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86" r:id="rId5"/>
    <p:sldId id="258" r:id="rId6"/>
    <p:sldId id="280" r:id="rId7"/>
    <p:sldId id="282" r:id="rId8"/>
    <p:sldId id="281" r:id="rId9"/>
    <p:sldId id="287" r:id="rId10"/>
    <p:sldId id="261" r:id="rId11"/>
    <p:sldId id="288" r:id="rId12"/>
    <p:sldId id="290" r:id="rId13"/>
    <p:sldId id="291" r:id="rId14"/>
    <p:sldId id="294" r:id="rId15"/>
    <p:sldId id="295" r:id="rId16"/>
    <p:sldId id="293" r:id="rId17"/>
    <p:sldId id="292" r:id="rId18"/>
    <p:sldId id="296" r:id="rId19"/>
    <p:sldId id="329" r:id="rId20"/>
    <p:sldId id="289" r:id="rId21"/>
    <p:sldId id="277" r:id="rId22"/>
    <p:sldId id="260" r:id="rId23"/>
    <p:sldId id="262" r:id="rId24"/>
    <p:sldId id="284" r:id="rId25"/>
    <p:sldId id="285" r:id="rId26"/>
    <p:sldId id="263" r:id="rId27"/>
    <p:sldId id="297" r:id="rId28"/>
    <p:sldId id="298" r:id="rId29"/>
    <p:sldId id="299" r:id="rId30"/>
    <p:sldId id="317" r:id="rId31"/>
    <p:sldId id="300" r:id="rId32"/>
    <p:sldId id="318" r:id="rId33"/>
    <p:sldId id="319" r:id="rId34"/>
    <p:sldId id="320" r:id="rId35"/>
    <p:sldId id="321" r:id="rId36"/>
    <p:sldId id="301" r:id="rId37"/>
    <p:sldId id="302" r:id="rId38"/>
    <p:sldId id="303" r:id="rId39"/>
    <p:sldId id="322" r:id="rId40"/>
    <p:sldId id="323" r:id="rId41"/>
    <p:sldId id="324" r:id="rId42"/>
    <p:sldId id="325" r:id="rId43"/>
    <p:sldId id="326" r:id="rId44"/>
    <p:sldId id="327" r:id="rId45"/>
    <p:sldId id="328" r:id="rId46"/>
    <p:sldId id="265" r:id="rId47"/>
    <p:sldId id="304" r:id="rId48"/>
    <p:sldId id="305" r:id="rId49"/>
    <p:sldId id="306" r:id="rId50"/>
    <p:sldId id="307" r:id="rId51"/>
    <p:sldId id="313" r:id="rId52"/>
    <p:sldId id="330" r:id="rId53"/>
    <p:sldId id="331" r:id="rId54"/>
    <p:sldId id="312" r:id="rId55"/>
    <p:sldId id="314" r:id="rId56"/>
    <p:sldId id="311" r:id="rId57"/>
    <p:sldId id="266" r:id="rId58"/>
    <p:sldId id="308" r:id="rId59"/>
    <p:sldId id="309" r:id="rId60"/>
    <p:sldId id="316" r:id="rId61"/>
    <p:sldId id="268" r:id="rId62"/>
    <p:sldId id="315" r:id="rId6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5" autoAdjust="0"/>
    <p:restoredTop sz="94660"/>
  </p:normalViewPr>
  <p:slideViewPr>
    <p:cSldViewPr snapToGrid="0">
      <p:cViewPr varScale="1">
        <p:scale>
          <a:sx n="63" d="100"/>
          <a:sy n="63" d="100"/>
        </p:scale>
        <p:origin x="84" y="3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55D49E2-F6E1-42A3-BA71-86EC54CE31FD}" type="datetimeFigureOut">
              <a:rPr lang="en-US" smtClean="0"/>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601580-495D-45AA-980B-3CB43E6086B3}" type="slidenum">
              <a:rPr lang="en-US" smtClean="0"/>
              <a:t>‹#›</a:t>
            </a:fld>
            <a:endParaRPr lang="en-US"/>
          </a:p>
        </p:txBody>
      </p:sp>
    </p:spTree>
    <p:extLst>
      <p:ext uri="{BB962C8B-B14F-4D97-AF65-F5344CB8AC3E}">
        <p14:creationId xmlns:p14="http://schemas.microsoft.com/office/powerpoint/2010/main" val="967654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5D49E2-F6E1-42A3-BA71-86EC54CE31FD}" type="datetimeFigureOut">
              <a:rPr lang="en-US" smtClean="0"/>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601580-495D-45AA-980B-3CB43E6086B3}" type="slidenum">
              <a:rPr lang="en-US" smtClean="0"/>
              <a:t>‹#›</a:t>
            </a:fld>
            <a:endParaRPr lang="en-US"/>
          </a:p>
        </p:txBody>
      </p:sp>
    </p:spTree>
    <p:extLst>
      <p:ext uri="{BB962C8B-B14F-4D97-AF65-F5344CB8AC3E}">
        <p14:creationId xmlns:p14="http://schemas.microsoft.com/office/powerpoint/2010/main" val="3358922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5D49E2-F6E1-42A3-BA71-86EC54CE31FD}" type="datetimeFigureOut">
              <a:rPr lang="en-US" smtClean="0"/>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601580-495D-45AA-980B-3CB43E6086B3}" type="slidenum">
              <a:rPr lang="en-US" smtClean="0"/>
              <a:t>‹#›</a:t>
            </a:fld>
            <a:endParaRPr lang="en-US"/>
          </a:p>
        </p:txBody>
      </p:sp>
    </p:spTree>
    <p:extLst>
      <p:ext uri="{BB962C8B-B14F-4D97-AF65-F5344CB8AC3E}">
        <p14:creationId xmlns:p14="http://schemas.microsoft.com/office/powerpoint/2010/main" val="2403126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5D49E2-F6E1-42A3-BA71-86EC54CE31FD}" type="datetimeFigureOut">
              <a:rPr lang="en-US" smtClean="0"/>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601580-495D-45AA-980B-3CB43E6086B3}" type="slidenum">
              <a:rPr lang="en-US" smtClean="0"/>
              <a:t>‹#›</a:t>
            </a:fld>
            <a:endParaRPr lang="en-US"/>
          </a:p>
        </p:txBody>
      </p:sp>
    </p:spTree>
    <p:extLst>
      <p:ext uri="{BB962C8B-B14F-4D97-AF65-F5344CB8AC3E}">
        <p14:creationId xmlns:p14="http://schemas.microsoft.com/office/powerpoint/2010/main" val="280346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5D49E2-F6E1-42A3-BA71-86EC54CE31FD}" type="datetimeFigureOut">
              <a:rPr lang="en-US" smtClean="0"/>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601580-495D-45AA-980B-3CB43E6086B3}" type="slidenum">
              <a:rPr lang="en-US" smtClean="0"/>
              <a:t>‹#›</a:t>
            </a:fld>
            <a:endParaRPr lang="en-US"/>
          </a:p>
        </p:txBody>
      </p:sp>
    </p:spTree>
    <p:extLst>
      <p:ext uri="{BB962C8B-B14F-4D97-AF65-F5344CB8AC3E}">
        <p14:creationId xmlns:p14="http://schemas.microsoft.com/office/powerpoint/2010/main" val="1662830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55D49E2-F6E1-42A3-BA71-86EC54CE31FD}" type="datetimeFigureOut">
              <a:rPr lang="en-US" smtClean="0"/>
              <a:t>2/24/2020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601580-495D-45AA-980B-3CB43E6086B3}" type="slidenum">
              <a:rPr lang="en-US" smtClean="0"/>
              <a:t>‹#›</a:t>
            </a:fld>
            <a:endParaRPr lang="en-US"/>
          </a:p>
        </p:txBody>
      </p:sp>
    </p:spTree>
    <p:extLst>
      <p:ext uri="{BB962C8B-B14F-4D97-AF65-F5344CB8AC3E}">
        <p14:creationId xmlns:p14="http://schemas.microsoft.com/office/powerpoint/2010/main" val="1708565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55D49E2-F6E1-42A3-BA71-86EC54CE31FD}" type="datetimeFigureOut">
              <a:rPr lang="en-US" smtClean="0"/>
              <a:t>2/24/2020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601580-495D-45AA-980B-3CB43E6086B3}" type="slidenum">
              <a:rPr lang="en-US" smtClean="0"/>
              <a:t>‹#›</a:t>
            </a:fld>
            <a:endParaRPr lang="en-US"/>
          </a:p>
        </p:txBody>
      </p:sp>
    </p:spTree>
    <p:extLst>
      <p:ext uri="{BB962C8B-B14F-4D97-AF65-F5344CB8AC3E}">
        <p14:creationId xmlns:p14="http://schemas.microsoft.com/office/powerpoint/2010/main" val="2258379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5D49E2-F6E1-42A3-BA71-86EC54CE31FD}" type="datetimeFigureOut">
              <a:rPr lang="en-US" smtClean="0"/>
              <a:t>2/24/2020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601580-495D-45AA-980B-3CB43E6086B3}" type="slidenum">
              <a:rPr lang="en-US" smtClean="0"/>
              <a:t>‹#›</a:t>
            </a:fld>
            <a:endParaRPr lang="en-US"/>
          </a:p>
        </p:txBody>
      </p:sp>
    </p:spTree>
    <p:extLst>
      <p:ext uri="{BB962C8B-B14F-4D97-AF65-F5344CB8AC3E}">
        <p14:creationId xmlns:p14="http://schemas.microsoft.com/office/powerpoint/2010/main" val="2803532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5D49E2-F6E1-42A3-BA71-86EC54CE31FD}" type="datetimeFigureOut">
              <a:rPr lang="en-US" smtClean="0"/>
              <a:t>2/24/2020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601580-495D-45AA-980B-3CB43E6086B3}" type="slidenum">
              <a:rPr lang="en-US" smtClean="0"/>
              <a:t>‹#›</a:t>
            </a:fld>
            <a:endParaRPr lang="en-US"/>
          </a:p>
        </p:txBody>
      </p:sp>
    </p:spTree>
    <p:extLst>
      <p:ext uri="{BB962C8B-B14F-4D97-AF65-F5344CB8AC3E}">
        <p14:creationId xmlns:p14="http://schemas.microsoft.com/office/powerpoint/2010/main" val="1584876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5D49E2-F6E1-42A3-BA71-86EC54CE31FD}" type="datetimeFigureOut">
              <a:rPr lang="en-US" smtClean="0"/>
              <a:t>2/24/2020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601580-495D-45AA-980B-3CB43E6086B3}" type="slidenum">
              <a:rPr lang="en-US" smtClean="0"/>
              <a:t>‹#›</a:t>
            </a:fld>
            <a:endParaRPr lang="en-US"/>
          </a:p>
        </p:txBody>
      </p:sp>
    </p:spTree>
    <p:extLst>
      <p:ext uri="{BB962C8B-B14F-4D97-AF65-F5344CB8AC3E}">
        <p14:creationId xmlns:p14="http://schemas.microsoft.com/office/powerpoint/2010/main" val="6504471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5D49E2-F6E1-42A3-BA71-86EC54CE31FD}" type="datetimeFigureOut">
              <a:rPr lang="en-US" smtClean="0"/>
              <a:t>2/24/2020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601580-495D-45AA-980B-3CB43E6086B3}" type="slidenum">
              <a:rPr lang="en-US" smtClean="0"/>
              <a:t>‹#›</a:t>
            </a:fld>
            <a:endParaRPr lang="en-US"/>
          </a:p>
        </p:txBody>
      </p:sp>
    </p:spTree>
    <p:extLst>
      <p:ext uri="{BB962C8B-B14F-4D97-AF65-F5344CB8AC3E}">
        <p14:creationId xmlns:p14="http://schemas.microsoft.com/office/powerpoint/2010/main" val="31915375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5D49E2-F6E1-42A3-BA71-86EC54CE31FD}" type="datetimeFigureOut">
              <a:rPr lang="en-US" smtClean="0"/>
              <a:t>2/24/2020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601580-495D-45AA-980B-3CB43E6086B3}" type="slidenum">
              <a:rPr lang="en-US" smtClean="0"/>
              <a:t>‹#›</a:t>
            </a:fld>
            <a:endParaRPr lang="en-US"/>
          </a:p>
        </p:txBody>
      </p:sp>
    </p:spTree>
    <p:extLst>
      <p:ext uri="{BB962C8B-B14F-4D97-AF65-F5344CB8AC3E}">
        <p14:creationId xmlns:p14="http://schemas.microsoft.com/office/powerpoint/2010/main" val="36963896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jpg"/></Relationships>
</file>

<file path=ppt/slides/_rels/slide1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13.png"/><Relationship Id="rId11" Type="http://schemas.openxmlformats.org/officeDocument/2006/relationships/hyperlink" Target="http://www.who.int/emergencies/diseases/novel-coronavirus-" TargetMode="External"/><Relationship Id="rId5" Type="http://schemas.openxmlformats.org/officeDocument/2006/relationships/image" Target="../media/image12.png"/><Relationship Id="rId10" Type="http://schemas.openxmlformats.org/officeDocument/2006/relationships/image" Target="../media/image17.png"/><Relationship Id="rId4" Type="http://schemas.openxmlformats.org/officeDocument/2006/relationships/image" Target="../media/image11.png"/><Relationship Id="rId9" Type="http://schemas.openxmlformats.org/officeDocument/2006/relationships/image" Target="../media/image16.png"/></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who.int/csr/sars/en/" TargetMode="External"/><Relationship Id="rId2" Type="http://schemas.openxmlformats.org/officeDocument/2006/relationships/hyperlink" Target="https://www.who.int/emergencies/mers-cov/en/" TargetMode="External"/><Relationship Id="rId1" Type="http://schemas.openxmlformats.org/officeDocument/2006/relationships/slideLayout" Target="../slideLayouts/slideLayout2.xml"/><Relationship Id="rId4" Type="http://schemas.openxmlformats.org/officeDocument/2006/relationships/hyperlink" Target="https://www.who.int/emergencies/diseases/novel-coronavirus-2019"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image" Target="../media/image18.jpg"/><Relationship Id="rId1" Type="http://schemas.openxmlformats.org/officeDocument/2006/relationships/slideLayout" Target="../slideLayouts/slideLayout4.xml"/><Relationship Id="rId4" Type="http://schemas.openxmlformats.org/officeDocument/2006/relationships/image" Target="../media/image20.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image" Target="../media/image18.jpg"/><Relationship Id="rId1" Type="http://schemas.openxmlformats.org/officeDocument/2006/relationships/slideLayout" Target="../slideLayouts/slideLayout4.xml"/><Relationship Id="rId4" Type="http://schemas.openxmlformats.org/officeDocument/2006/relationships/image" Target="../media/image20.png"/></Relationships>
</file>

<file path=ppt/slides/_rels/slide33.xml.rels><?xml version="1.0" encoding="UTF-8" standalone="yes"?>
<Relationships xmlns="http://schemas.openxmlformats.org/package/2006/relationships"><Relationship Id="rId3" Type="http://schemas.openxmlformats.org/officeDocument/2006/relationships/hyperlink" Target="http://chestatlas.com/cover.htm" TargetMode="External"/><Relationship Id="rId2" Type="http://schemas.openxmlformats.org/officeDocument/2006/relationships/image" Target="../media/image21.png"/><Relationship Id="rId1" Type="http://schemas.openxmlformats.org/officeDocument/2006/relationships/slideLayout" Target="../slideLayouts/slideLayout2.xml"/><Relationship Id="rId5" Type="http://schemas.openxmlformats.org/officeDocument/2006/relationships/image" Target="../media/image23.jpg"/><Relationship Id="rId4" Type="http://schemas.openxmlformats.org/officeDocument/2006/relationships/image" Target="../media/image22.png"/></Relationships>
</file>

<file path=ppt/slides/_rels/slide34.xml.rels><?xml version="1.0" encoding="UTF-8" standalone="yes"?>
<Relationships xmlns="http://schemas.openxmlformats.org/package/2006/relationships"><Relationship Id="rId3" Type="http://schemas.openxmlformats.org/officeDocument/2006/relationships/image" Target="../media/image24.jp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4.jp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21.png"/><Relationship Id="rId1" Type="http://schemas.openxmlformats.org/officeDocument/2006/relationships/slideLayout" Target="../slideLayouts/slideLayout2.xml"/><Relationship Id="rId4" Type="http://schemas.openxmlformats.org/officeDocument/2006/relationships/image" Target="../media/image24.jpg"/></Relationships>
</file>

<file path=ppt/slides/_rels/slide41.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85460" y="252417"/>
            <a:ext cx="9144000" cy="1113761"/>
          </a:xfrm>
        </p:spPr>
        <p:txBody>
          <a:bodyPr>
            <a:normAutofit fontScale="90000"/>
          </a:bodyPr>
          <a:lstStyle/>
          <a:p>
            <a:r>
              <a:rPr lang="en-US" sz="4000" b="1" dirty="0" smtClean="0"/>
              <a:t>	</a:t>
            </a:r>
            <a:r>
              <a:rPr lang="en-US" sz="4000" b="1" dirty="0" smtClean="0">
                <a:solidFill>
                  <a:srgbClr val="0070C0"/>
                </a:solidFill>
              </a:rPr>
              <a:t>Clinical Management of the Novel Corona Virus Disease (COVID-19)</a:t>
            </a:r>
            <a:endParaRPr lang="en-US" sz="4000" b="1" dirty="0">
              <a:solidFill>
                <a:srgbClr val="0070C0"/>
              </a:solidFill>
            </a:endParaRPr>
          </a:p>
        </p:txBody>
      </p:sp>
      <p:sp>
        <p:nvSpPr>
          <p:cNvPr id="5" name="Title 1"/>
          <p:cNvSpPr txBox="1">
            <a:spLocks/>
          </p:cNvSpPr>
          <p:nvPr/>
        </p:nvSpPr>
        <p:spPr>
          <a:xfrm>
            <a:off x="3601941" y="2890748"/>
            <a:ext cx="4913906" cy="574213"/>
          </a:xfrm>
          <a:prstGeom prst="rect">
            <a:avLst/>
          </a:prstGeom>
        </p:spPr>
        <p:txBody>
          <a:bodyPr vert="horz" lIns="91440" tIns="45720" rIns="91440" bIns="45720" rtlCol="0" anchor="b">
            <a:normAutofit fontScale="7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b="1" smtClean="0">
                <a:solidFill>
                  <a:srgbClr val="0070C0"/>
                </a:solidFill>
              </a:rPr>
              <a:t>Module</a:t>
            </a:r>
            <a:r>
              <a:rPr lang="en-US" b="1" smtClean="0">
                <a:solidFill>
                  <a:srgbClr val="0070C0"/>
                </a:solidFill>
              </a:rPr>
              <a:t>: 4</a:t>
            </a:r>
            <a:r>
              <a:rPr lang="en-US" b="1" smtClean="0"/>
              <a:t> </a:t>
            </a:r>
            <a:endParaRPr lang="en-US" b="1" dirty="0"/>
          </a:p>
        </p:txBody>
      </p:sp>
      <p:sp>
        <p:nvSpPr>
          <p:cNvPr id="6" name="Title 1"/>
          <p:cNvSpPr txBox="1">
            <a:spLocks/>
          </p:cNvSpPr>
          <p:nvPr/>
        </p:nvSpPr>
        <p:spPr>
          <a:xfrm>
            <a:off x="3400507" y="5171551"/>
            <a:ext cx="4913906" cy="574213"/>
          </a:xfrm>
          <a:prstGeom prst="rect">
            <a:avLst/>
          </a:prstGeom>
        </p:spPr>
        <p:txBody>
          <a:bodyPr vert="horz" lIns="91440" tIns="45720" rIns="91440" bIns="45720" rtlCol="0" anchor="b">
            <a:normAutofit fontScale="7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b="1" dirty="0" smtClean="0"/>
              <a:t> </a:t>
            </a:r>
            <a:endParaRPr lang="en-US" b="1" dirty="0"/>
          </a:p>
        </p:txBody>
      </p:sp>
      <p:sp>
        <p:nvSpPr>
          <p:cNvPr id="7" name="Rectangle 6"/>
          <p:cNvSpPr/>
          <p:nvPr/>
        </p:nvSpPr>
        <p:spPr>
          <a:xfrm>
            <a:off x="3744091" y="4343689"/>
            <a:ext cx="4771756" cy="369332"/>
          </a:xfrm>
          <a:prstGeom prst="rect">
            <a:avLst/>
          </a:prstGeom>
        </p:spPr>
        <p:txBody>
          <a:bodyPr wrap="none">
            <a:spAutoFit/>
          </a:bodyPr>
          <a:lstStyle/>
          <a:p>
            <a:r>
              <a:rPr lang="en-GB" b="1" dirty="0">
                <a:solidFill>
                  <a:srgbClr val="0070C0"/>
                </a:solidFill>
              </a:rPr>
              <a:t>Developed with input from MOH, WHO,CDC,IDI </a:t>
            </a:r>
          </a:p>
        </p:txBody>
      </p:sp>
      <p:pic>
        <p:nvPicPr>
          <p:cNvPr id="8" name="Picture 7">
            <a:extLst>
              <a:ext uri="{FF2B5EF4-FFF2-40B4-BE49-F238E27FC236}">
                <a16:creationId xmlns:a16="http://schemas.microsoft.com/office/drawing/2014/main" xmlns="" id="{65E8466A-688B-435F-AD3E-8313DF6B878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6681" r="24944"/>
          <a:stretch/>
        </p:blipFill>
        <p:spPr>
          <a:xfrm>
            <a:off x="5501244" y="5293973"/>
            <a:ext cx="1066534" cy="1323461"/>
          </a:xfrm>
          <a:prstGeom prst="rect">
            <a:avLst/>
          </a:prstGeom>
        </p:spPr>
      </p:pic>
    </p:spTree>
    <p:extLst>
      <p:ext uri="{BB962C8B-B14F-4D97-AF65-F5344CB8AC3E}">
        <p14:creationId xmlns:p14="http://schemas.microsoft.com/office/powerpoint/2010/main" val="28137107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smtClean="0">
                <a:solidFill>
                  <a:srgbClr val="0070C0"/>
                </a:solidFill>
              </a:rPr>
              <a:t>TRIAGE</a:t>
            </a:r>
            <a:endParaRPr lang="en-US" dirty="0">
              <a:solidFill>
                <a:srgbClr val="0070C0"/>
              </a:solidFill>
            </a:endParaRPr>
          </a:p>
        </p:txBody>
      </p:sp>
      <p:sp>
        <p:nvSpPr>
          <p:cNvPr id="3" name="Content Placeholder 2"/>
          <p:cNvSpPr>
            <a:spLocks noGrp="1"/>
          </p:cNvSpPr>
          <p:nvPr>
            <p:ph idx="1"/>
          </p:nvPr>
        </p:nvSpPr>
        <p:spPr/>
        <p:txBody>
          <a:bodyPr/>
          <a:lstStyle/>
          <a:p>
            <a:r>
              <a:rPr lang="en-US" dirty="0" smtClean="0">
                <a:solidFill>
                  <a:srgbClr val="0070C0"/>
                </a:solidFill>
              </a:rPr>
              <a:t>Recognize </a:t>
            </a:r>
            <a:r>
              <a:rPr lang="en-US" dirty="0">
                <a:solidFill>
                  <a:srgbClr val="0070C0"/>
                </a:solidFill>
              </a:rPr>
              <a:t>and sort all patients with SARI at first point of contact with health care system (such as the emergency department). Consider </a:t>
            </a:r>
            <a:r>
              <a:rPr lang="en-US" dirty="0" err="1">
                <a:solidFill>
                  <a:srgbClr val="0070C0"/>
                </a:solidFill>
              </a:rPr>
              <a:t>nCOV</a:t>
            </a:r>
            <a:r>
              <a:rPr lang="en-US" dirty="0">
                <a:solidFill>
                  <a:srgbClr val="0070C0"/>
                </a:solidFill>
              </a:rPr>
              <a:t> as a possible etiology of SARI under certain </a:t>
            </a:r>
            <a:r>
              <a:rPr lang="en-US" dirty="0" smtClean="0">
                <a:solidFill>
                  <a:srgbClr val="0070C0"/>
                </a:solidFill>
              </a:rPr>
              <a:t>conditions. </a:t>
            </a:r>
          </a:p>
          <a:p>
            <a:endParaRPr lang="en-US" dirty="0">
              <a:solidFill>
                <a:srgbClr val="0070C0"/>
              </a:solidFill>
            </a:endParaRPr>
          </a:p>
          <a:p>
            <a:r>
              <a:rPr lang="en-US" dirty="0" smtClean="0">
                <a:solidFill>
                  <a:srgbClr val="0070C0"/>
                </a:solidFill>
              </a:rPr>
              <a:t>Use the surveillance case definition</a:t>
            </a:r>
          </a:p>
          <a:p>
            <a:endParaRPr lang="en-US" dirty="0" smtClean="0">
              <a:solidFill>
                <a:srgbClr val="0070C0"/>
              </a:solidFill>
            </a:endParaRPr>
          </a:p>
          <a:p>
            <a:r>
              <a:rPr lang="en-US" dirty="0" smtClean="0">
                <a:solidFill>
                  <a:srgbClr val="0070C0"/>
                </a:solidFill>
              </a:rPr>
              <a:t>Triage </a:t>
            </a:r>
            <a:r>
              <a:rPr lang="en-US" dirty="0">
                <a:solidFill>
                  <a:srgbClr val="0070C0"/>
                </a:solidFill>
              </a:rPr>
              <a:t>patients and start emergency treatments based </a:t>
            </a:r>
            <a:r>
              <a:rPr lang="en-US" dirty="0" smtClean="0">
                <a:solidFill>
                  <a:srgbClr val="0070C0"/>
                </a:solidFill>
              </a:rPr>
              <a:t> </a:t>
            </a:r>
            <a:r>
              <a:rPr lang="en-US" dirty="0">
                <a:solidFill>
                  <a:srgbClr val="0070C0"/>
                </a:solidFill>
              </a:rPr>
              <a:t>on disease severity.</a:t>
            </a:r>
          </a:p>
        </p:txBody>
      </p:sp>
    </p:spTree>
    <p:extLst>
      <p:ext uri="{BB962C8B-B14F-4D97-AF65-F5344CB8AC3E}">
        <p14:creationId xmlns:p14="http://schemas.microsoft.com/office/powerpoint/2010/main" val="22512593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6021287"/>
            <a:ext cx="12192000" cy="0"/>
          </a:xfrm>
          <a:custGeom>
            <a:avLst/>
            <a:gdLst/>
            <a:ahLst/>
            <a:cxnLst/>
            <a:rect l="l" t="t" r="r" b="b"/>
            <a:pathLst>
              <a:path w="12192000">
                <a:moveTo>
                  <a:pt x="0" y="0"/>
                </a:moveTo>
                <a:lnTo>
                  <a:pt x="12192000" y="0"/>
                </a:lnTo>
              </a:path>
            </a:pathLst>
          </a:custGeom>
          <a:ln w="25400">
            <a:solidFill>
              <a:srgbClr val="4A7EBB"/>
            </a:solidFill>
          </a:ln>
        </p:spPr>
        <p:txBody>
          <a:bodyPr wrap="square" lIns="0" tIns="0" rIns="0" bIns="0" rtlCol="0"/>
          <a:lstStyle/>
          <a:p>
            <a:endParaRPr/>
          </a:p>
        </p:txBody>
      </p:sp>
      <p:sp>
        <p:nvSpPr>
          <p:cNvPr id="3" name="object 3"/>
          <p:cNvSpPr/>
          <p:nvPr/>
        </p:nvSpPr>
        <p:spPr>
          <a:xfrm>
            <a:off x="609600" y="6096000"/>
            <a:ext cx="2285531" cy="699535"/>
          </a:xfrm>
          <a:prstGeom prst="rect">
            <a:avLst/>
          </a:prstGeom>
          <a:blipFill>
            <a:blip r:embed="rId2" cstate="print"/>
            <a:stretch>
              <a:fillRect/>
            </a:stretch>
          </a:blipFill>
        </p:spPr>
        <p:txBody>
          <a:bodyPr wrap="square" lIns="0" tIns="0" rIns="0" bIns="0" rtlCol="0"/>
          <a:lstStyle/>
          <a:p>
            <a:endParaRPr/>
          </a:p>
        </p:txBody>
      </p:sp>
      <p:sp>
        <p:nvSpPr>
          <p:cNvPr id="4" name="object 4"/>
          <p:cNvSpPr txBox="1">
            <a:spLocks noGrp="1"/>
          </p:cNvSpPr>
          <p:nvPr>
            <p:ph type="title"/>
          </p:nvPr>
        </p:nvSpPr>
        <p:spPr>
          <a:xfrm>
            <a:off x="2202511" y="318073"/>
            <a:ext cx="3520935" cy="574040"/>
          </a:xfrm>
          <a:prstGeom prst="rect">
            <a:avLst/>
          </a:prstGeom>
        </p:spPr>
        <p:txBody>
          <a:bodyPr vert="horz" wrap="square" lIns="0" tIns="12700" rIns="0" bIns="0" rtlCol="0">
            <a:spAutoFit/>
          </a:bodyPr>
          <a:lstStyle/>
          <a:p>
            <a:pPr marL="12700" algn="ctr">
              <a:lnSpc>
                <a:spcPct val="100000"/>
              </a:lnSpc>
              <a:spcBef>
                <a:spcPts val="100"/>
              </a:spcBef>
            </a:pPr>
            <a:r>
              <a:rPr sz="3600" b="1" spc="-5" dirty="0" smtClean="0">
                <a:solidFill>
                  <a:srgbClr val="0070C0"/>
                </a:solidFill>
              </a:rPr>
              <a:t>Triage</a:t>
            </a:r>
            <a:endParaRPr sz="3600" b="1" dirty="0">
              <a:solidFill>
                <a:srgbClr val="0070C0"/>
              </a:solidFill>
            </a:endParaRPr>
          </a:p>
        </p:txBody>
      </p:sp>
      <p:sp>
        <p:nvSpPr>
          <p:cNvPr id="6" name="object 6"/>
          <p:cNvSpPr txBox="1"/>
          <p:nvPr/>
        </p:nvSpPr>
        <p:spPr>
          <a:xfrm>
            <a:off x="9164167" y="6202215"/>
            <a:ext cx="481965" cy="152400"/>
          </a:xfrm>
          <a:prstGeom prst="rect">
            <a:avLst/>
          </a:prstGeom>
        </p:spPr>
        <p:txBody>
          <a:bodyPr vert="horz" wrap="square" lIns="0" tIns="0" rIns="0" bIns="0" rtlCol="0">
            <a:spAutoFit/>
          </a:bodyPr>
          <a:lstStyle/>
          <a:p>
            <a:pPr marL="12700">
              <a:lnSpc>
                <a:spcPts val="1045"/>
              </a:lnSpc>
            </a:pPr>
            <a:r>
              <a:rPr sz="1000" spc="-5" dirty="0">
                <a:solidFill>
                  <a:srgbClr val="1E7FB8"/>
                </a:solidFill>
                <a:latin typeface="Corbel"/>
                <a:cs typeface="Corbel"/>
              </a:rPr>
              <a:t>HE</a:t>
            </a:r>
            <a:r>
              <a:rPr sz="1000" dirty="0">
                <a:solidFill>
                  <a:srgbClr val="1E7FB8"/>
                </a:solidFill>
                <a:latin typeface="Corbel"/>
                <a:cs typeface="Corbel"/>
              </a:rPr>
              <a:t>A</a:t>
            </a:r>
            <a:r>
              <a:rPr sz="1000" spc="5" dirty="0">
                <a:solidFill>
                  <a:srgbClr val="1E7FB8"/>
                </a:solidFill>
                <a:latin typeface="Corbel"/>
                <a:cs typeface="Corbel"/>
              </a:rPr>
              <a:t>L</a:t>
            </a:r>
            <a:r>
              <a:rPr sz="1000" spc="-10" dirty="0">
                <a:solidFill>
                  <a:srgbClr val="1E7FB8"/>
                </a:solidFill>
                <a:latin typeface="Corbel"/>
                <a:cs typeface="Corbel"/>
              </a:rPr>
              <a:t>T</a:t>
            </a:r>
            <a:r>
              <a:rPr sz="1000" dirty="0">
                <a:solidFill>
                  <a:srgbClr val="1E7FB8"/>
                </a:solidFill>
                <a:latin typeface="Corbel"/>
                <a:cs typeface="Corbel"/>
              </a:rPr>
              <a:t>H</a:t>
            </a:r>
            <a:endParaRPr sz="1000">
              <a:latin typeface="Corbel"/>
              <a:cs typeface="Corbel"/>
            </a:endParaRPr>
          </a:p>
        </p:txBody>
      </p:sp>
      <p:sp>
        <p:nvSpPr>
          <p:cNvPr id="7" name="object 7"/>
          <p:cNvSpPr txBox="1">
            <a:spLocks noGrp="1"/>
          </p:cNvSpPr>
          <p:nvPr>
            <p:ph type="dt" sz="half" idx="4294967295"/>
          </p:nvPr>
        </p:nvSpPr>
        <p:spPr>
          <a:xfrm>
            <a:off x="9144967" y="6269982"/>
            <a:ext cx="1603375" cy="329565"/>
          </a:xfrm>
          <a:prstGeom prst="rect">
            <a:avLst/>
          </a:prstGeom>
        </p:spPr>
        <p:txBody>
          <a:bodyPr vert="horz" wrap="square" lIns="0" tIns="1905" rIns="0" bIns="0" rtlCol="0">
            <a:spAutoFit/>
          </a:bodyPr>
          <a:lstStyle/>
          <a:p>
            <a:pPr marL="12700">
              <a:lnSpc>
                <a:spcPct val="100000"/>
              </a:lnSpc>
              <a:spcBef>
                <a:spcPts val="15"/>
              </a:spcBef>
            </a:pPr>
            <a:r>
              <a:rPr spc="-85" dirty="0"/>
              <a:t>EMERGENCIES</a:t>
            </a:r>
          </a:p>
        </p:txBody>
      </p:sp>
      <p:sp>
        <p:nvSpPr>
          <p:cNvPr id="8" name="object 8"/>
          <p:cNvSpPr txBox="1">
            <a:spLocks noGrp="1"/>
          </p:cNvSpPr>
          <p:nvPr>
            <p:ph type="ftr" sz="quarter" idx="4294967295"/>
          </p:nvPr>
        </p:nvSpPr>
        <p:spPr>
          <a:xfrm>
            <a:off x="10436169" y="6515859"/>
            <a:ext cx="630554" cy="165100"/>
          </a:xfrm>
          <a:prstGeom prst="rect">
            <a:avLst/>
          </a:prstGeom>
        </p:spPr>
        <p:txBody>
          <a:bodyPr vert="horz" wrap="square" lIns="0" tIns="0" rIns="0" bIns="0" rtlCol="0">
            <a:spAutoFit/>
          </a:bodyPr>
          <a:lstStyle/>
          <a:p>
            <a:pPr marL="12700">
              <a:lnSpc>
                <a:spcPts val="1140"/>
              </a:lnSpc>
            </a:pPr>
            <a:r>
              <a:rPr spc="-80" dirty="0"/>
              <a:t>p</a:t>
            </a:r>
            <a:r>
              <a:rPr spc="-90" dirty="0"/>
              <a:t>r</a:t>
            </a:r>
            <a:r>
              <a:rPr spc="-80" dirty="0"/>
              <a:t>og</a:t>
            </a:r>
            <a:r>
              <a:rPr spc="-90" dirty="0"/>
              <a:t>r</a:t>
            </a:r>
            <a:r>
              <a:rPr spc="-85" dirty="0"/>
              <a:t>a</a:t>
            </a:r>
            <a:r>
              <a:rPr spc="-80" dirty="0"/>
              <a:t>mm</a:t>
            </a:r>
            <a:r>
              <a:rPr dirty="0"/>
              <a:t>e</a:t>
            </a:r>
          </a:p>
        </p:txBody>
      </p:sp>
      <p:sp>
        <p:nvSpPr>
          <p:cNvPr id="5" name="object 5"/>
          <p:cNvSpPr txBox="1"/>
          <p:nvPr/>
        </p:nvSpPr>
        <p:spPr>
          <a:xfrm>
            <a:off x="1947710" y="1251203"/>
            <a:ext cx="7226300" cy="4236720"/>
          </a:xfrm>
          <a:prstGeom prst="rect">
            <a:avLst/>
          </a:prstGeom>
        </p:spPr>
        <p:txBody>
          <a:bodyPr vert="horz" wrap="square" lIns="0" tIns="57150" rIns="0" bIns="0" rtlCol="0">
            <a:spAutoFit/>
          </a:bodyPr>
          <a:lstStyle/>
          <a:p>
            <a:pPr marL="355600" marR="5080" indent="-342900">
              <a:lnSpc>
                <a:spcPts val="2810"/>
              </a:lnSpc>
              <a:spcBef>
                <a:spcPts val="450"/>
              </a:spcBef>
              <a:buChar char="•"/>
              <a:tabLst>
                <a:tab pos="354965" algn="l"/>
                <a:tab pos="355600" algn="l"/>
              </a:tabLst>
            </a:pPr>
            <a:r>
              <a:rPr sz="2600" spc="-5" dirty="0">
                <a:solidFill>
                  <a:srgbClr val="0070C0"/>
                </a:solidFill>
                <a:latin typeface="Arial"/>
                <a:cs typeface="Arial"/>
              </a:rPr>
              <a:t>Conduct triage </a:t>
            </a:r>
            <a:r>
              <a:rPr sz="2600" dirty="0">
                <a:solidFill>
                  <a:srgbClr val="0070C0"/>
                </a:solidFill>
                <a:latin typeface="Arial"/>
                <a:cs typeface="Arial"/>
              </a:rPr>
              <a:t>at the </a:t>
            </a:r>
            <a:r>
              <a:rPr sz="2600" spc="-5" dirty="0">
                <a:solidFill>
                  <a:srgbClr val="0070C0"/>
                </a:solidFill>
                <a:latin typeface="Arial"/>
                <a:cs typeface="Arial"/>
              </a:rPr>
              <a:t>sick patient’s first point </a:t>
            </a:r>
            <a:r>
              <a:rPr sz="2600" dirty="0">
                <a:solidFill>
                  <a:srgbClr val="0070C0"/>
                </a:solidFill>
                <a:latin typeface="Arial"/>
                <a:cs typeface="Arial"/>
              </a:rPr>
              <a:t>of  contact </a:t>
            </a:r>
            <a:r>
              <a:rPr sz="2600" spc="-5" dirty="0">
                <a:solidFill>
                  <a:srgbClr val="0070C0"/>
                </a:solidFill>
                <a:latin typeface="Arial"/>
                <a:cs typeface="Arial"/>
              </a:rPr>
              <a:t>with health care</a:t>
            </a:r>
            <a:r>
              <a:rPr sz="2600" spc="20" dirty="0">
                <a:solidFill>
                  <a:srgbClr val="0070C0"/>
                </a:solidFill>
                <a:latin typeface="Arial"/>
                <a:cs typeface="Arial"/>
              </a:rPr>
              <a:t> </a:t>
            </a:r>
            <a:r>
              <a:rPr sz="2600" spc="-5" dirty="0">
                <a:solidFill>
                  <a:srgbClr val="0070C0"/>
                </a:solidFill>
                <a:latin typeface="Arial"/>
                <a:cs typeface="Arial"/>
              </a:rPr>
              <a:t>system.</a:t>
            </a:r>
            <a:endParaRPr sz="2600" dirty="0">
              <a:latin typeface="Arial"/>
              <a:cs typeface="Arial"/>
            </a:endParaRPr>
          </a:p>
          <a:p>
            <a:pPr>
              <a:lnSpc>
                <a:spcPct val="100000"/>
              </a:lnSpc>
              <a:spcBef>
                <a:spcPts val="20"/>
              </a:spcBef>
              <a:buClr>
                <a:srgbClr val="0070C0"/>
              </a:buClr>
              <a:buFont typeface="Arial"/>
              <a:buChar char="•"/>
            </a:pPr>
            <a:endParaRPr sz="2450" dirty="0">
              <a:latin typeface="Times New Roman"/>
              <a:cs typeface="Times New Roman"/>
            </a:endParaRPr>
          </a:p>
          <a:p>
            <a:pPr marL="355600" indent="-342900">
              <a:lnSpc>
                <a:spcPts val="3100"/>
              </a:lnSpc>
              <a:buChar char="•"/>
              <a:tabLst>
                <a:tab pos="354965" algn="l"/>
                <a:tab pos="355600" algn="l"/>
              </a:tabLst>
            </a:pPr>
            <a:r>
              <a:rPr sz="2600" spc="-5" dirty="0">
                <a:solidFill>
                  <a:srgbClr val="0070C0"/>
                </a:solidFill>
                <a:latin typeface="Arial"/>
                <a:cs typeface="Arial"/>
              </a:rPr>
              <a:t>Pre-hospital </a:t>
            </a:r>
            <a:r>
              <a:rPr sz="2600" dirty="0">
                <a:solidFill>
                  <a:srgbClr val="0070C0"/>
                </a:solidFill>
                <a:latin typeface="Arial"/>
                <a:cs typeface="Arial"/>
              </a:rPr>
              <a:t>stage:</a:t>
            </a:r>
            <a:endParaRPr sz="2600" dirty="0">
              <a:latin typeface="Arial"/>
              <a:cs typeface="Arial"/>
            </a:endParaRPr>
          </a:p>
          <a:p>
            <a:pPr marL="755650" lvl="1" indent="-285750">
              <a:lnSpc>
                <a:spcPts val="2740"/>
              </a:lnSpc>
              <a:buChar char="–"/>
              <a:tabLst>
                <a:tab pos="755650" algn="l"/>
              </a:tabLst>
            </a:pPr>
            <a:r>
              <a:rPr sz="2300" spc="-5" dirty="0">
                <a:solidFill>
                  <a:srgbClr val="0070C0"/>
                </a:solidFill>
                <a:latin typeface="Arial"/>
                <a:cs typeface="Arial"/>
              </a:rPr>
              <a:t>ambulance</a:t>
            </a:r>
            <a:endParaRPr sz="2300" dirty="0">
              <a:latin typeface="Arial"/>
              <a:cs typeface="Arial"/>
            </a:endParaRPr>
          </a:p>
          <a:p>
            <a:pPr marL="755650" lvl="1" indent="-285750">
              <a:lnSpc>
                <a:spcPct val="100000"/>
              </a:lnSpc>
              <a:spcBef>
                <a:spcPts val="45"/>
              </a:spcBef>
              <a:buChar char="–"/>
              <a:tabLst>
                <a:tab pos="755650" algn="l"/>
              </a:tabLst>
            </a:pPr>
            <a:r>
              <a:rPr sz="2300" spc="-5" dirty="0">
                <a:solidFill>
                  <a:srgbClr val="0070C0"/>
                </a:solidFill>
                <a:latin typeface="Arial"/>
                <a:cs typeface="Arial"/>
              </a:rPr>
              <a:t>clinic.</a:t>
            </a:r>
            <a:endParaRPr sz="2300" dirty="0">
              <a:latin typeface="Arial"/>
              <a:cs typeface="Arial"/>
            </a:endParaRPr>
          </a:p>
          <a:p>
            <a:pPr marL="355600" indent="-342900">
              <a:lnSpc>
                <a:spcPts val="3100"/>
              </a:lnSpc>
              <a:spcBef>
                <a:spcPts val="2150"/>
              </a:spcBef>
              <a:buChar char="•"/>
              <a:tabLst>
                <a:tab pos="354965" algn="l"/>
                <a:tab pos="355600" algn="l"/>
              </a:tabLst>
            </a:pPr>
            <a:r>
              <a:rPr sz="2600" spc="-5" dirty="0">
                <a:solidFill>
                  <a:srgbClr val="0070C0"/>
                </a:solidFill>
                <a:latin typeface="Arial"/>
                <a:cs typeface="Arial"/>
              </a:rPr>
              <a:t>Hospital </a:t>
            </a:r>
            <a:r>
              <a:rPr sz="2600" dirty="0">
                <a:solidFill>
                  <a:srgbClr val="0070C0"/>
                </a:solidFill>
                <a:latin typeface="Arial"/>
                <a:cs typeface="Arial"/>
              </a:rPr>
              <a:t>stage:</a:t>
            </a:r>
            <a:endParaRPr sz="2600" dirty="0">
              <a:latin typeface="Arial"/>
              <a:cs typeface="Arial"/>
            </a:endParaRPr>
          </a:p>
          <a:p>
            <a:pPr marL="755650" lvl="1" indent="-285750">
              <a:lnSpc>
                <a:spcPts val="2720"/>
              </a:lnSpc>
              <a:buChar char="–"/>
              <a:tabLst>
                <a:tab pos="755650" algn="l"/>
              </a:tabLst>
            </a:pPr>
            <a:r>
              <a:rPr sz="2300" spc="-5" dirty="0">
                <a:solidFill>
                  <a:srgbClr val="0070C0"/>
                </a:solidFill>
                <a:latin typeface="Arial"/>
                <a:cs typeface="Arial"/>
              </a:rPr>
              <a:t>admissions</a:t>
            </a:r>
            <a:r>
              <a:rPr sz="2300" spc="-10" dirty="0">
                <a:solidFill>
                  <a:srgbClr val="0070C0"/>
                </a:solidFill>
                <a:latin typeface="Arial"/>
                <a:cs typeface="Arial"/>
              </a:rPr>
              <a:t> </a:t>
            </a:r>
            <a:r>
              <a:rPr sz="2300" spc="-5" dirty="0">
                <a:solidFill>
                  <a:srgbClr val="0070C0"/>
                </a:solidFill>
                <a:latin typeface="Arial"/>
                <a:cs typeface="Arial"/>
              </a:rPr>
              <a:t>ward</a:t>
            </a:r>
            <a:endParaRPr sz="2300" dirty="0">
              <a:latin typeface="Arial"/>
              <a:cs typeface="Arial"/>
            </a:endParaRPr>
          </a:p>
          <a:p>
            <a:pPr marL="755650" marR="648335" lvl="1" indent="-285750">
              <a:lnSpc>
                <a:spcPts val="2300"/>
              </a:lnSpc>
              <a:spcBef>
                <a:spcPts val="434"/>
              </a:spcBef>
              <a:buChar char="–"/>
              <a:tabLst>
                <a:tab pos="755650" algn="l"/>
              </a:tabLst>
            </a:pPr>
            <a:r>
              <a:rPr sz="2300" spc="-5" dirty="0">
                <a:solidFill>
                  <a:srgbClr val="0070C0"/>
                </a:solidFill>
                <a:latin typeface="Arial"/>
                <a:cs typeface="Arial"/>
              </a:rPr>
              <a:t>emergency area or department, accident</a:t>
            </a:r>
            <a:r>
              <a:rPr sz="2300" spc="-60" dirty="0">
                <a:solidFill>
                  <a:srgbClr val="0070C0"/>
                </a:solidFill>
                <a:latin typeface="Arial"/>
                <a:cs typeface="Arial"/>
              </a:rPr>
              <a:t> </a:t>
            </a:r>
            <a:r>
              <a:rPr sz="2300" spc="-5" dirty="0">
                <a:solidFill>
                  <a:srgbClr val="0070C0"/>
                </a:solidFill>
                <a:latin typeface="Arial"/>
                <a:cs typeface="Arial"/>
              </a:rPr>
              <a:t>and  emergency department, casualty</a:t>
            </a:r>
            <a:r>
              <a:rPr sz="2300" spc="-20" dirty="0">
                <a:solidFill>
                  <a:srgbClr val="0070C0"/>
                </a:solidFill>
                <a:latin typeface="Arial"/>
                <a:cs typeface="Arial"/>
              </a:rPr>
              <a:t> </a:t>
            </a:r>
            <a:r>
              <a:rPr sz="2300" spc="-5" dirty="0">
                <a:solidFill>
                  <a:srgbClr val="0070C0"/>
                </a:solidFill>
                <a:latin typeface="Arial"/>
                <a:cs typeface="Arial"/>
              </a:rPr>
              <a:t>area</a:t>
            </a:r>
            <a:endParaRPr sz="2300" dirty="0">
              <a:latin typeface="Arial"/>
              <a:cs typeface="Arial"/>
            </a:endParaRPr>
          </a:p>
          <a:p>
            <a:pPr marL="755650" lvl="1" indent="-285750">
              <a:lnSpc>
                <a:spcPts val="2690"/>
              </a:lnSpc>
              <a:buChar char="–"/>
              <a:tabLst>
                <a:tab pos="755650" algn="l"/>
              </a:tabLst>
            </a:pPr>
            <a:r>
              <a:rPr sz="2300" spc="-5" dirty="0">
                <a:solidFill>
                  <a:srgbClr val="0070C0"/>
                </a:solidFill>
                <a:latin typeface="Arial"/>
                <a:cs typeface="Arial"/>
              </a:rPr>
              <a:t>general ward.</a:t>
            </a:r>
            <a:endParaRPr sz="2300" dirty="0">
              <a:latin typeface="Arial"/>
              <a:cs typeface="Arial"/>
            </a:endParaRPr>
          </a:p>
        </p:txBody>
      </p:sp>
    </p:spTree>
    <p:extLst>
      <p:ext uri="{BB962C8B-B14F-4D97-AF65-F5344CB8AC3E}">
        <p14:creationId xmlns:p14="http://schemas.microsoft.com/office/powerpoint/2010/main" val="38185017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6021287"/>
            <a:ext cx="12192000" cy="0"/>
          </a:xfrm>
          <a:custGeom>
            <a:avLst/>
            <a:gdLst/>
            <a:ahLst/>
            <a:cxnLst/>
            <a:rect l="l" t="t" r="r" b="b"/>
            <a:pathLst>
              <a:path w="12192000">
                <a:moveTo>
                  <a:pt x="0" y="0"/>
                </a:moveTo>
                <a:lnTo>
                  <a:pt x="12192000" y="0"/>
                </a:lnTo>
              </a:path>
            </a:pathLst>
          </a:custGeom>
          <a:ln w="25400">
            <a:solidFill>
              <a:srgbClr val="4A7EBB"/>
            </a:solidFill>
          </a:ln>
        </p:spPr>
        <p:txBody>
          <a:bodyPr wrap="square" lIns="0" tIns="0" rIns="0" bIns="0" rtlCol="0"/>
          <a:lstStyle/>
          <a:p>
            <a:endParaRPr/>
          </a:p>
        </p:txBody>
      </p:sp>
      <p:sp>
        <p:nvSpPr>
          <p:cNvPr id="3" name="object 3"/>
          <p:cNvSpPr/>
          <p:nvPr/>
        </p:nvSpPr>
        <p:spPr>
          <a:xfrm>
            <a:off x="609600" y="6096000"/>
            <a:ext cx="2285531" cy="699535"/>
          </a:xfrm>
          <a:prstGeom prst="rect">
            <a:avLst/>
          </a:prstGeom>
          <a:blipFill>
            <a:blip r:embed="rId2" cstate="print"/>
            <a:stretch>
              <a:fillRect/>
            </a:stretch>
          </a:blipFill>
        </p:spPr>
        <p:txBody>
          <a:bodyPr wrap="square" lIns="0" tIns="0" rIns="0" bIns="0" rtlCol="0"/>
          <a:lstStyle/>
          <a:p>
            <a:endParaRPr/>
          </a:p>
        </p:txBody>
      </p:sp>
      <p:sp>
        <p:nvSpPr>
          <p:cNvPr id="4" name="object 4"/>
          <p:cNvSpPr txBox="1">
            <a:spLocks noGrp="1"/>
          </p:cNvSpPr>
          <p:nvPr>
            <p:ph type="title"/>
          </p:nvPr>
        </p:nvSpPr>
        <p:spPr>
          <a:xfrm>
            <a:off x="4093898" y="417859"/>
            <a:ext cx="2464435" cy="628377"/>
          </a:xfrm>
          <a:prstGeom prst="rect">
            <a:avLst/>
          </a:prstGeom>
        </p:spPr>
        <p:txBody>
          <a:bodyPr vert="horz" wrap="square" lIns="0" tIns="12700" rIns="0" bIns="0" rtlCol="0">
            <a:spAutoFit/>
          </a:bodyPr>
          <a:lstStyle/>
          <a:p>
            <a:pPr marL="12700">
              <a:lnSpc>
                <a:spcPct val="100000"/>
              </a:lnSpc>
              <a:spcBef>
                <a:spcPts val="100"/>
              </a:spcBef>
            </a:pPr>
            <a:r>
              <a:rPr sz="4000" b="1" spc="-5" dirty="0" smtClean="0">
                <a:solidFill>
                  <a:srgbClr val="0070C0"/>
                </a:solidFill>
              </a:rPr>
              <a:t>Triage</a:t>
            </a:r>
            <a:endParaRPr sz="4000" b="1" dirty="0">
              <a:solidFill>
                <a:srgbClr val="0070C0"/>
              </a:solidFill>
            </a:endParaRPr>
          </a:p>
        </p:txBody>
      </p:sp>
      <p:sp>
        <p:nvSpPr>
          <p:cNvPr id="6" name="object 6"/>
          <p:cNvSpPr txBox="1"/>
          <p:nvPr/>
        </p:nvSpPr>
        <p:spPr>
          <a:xfrm>
            <a:off x="9164167" y="6202215"/>
            <a:ext cx="481965" cy="152400"/>
          </a:xfrm>
          <a:prstGeom prst="rect">
            <a:avLst/>
          </a:prstGeom>
        </p:spPr>
        <p:txBody>
          <a:bodyPr vert="horz" wrap="square" lIns="0" tIns="0" rIns="0" bIns="0" rtlCol="0">
            <a:spAutoFit/>
          </a:bodyPr>
          <a:lstStyle/>
          <a:p>
            <a:pPr marL="12700">
              <a:lnSpc>
                <a:spcPts val="1045"/>
              </a:lnSpc>
            </a:pPr>
            <a:r>
              <a:rPr sz="1000" spc="-5" dirty="0">
                <a:solidFill>
                  <a:srgbClr val="1E7FB8"/>
                </a:solidFill>
                <a:latin typeface="Corbel"/>
                <a:cs typeface="Corbel"/>
              </a:rPr>
              <a:t>HE</a:t>
            </a:r>
            <a:r>
              <a:rPr sz="1000" dirty="0">
                <a:solidFill>
                  <a:srgbClr val="1E7FB8"/>
                </a:solidFill>
                <a:latin typeface="Corbel"/>
                <a:cs typeface="Corbel"/>
              </a:rPr>
              <a:t>A</a:t>
            </a:r>
            <a:r>
              <a:rPr sz="1000" spc="5" dirty="0">
                <a:solidFill>
                  <a:srgbClr val="1E7FB8"/>
                </a:solidFill>
                <a:latin typeface="Corbel"/>
                <a:cs typeface="Corbel"/>
              </a:rPr>
              <a:t>L</a:t>
            </a:r>
            <a:r>
              <a:rPr sz="1000" spc="-10" dirty="0">
                <a:solidFill>
                  <a:srgbClr val="1E7FB8"/>
                </a:solidFill>
                <a:latin typeface="Corbel"/>
                <a:cs typeface="Corbel"/>
              </a:rPr>
              <a:t>T</a:t>
            </a:r>
            <a:r>
              <a:rPr sz="1000" dirty="0">
                <a:solidFill>
                  <a:srgbClr val="1E7FB8"/>
                </a:solidFill>
                <a:latin typeface="Corbel"/>
                <a:cs typeface="Corbel"/>
              </a:rPr>
              <a:t>H</a:t>
            </a:r>
            <a:endParaRPr sz="1000">
              <a:latin typeface="Corbel"/>
              <a:cs typeface="Corbel"/>
            </a:endParaRPr>
          </a:p>
        </p:txBody>
      </p:sp>
      <p:sp>
        <p:nvSpPr>
          <p:cNvPr id="7" name="object 7"/>
          <p:cNvSpPr txBox="1">
            <a:spLocks noGrp="1"/>
          </p:cNvSpPr>
          <p:nvPr>
            <p:ph type="dt" sz="half" idx="4294967295"/>
          </p:nvPr>
        </p:nvSpPr>
        <p:spPr>
          <a:xfrm>
            <a:off x="9144967" y="6269982"/>
            <a:ext cx="1603375" cy="329565"/>
          </a:xfrm>
          <a:prstGeom prst="rect">
            <a:avLst/>
          </a:prstGeom>
        </p:spPr>
        <p:txBody>
          <a:bodyPr vert="horz" wrap="square" lIns="0" tIns="1905" rIns="0" bIns="0" rtlCol="0">
            <a:spAutoFit/>
          </a:bodyPr>
          <a:lstStyle/>
          <a:p>
            <a:pPr marL="12700">
              <a:lnSpc>
                <a:spcPct val="100000"/>
              </a:lnSpc>
              <a:spcBef>
                <a:spcPts val="15"/>
              </a:spcBef>
            </a:pPr>
            <a:r>
              <a:rPr spc="-85" dirty="0"/>
              <a:t>EMERGENCIES</a:t>
            </a:r>
          </a:p>
        </p:txBody>
      </p:sp>
      <p:sp>
        <p:nvSpPr>
          <p:cNvPr id="8" name="object 8"/>
          <p:cNvSpPr txBox="1">
            <a:spLocks noGrp="1"/>
          </p:cNvSpPr>
          <p:nvPr>
            <p:ph type="ftr" sz="quarter" idx="4294967295"/>
          </p:nvPr>
        </p:nvSpPr>
        <p:spPr>
          <a:xfrm>
            <a:off x="10436169" y="6515859"/>
            <a:ext cx="630554" cy="165100"/>
          </a:xfrm>
          <a:prstGeom prst="rect">
            <a:avLst/>
          </a:prstGeom>
        </p:spPr>
        <p:txBody>
          <a:bodyPr vert="horz" wrap="square" lIns="0" tIns="0" rIns="0" bIns="0" rtlCol="0">
            <a:spAutoFit/>
          </a:bodyPr>
          <a:lstStyle/>
          <a:p>
            <a:pPr marL="12700">
              <a:lnSpc>
                <a:spcPts val="1140"/>
              </a:lnSpc>
            </a:pPr>
            <a:r>
              <a:rPr spc="-80" dirty="0"/>
              <a:t>p</a:t>
            </a:r>
            <a:r>
              <a:rPr spc="-90" dirty="0"/>
              <a:t>r</a:t>
            </a:r>
            <a:r>
              <a:rPr spc="-80" dirty="0"/>
              <a:t>og</a:t>
            </a:r>
            <a:r>
              <a:rPr spc="-90" dirty="0"/>
              <a:t>r</a:t>
            </a:r>
            <a:r>
              <a:rPr spc="-85" dirty="0"/>
              <a:t>a</a:t>
            </a:r>
            <a:r>
              <a:rPr spc="-80" dirty="0"/>
              <a:t>mm</a:t>
            </a:r>
            <a:r>
              <a:rPr dirty="0"/>
              <a:t>e</a:t>
            </a:r>
          </a:p>
        </p:txBody>
      </p:sp>
      <p:sp>
        <p:nvSpPr>
          <p:cNvPr id="5" name="object 5"/>
          <p:cNvSpPr txBox="1"/>
          <p:nvPr/>
        </p:nvSpPr>
        <p:spPr>
          <a:xfrm>
            <a:off x="1462469" y="1447800"/>
            <a:ext cx="8784590" cy="4290060"/>
          </a:xfrm>
          <a:prstGeom prst="rect">
            <a:avLst/>
          </a:prstGeom>
        </p:spPr>
        <p:txBody>
          <a:bodyPr vert="horz" wrap="square" lIns="0" tIns="9525" rIns="0" bIns="0" rtlCol="0">
            <a:spAutoFit/>
          </a:bodyPr>
          <a:lstStyle/>
          <a:p>
            <a:pPr marL="355600" marR="99695" indent="-342900">
              <a:lnSpc>
                <a:spcPct val="100699"/>
              </a:lnSpc>
              <a:spcBef>
                <a:spcPts val="75"/>
              </a:spcBef>
              <a:buFont typeface="Arial"/>
              <a:buChar char="•"/>
              <a:tabLst>
                <a:tab pos="354965" algn="l"/>
                <a:tab pos="355600" algn="l"/>
              </a:tabLst>
            </a:pPr>
            <a:r>
              <a:rPr sz="2900" b="1" spc="-5" dirty="0">
                <a:solidFill>
                  <a:srgbClr val="0070C0"/>
                </a:solidFill>
                <a:latin typeface="Arial"/>
                <a:cs typeface="Arial"/>
              </a:rPr>
              <a:t>Prioritize and sort </a:t>
            </a:r>
            <a:r>
              <a:rPr sz="2900" spc="-5" dirty="0">
                <a:solidFill>
                  <a:srgbClr val="0070C0"/>
                </a:solidFill>
                <a:latin typeface="Arial"/>
                <a:cs typeface="Arial"/>
              </a:rPr>
              <a:t>patients based on their severity  of </a:t>
            </a:r>
            <a:r>
              <a:rPr sz="2900" dirty="0">
                <a:solidFill>
                  <a:srgbClr val="0070C0"/>
                </a:solidFill>
                <a:latin typeface="Arial"/>
                <a:cs typeface="Arial"/>
              </a:rPr>
              <a:t>illness </a:t>
            </a:r>
            <a:r>
              <a:rPr sz="2900" spc="-5" dirty="0">
                <a:solidFill>
                  <a:srgbClr val="0070C0"/>
                </a:solidFill>
                <a:latin typeface="Arial"/>
                <a:cs typeface="Arial"/>
              </a:rPr>
              <a:t>and need for immediate</a:t>
            </a:r>
            <a:r>
              <a:rPr sz="2900" spc="-60" dirty="0">
                <a:solidFill>
                  <a:srgbClr val="0070C0"/>
                </a:solidFill>
                <a:latin typeface="Arial"/>
                <a:cs typeface="Arial"/>
              </a:rPr>
              <a:t> </a:t>
            </a:r>
            <a:r>
              <a:rPr sz="2900" spc="-5" dirty="0">
                <a:solidFill>
                  <a:srgbClr val="0070C0"/>
                </a:solidFill>
                <a:latin typeface="Arial"/>
                <a:cs typeface="Arial"/>
              </a:rPr>
              <a:t>care.</a:t>
            </a:r>
            <a:endParaRPr sz="2900">
              <a:latin typeface="Arial"/>
              <a:cs typeface="Arial"/>
            </a:endParaRPr>
          </a:p>
          <a:p>
            <a:pPr>
              <a:lnSpc>
                <a:spcPct val="100000"/>
              </a:lnSpc>
              <a:spcBef>
                <a:spcPts val="45"/>
              </a:spcBef>
              <a:buClr>
                <a:srgbClr val="0070C0"/>
              </a:buClr>
              <a:buFont typeface="Arial"/>
              <a:buChar char="•"/>
            </a:pPr>
            <a:endParaRPr sz="4000">
              <a:latin typeface="Times New Roman"/>
              <a:cs typeface="Times New Roman"/>
            </a:endParaRPr>
          </a:p>
          <a:p>
            <a:pPr marL="755650" marR="81915" lvl="1" indent="-285750">
              <a:lnSpc>
                <a:spcPts val="3100"/>
              </a:lnSpc>
              <a:buChar char="–"/>
              <a:tabLst>
                <a:tab pos="755650" algn="l"/>
              </a:tabLst>
            </a:pPr>
            <a:r>
              <a:rPr sz="2900" dirty="0">
                <a:solidFill>
                  <a:srgbClr val="0070C0"/>
                </a:solidFill>
                <a:latin typeface="Arial"/>
                <a:cs typeface="Arial"/>
              </a:rPr>
              <a:t>Use </a:t>
            </a:r>
            <a:r>
              <a:rPr sz="2900" spc="-5" dirty="0">
                <a:solidFill>
                  <a:srgbClr val="0070C0"/>
                </a:solidFill>
                <a:latin typeface="Arial"/>
                <a:cs typeface="Arial"/>
              </a:rPr>
              <a:t>standardized triage tools to ensure reliability  and </a:t>
            </a:r>
            <a:r>
              <a:rPr sz="2900" dirty="0">
                <a:solidFill>
                  <a:srgbClr val="0070C0"/>
                </a:solidFill>
                <a:latin typeface="Arial"/>
                <a:cs typeface="Arial"/>
              </a:rPr>
              <a:t>valid </a:t>
            </a:r>
            <a:r>
              <a:rPr sz="2900" spc="-5" dirty="0">
                <a:solidFill>
                  <a:srgbClr val="0070C0"/>
                </a:solidFill>
                <a:latin typeface="Arial"/>
                <a:cs typeface="Arial"/>
              </a:rPr>
              <a:t>sorting of</a:t>
            </a:r>
            <a:r>
              <a:rPr sz="2900" spc="-45" dirty="0">
                <a:solidFill>
                  <a:srgbClr val="0070C0"/>
                </a:solidFill>
                <a:latin typeface="Arial"/>
                <a:cs typeface="Arial"/>
              </a:rPr>
              <a:t> </a:t>
            </a:r>
            <a:r>
              <a:rPr sz="2900" spc="-5" dirty="0">
                <a:solidFill>
                  <a:srgbClr val="0070C0"/>
                </a:solidFill>
                <a:latin typeface="Arial"/>
                <a:cs typeface="Arial"/>
              </a:rPr>
              <a:t>patients</a:t>
            </a:r>
            <a:endParaRPr sz="2900">
              <a:latin typeface="Arial"/>
              <a:cs typeface="Arial"/>
            </a:endParaRPr>
          </a:p>
          <a:p>
            <a:pPr marL="755650" lvl="1" indent="-285750">
              <a:lnSpc>
                <a:spcPct val="100000"/>
              </a:lnSpc>
              <a:spcBef>
                <a:spcPts val="2785"/>
              </a:spcBef>
              <a:buChar char="–"/>
              <a:tabLst>
                <a:tab pos="755650" algn="l"/>
              </a:tabLst>
            </a:pPr>
            <a:r>
              <a:rPr sz="2900" dirty="0">
                <a:solidFill>
                  <a:srgbClr val="0070C0"/>
                </a:solidFill>
                <a:latin typeface="Arial"/>
                <a:cs typeface="Arial"/>
              </a:rPr>
              <a:t>Avoid </a:t>
            </a:r>
            <a:r>
              <a:rPr sz="2900" spc="-5" dirty="0">
                <a:solidFill>
                  <a:srgbClr val="0070C0"/>
                </a:solidFill>
                <a:latin typeface="Arial"/>
                <a:cs typeface="Arial"/>
              </a:rPr>
              <a:t>“under-triage” and</a:t>
            </a:r>
            <a:r>
              <a:rPr sz="2900" spc="-35" dirty="0">
                <a:solidFill>
                  <a:srgbClr val="0070C0"/>
                </a:solidFill>
                <a:latin typeface="Arial"/>
                <a:cs typeface="Arial"/>
              </a:rPr>
              <a:t> </a:t>
            </a:r>
            <a:r>
              <a:rPr sz="2900" spc="-5" dirty="0">
                <a:solidFill>
                  <a:srgbClr val="0070C0"/>
                </a:solidFill>
                <a:latin typeface="Arial"/>
                <a:cs typeface="Arial"/>
              </a:rPr>
              <a:t>“over-triage”.</a:t>
            </a:r>
            <a:endParaRPr sz="2900">
              <a:latin typeface="Arial"/>
              <a:cs typeface="Arial"/>
            </a:endParaRPr>
          </a:p>
          <a:p>
            <a:pPr lvl="1">
              <a:lnSpc>
                <a:spcPct val="100000"/>
              </a:lnSpc>
              <a:spcBef>
                <a:spcPts val="50"/>
              </a:spcBef>
              <a:buClr>
                <a:srgbClr val="0070C0"/>
              </a:buClr>
              <a:buFont typeface="Arial"/>
              <a:buChar char="–"/>
            </a:pPr>
            <a:endParaRPr sz="2700">
              <a:latin typeface="Times New Roman"/>
              <a:cs typeface="Times New Roman"/>
            </a:endParaRPr>
          </a:p>
          <a:p>
            <a:pPr marL="755650" marR="5080" lvl="1" indent="-285750">
              <a:lnSpc>
                <a:spcPts val="3190"/>
              </a:lnSpc>
              <a:spcBef>
                <a:spcPts val="5"/>
              </a:spcBef>
              <a:buChar char="–"/>
              <a:tabLst>
                <a:tab pos="755650" algn="l"/>
              </a:tabLst>
            </a:pPr>
            <a:r>
              <a:rPr sz="2900" spc="-5" dirty="0">
                <a:solidFill>
                  <a:srgbClr val="0070C0"/>
                </a:solidFill>
                <a:latin typeface="Arial"/>
                <a:cs typeface="Arial"/>
              </a:rPr>
              <a:t>Identify high priority patients that need immediate  care.</a:t>
            </a:r>
            <a:endParaRPr sz="2900">
              <a:latin typeface="Arial"/>
              <a:cs typeface="Arial"/>
            </a:endParaRPr>
          </a:p>
        </p:txBody>
      </p:sp>
    </p:spTree>
    <p:extLst>
      <p:ext uri="{BB962C8B-B14F-4D97-AF65-F5344CB8AC3E}">
        <p14:creationId xmlns:p14="http://schemas.microsoft.com/office/powerpoint/2010/main" val="23747952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6021287"/>
            <a:ext cx="12192000" cy="0"/>
          </a:xfrm>
          <a:custGeom>
            <a:avLst/>
            <a:gdLst/>
            <a:ahLst/>
            <a:cxnLst/>
            <a:rect l="l" t="t" r="r" b="b"/>
            <a:pathLst>
              <a:path w="12192000">
                <a:moveTo>
                  <a:pt x="0" y="0"/>
                </a:moveTo>
                <a:lnTo>
                  <a:pt x="12192000" y="0"/>
                </a:lnTo>
              </a:path>
            </a:pathLst>
          </a:custGeom>
          <a:ln w="25400">
            <a:solidFill>
              <a:srgbClr val="4A7EBB"/>
            </a:solidFill>
          </a:ln>
        </p:spPr>
        <p:txBody>
          <a:bodyPr wrap="square" lIns="0" tIns="0" rIns="0" bIns="0" rtlCol="0"/>
          <a:lstStyle/>
          <a:p>
            <a:endParaRPr/>
          </a:p>
        </p:txBody>
      </p:sp>
      <p:sp>
        <p:nvSpPr>
          <p:cNvPr id="3" name="object 3"/>
          <p:cNvSpPr/>
          <p:nvPr/>
        </p:nvSpPr>
        <p:spPr>
          <a:xfrm>
            <a:off x="609600" y="6096000"/>
            <a:ext cx="2285531" cy="699535"/>
          </a:xfrm>
          <a:prstGeom prst="rect">
            <a:avLst/>
          </a:prstGeom>
          <a:blipFill>
            <a:blip r:embed="rId2" cstate="print"/>
            <a:stretch>
              <a:fillRect/>
            </a:stretch>
          </a:blipFill>
        </p:spPr>
        <p:txBody>
          <a:bodyPr wrap="square" lIns="0" tIns="0" rIns="0" bIns="0" rtlCol="0"/>
          <a:lstStyle/>
          <a:p>
            <a:endParaRPr/>
          </a:p>
        </p:txBody>
      </p:sp>
      <p:sp>
        <p:nvSpPr>
          <p:cNvPr id="4" name="object 4"/>
          <p:cNvSpPr txBox="1">
            <a:spLocks noGrp="1"/>
          </p:cNvSpPr>
          <p:nvPr>
            <p:ph type="title"/>
          </p:nvPr>
        </p:nvSpPr>
        <p:spPr>
          <a:xfrm>
            <a:off x="2177633" y="323820"/>
            <a:ext cx="6655434" cy="574040"/>
          </a:xfrm>
          <a:prstGeom prst="rect">
            <a:avLst/>
          </a:prstGeom>
        </p:spPr>
        <p:txBody>
          <a:bodyPr vert="horz" wrap="square" lIns="0" tIns="12700" rIns="0" bIns="0" rtlCol="0">
            <a:spAutoFit/>
          </a:bodyPr>
          <a:lstStyle/>
          <a:p>
            <a:pPr marL="12700">
              <a:lnSpc>
                <a:spcPct val="100000"/>
              </a:lnSpc>
              <a:spcBef>
                <a:spcPts val="100"/>
              </a:spcBef>
            </a:pPr>
            <a:r>
              <a:rPr sz="3600" dirty="0"/>
              <a:t>WHO </a:t>
            </a:r>
            <a:r>
              <a:rPr sz="3600" spc="-5" dirty="0"/>
              <a:t>hospital care</a:t>
            </a:r>
            <a:r>
              <a:rPr sz="3600" spc="-45" dirty="0"/>
              <a:t> </a:t>
            </a:r>
            <a:r>
              <a:rPr sz="3600" spc="-5" dirty="0"/>
              <a:t>handbooks</a:t>
            </a:r>
            <a:endParaRPr sz="3600" dirty="0"/>
          </a:p>
        </p:txBody>
      </p:sp>
      <p:sp>
        <p:nvSpPr>
          <p:cNvPr id="5" name="object 5"/>
          <p:cNvSpPr txBox="1"/>
          <p:nvPr/>
        </p:nvSpPr>
        <p:spPr>
          <a:xfrm>
            <a:off x="1548860" y="1207943"/>
            <a:ext cx="6503670" cy="2190750"/>
          </a:xfrm>
          <a:prstGeom prst="rect">
            <a:avLst/>
          </a:prstGeom>
        </p:spPr>
        <p:txBody>
          <a:bodyPr vert="horz" wrap="square" lIns="0" tIns="57150" rIns="0" bIns="0" rtlCol="0">
            <a:spAutoFit/>
          </a:bodyPr>
          <a:lstStyle/>
          <a:p>
            <a:pPr marL="355600" indent="-342900">
              <a:lnSpc>
                <a:spcPct val="100000"/>
              </a:lnSpc>
              <a:spcBef>
                <a:spcPts val="450"/>
              </a:spcBef>
              <a:buChar char="•"/>
              <a:tabLst>
                <a:tab pos="354965" algn="l"/>
                <a:tab pos="355600" algn="l"/>
              </a:tabLst>
            </a:pPr>
            <a:r>
              <a:rPr sz="2900" spc="-5" dirty="0">
                <a:solidFill>
                  <a:srgbClr val="0070C0"/>
                </a:solidFill>
                <a:latin typeface="Arial"/>
                <a:cs typeface="Arial"/>
              </a:rPr>
              <a:t>Emergency </a:t>
            </a:r>
            <a:r>
              <a:rPr sz="2900" spc="-10" dirty="0">
                <a:solidFill>
                  <a:srgbClr val="0070C0"/>
                </a:solidFill>
                <a:latin typeface="Arial"/>
                <a:cs typeface="Arial"/>
              </a:rPr>
              <a:t>treatments </a:t>
            </a:r>
            <a:r>
              <a:rPr sz="2900" spc="-5" dirty="0">
                <a:solidFill>
                  <a:srgbClr val="0070C0"/>
                </a:solidFill>
                <a:latin typeface="Arial"/>
                <a:cs typeface="Arial"/>
              </a:rPr>
              <a:t>for </a:t>
            </a:r>
            <a:r>
              <a:rPr sz="2900" dirty="0">
                <a:solidFill>
                  <a:srgbClr val="0070C0"/>
                </a:solidFill>
                <a:latin typeface="Arial"/>
                <a:cs typeface="Arial"/>
              </a:rPr>
              <a:t>clinical</a:t>
            </a:r>
            <a:r>
              <a:rPr sz="2900" spc="-50" dirty="0">
                <a:solidFill>
                  <a:srgbClr val="0070C0"/>
                </a:solidFill>
                <a:latin typeface="Arial"/>
                <a:cs typeface="Arial"/>
              </a:rPr>
              <a:t> </a:t>
            </a:r>
            <a:r>
              <a:rPr sz="2900" spc="-5" dirty="0">
                <a:solidFill>
                  <a:srgbClr val="0070C0"/>
                </a:solidFill>
                <a:latin typeface="Arial"/>
                <a:cs typeface="Arial"/>
              </a:rPr>
              <a:t>use</a:t>
            </a:r>
            <a:endParaRPr sz="2900" dirty="0">
              <a:latin typeface="Arial"/>
              <a:cs typeface="Arial"/>
            </a:endParaRPr>
          </a:p>
          <a:p>
            <a:pPr marL="1155700" lvl="1" indent="-228600">
              <a:lnSpc>
                <a:spcPct val="100000"/>
              </a:lnSpc>
              <a:spcBef>
                <a:spcPts val="305"/>
              </a:spcBef>
              <a:buChar char="•"/>
              <a:tabLst>
                <a:tab pos="1155700" algn="l"/>
              </a:tabLst>
            </a:pPr>
            <a:r>
              <a:rPr sz="2500" dirty="0">
                <a:solidFill>
                  <a:srgbClr val="0070C0"/>
                </a:solidFill>
                <a:latin typeface="Arial"/>
                <a:cs typeface="Arial"/>
              </a:rPr>
              <a:t>IMAI </a:t>
            </a:r>
            <a:r>
              <a:rPr sz="2500" spc="-5" dirty="0">
                <a:solidFill>
                  <a:srgbClr val="0070C0"/>
                </a:solidFill>
                <a:latin typeface="Arial"/>
                <a:cs typeface="Arial"/>
              </a:rPr>
              <a:t>quick</a:t>
            </a:r>
            <a:r>
              <a:rPr sz="2500" spc="10" dirty="0">
                <a:solidFill>
                  <a:srgbClr val="0070C0"/>
                </a:solidFill>
                <a:latin typeface="Arial"/>
                <a:cs typeface="Arial"/>
              </a:rPr>
              <a:t> </a:t>
            </a:r>
            <a:r>
              <a:rPr sz="2500" spc="-5" dirty="0">
                <a:solidFill>
                  <a:srgbClr val="0070C0"/>
                </a:solidFill>
                <a:latin typeface="Arial"/>
                <a:cs typeface="Arial"/>
              </a:rPr>
              <a:t>check</a:t>
            </a:r>
            <a:endParaRPr sz="2500" dirty="0">
              <a:latin typeface="Arial"/>
              <a:cs typeface="Arial"/>
            </a:endParaRPr>
          </a:p>
          <a:p>
            <a:pPr marL="1155700" lvl="1" indent="-228600">
              <a:lnSpc>
                <a:spcPct val="100000"/>
              </a:lnSpc>
              <a:spcBef>
                <a:spcPts val="310"/>
              </a:spcBef>
              <a:buChar char="•"/>
              <a:tabLst>
                <a:tab pos="1155700" algn="l"/>
              </a:tabLst>
            </a:pPr>
            <a:r>
              <a:rPr sz="2500" spc="-5" dirty="0">
                <a:solidFill>
                  <a:srgbClr val="0070C0"/>
                </a:solidFill>
                <a:latin typeface="Arial"/>
                <a:cs typeface="Arial"/>
              </a:rPr>
              <a:t>Pocket</a:t>
            </a:r>
            <a:r>
              <a:rPr sz="2500" spc="5" dirty="0">
                <a:solidFill>
                  <a:srgbClr val="0070C0"/>
                </a:solidFill>
                <a:latin typeface="Arial"/>
                <a:cs typeface="Arial"/>
              </a:rPr>
              <a:t> </a:t>
            </a:r>
            <a:r>
              <a:rPr sz="2500" spc="-5" dirty="0">
                <a:solidFill>
                  <a:srgbClr val="0070C0"/>
                </a:solidFill>
                <a:latin typeface="Arial"/>
                <a:cs typeface="Arial"/>
              </a:rPr>
              <a:t>book</a:t>
            </a:r>
            <a:endParaRPr sz="2500" dirty="0">
              <a:latin typeface="Arial"/>
              <a:cs typeface="Arial"/>
            </a:endParaRPr>
          </a:p>
          <a:p>
            <a:pPr marL="1177290" marR="255270" lvl="1" indent="-250190">
              <a:lnSpc>
                <a:spcPts val="3310"/>
              </a:lnSpc>
              <a:spcBef>
                <a:spcPts val="140"/>
              </a:spcBef>
              <a:buChar char="•"/>
              <a:tabLst>
                <a:tab pos="1155700" algn="l"/>
              </a:tabLst>
            </a:pPr>
            <a:r>
              <a:rPr sz="2500" dirty="0">
                <a:solidFill>
                  <a:srgbClr val="0070C0"/>
                </a:solidFill>
                <a:latin typeface="Arial"/>
                <a:cs typeface="Arial"/>
              </a:rPr>
              <a:t>IMCI </a:t>
            </a:r>
            <a:r>
              <a:rPr sz="2500" spc="-5" dirty="0">
                <a:solidFill>
                  <a:srgbClr val="0070C0"/>
                </a:solidFill>
                <a:latin typeface="Arial"/>
                <a:cs typeface="Arial"/>
              </a:rPr>
              <a:t>emergency triage, assessment  and treatment.</a:t>
            </a:r>
            <a:endParaRPr sz="2500" dirty="0">
              <a:latin typeface="Arial"/>
              <a:cs typeface="Arial"/>
            </a:endParaRPr>
          </a:p>
        </p:txBody>
      </p:sp>
      <p:sp>
        <p:nvSpPr>
          <p:cNvPr id="6" name="object 6"/>
          <p:cNvSpPr txBox="1"/>
          <p:nvPr/>
        </p:nvSpPr>
        <p:spPr>
          <a:xfrm>
            <a:off x="2726150" y="3750212"/>
            <a:ext cx="99060" cy="397510"/>
          </a:xfrm>
          <a:prstGeom prst="rect">
            <a:avLst/>
          </a:prstGeom>
        </p:spPr>
        <p:txBody>
          <a:bodyPr vert="horz" wrap="square" lIns="0" tIns="0" rIns="0" bIns="0" rtlCol="0">
            <a:spAutoFit/>
          </a:bodyPr>
          <a:lstStyle/>
          <a:p>
            <a:pPr>
              <a:lnSpc>
                <a:spcPts val="3095"/>
              </a:lnSpc>
            </a:pPr>
            <a:r>
              <a:rPr sz="2800" dirty="0">
                <a:solidFill>
                  <a:srgbClr val="222268"/>
                </a:solidFill>
                <a:latin typeface="Arial"/>
                <a:cs typeface="Arial"/>
              </a:rPr>
              <a:t>.</a:t>
            </a:r>
            <a:endParaRPr sz="2800">
              <a:latin typeface="Arial"/>
              <a:cs typeface="Arial"/>
            </a:endParaRPr>
          </a:p>
        </p:txBody>
      </p:sp>
      <p:sp>
        <p:nvSpPr>
          <p:cNvPr id="7" name="object 7"/>
          <p:cNvSpPr/>
          <p:nvPr/>
        </p:nvSpPr>
        <p:spPr>
          <a:xfrm>
            <a:off x="1687182" y="3379325"/>
            <a:ext cx="2308077" cy="2565355"/>
          </a:xfrm>
          <a:prstGeom prst="rect">
            <a:avLst/>
          </a:prstGeom>
          <a:blipFill>
            <a:blip r:embed="rId3" cstate="print"/>
            <a:stretch>
              <a:fillRect/>
            </a:stretch>
          </a:blipFill>
        </p:spPr>
        <p:txBody>
          <a:bodyPr wrap="square" lIns="0" tIns="0" rIns="0" bIns="0" rtlCol="0"/>
          <a:lstStyle/>
          <a:p>
            <a:endParaRPr/>
          </a:p>
        </p:txBody>
      </p:sp>
      <p:sp>
        <p:nvSpPr>
          <p:cNvPr id="8" name="object 8"/>
          <p:cNvSpPr/>
          <p:nvPr/>
        </p:nvSpPr>
        <p:spPr>
          <a:xfrm>
            <a:off x="4807336" y="3385087"/>
            <a:ext cx="2367111" cy="2559594"/>
          </a:xfrm>
          <a:prstGeom prst="rect">
            <a:avLst/>
          </a:prstGeom>
          <a:blipFill>
            <a:blip r:embed="rId4" cstate="print"/>
            <a:stretch>
              <a:fillRect/>
            </a:stretch>
          </a:blipFill>
        </p:spPr>
        <p:txBody>
          <a:bodyPr wrap="square" lIns="0" tIns="0" rIns="0" bIns="0" rtlCol="0"/>
          <a:lstStyle/>
          <a:p>
            <a:endParaRPr/>
          </a:p>
        </p:txBody>
      </p:sp>
      <p:sp>
        <p:nvSpPr>
          <p:cNvPr id="9" name="object 9"/>
          <p:cNvSpPr/>
          <p:nvPr/>
        </p:nvSpPr>
        <p:spPr>
          <a:xfrm>
            <a:off x="7943325" y="3390845"/>
            <a:ext cx="2610445" cy="2584316"/>
          </a:xfrm>
          <a:prstGeom prst="rect">
            <a:avLst/>
          </a:prstGeom>
          <a:blipFill>
            <a:blip r:embed="rId5" cstate="print"/>
            <a:stretch>
              <a:fillRect/>
            </a:stretch>
          </a:blipFill>
        </p:spPr>
        <p:txBody>
          <a:bodyPr wrap="square" lIns="0" tIns="0" rIns="0" bIns="0" rtlCol="0"/>
          <a:lstStyle/>
          <a:p>
            <a:endParaRPr/>
          </a:p>
        </p:txBody>
      </p:sp>
      <p:sp>
        <p:nvSpPr>
          <p:cNvPr id="10" name="object 10"/>
          <p:cNvSpPr txBox="1"/>
          <p:nvPr/>
        </p:nvSpPr>
        <p:spPr>
          <a:xfrm>
            <a:off x="9157667" y="6214915"/>
            <a:ext cx="1445895" cy="372110"/>
          </a:xfrm>
          <a:prstGeom prst="rect">
            <a:avLst/>
          </a:prstGeom>
        </p:spPr>
        <p:txBody>
          <a:bodyPr vert="horz" wrap="square" lIns="0" tIns="0" rIns="0" bIns="0" rtlCol="0">
            <a:spAutoFit/>
          </a:bodyPr>
          <a:lstStyle/>
          <a:p>
            <a:pPr marL="19050">
              <a:lnSpc>
                <a:spcPts val="695"/>
              </a:lnSpc>
            </a:pPr>
            <a:r>
              <a:rPr sz="1000" spc="-5" dirty="0">
                <a:solidFill>
                  <a:srgbClr val="1E7FB8"/>
                </a:solidFill>
                <a:latin typeface="Corbel"/>
                <a:cs typeface="Corbel"/>
              </a:rPr>
              <a:t>HEALTH</a:t>
            </a:r>
            <a:endParaRPr sz="1000" dirty="0">
              <a:latin typeface="Corbel"/>
              <a:cs typeface="Corbel"/>
            </a:endParaRPr>
          </a:p>
          <a:p>
            <a:pPr>
              <a:lnSpc>
                <a:spcPts val="2150"/>
              </a:lnSpc>
            </a:pPr>
            <a:r>
              <a:rPr sz="2000" b="1" spc="-85" dirty="0">
                <a:solidFill>
                  <a:srgbClr val="1E7FB8"/>
                </a:solidFill>
                <a:latin typeface="Leelawadee"/>
                <a:cs typeface="Leelawadee"/>
              </a:rPr>
              <a:t>E</a:t>
            </a:r>
            <a:r>
              <a:rPr sz="2000" b="1" spc="-90" dirty="0">
                <a:solidFill>
                  <a:srgbClr val="1E7FB8"/>
                </a:solidFill>
                <a:latin typeface="Leelawadee"/>
                <a:cs typeface="Leelawadee"/>
              </a:rPr>
              <a:t>M</a:t>
            </a:r>
            <a:r>
              <a:rPr sz="2000" b="1" spc="-85" dirty="0">
                <a:solidFill>
                  <a:srgbClr val="1E7FB8"/>
                </a:solidFill>
                <a:latin typeface="Leelawadee"/>
                <a:cs typeface="Leelawadee"/>
              </a:rPr>
              <a:t>E</a:t>
            </a:r>
            <a:r>
              <a:rPr sz="2000" b="1" spc="-90" dirty="0">
                <a:solidFill>
                  <a:srgbClr val="1E7FB8"/>
                </a:solidFill>
                <a:latin typeface="Leelawadee"/>
                <a:cs typeface="Leelawadee"/>
              </a:rPr>
              <a:t>R</a:t>
            </a:r>
            <a:r>
              <a:rPr sz="2000" b="1" spc="-80" dirty="0">
                <a:solidFill>
                  <a:srgbClr val="1E7FB8"/>
                </a:solidFill>
                <a:latin typeface="Leelawadee"/>
                <a:cs typeface="Leelawadee"/>
              </a:rPr>
              <a:t>G</a:t>
            </a:r>
            <a:r>
              <a:rPr sz="2000" b="1" spc="-85" dirty="0">
                <a:solidFill>
                  <a:srgbClr val="1E7FB8"/>
                </a:solidFill>
                <a:latin typeface="Leelawadee"/>
                <a:cs typeface="Leelawadee"/>
              </a:rPr>
              <a:t>E</a:t>
            </a:r>
            <a:r>
              <a:rPr sz="2000" b="1" spc="-90" dirty="0">
                <a:solidFill>
                  <a:srgbClr val="1E7FB8"/>
                </a:solidFill>
                <a:latin typeface="Leelawadee"/>
                <a:cs typeface="Leelawadee"/>
              </a:rPr>
              <a:t>N</a:t>
            </a:r>
            <a:r>
              <a:rPr sz="2000" b="1" spc="-80" dirty="0">
                <a:solidFill>
                  <a:srgbClr val="1E7FB8"/>
                </a:solidFill>
                <a:latin typeface="Leelawadee"/>
                <a:cs typeface="Leelawadee"/>
              </a:rPr>
              <a:t>C</a:t>
            </a:r>
            <a:r>
              <a:rPr sz="2000" b="1" spc="-75" dirty="0">
                <a:solidFill>
                  <a:srgbClr val="1E7FB8"/>
                </a:solidFill>
                <a:latin typeface="Leelawadee"/>
                <a:cs typeface="Leelawadee"/>
              </a:rPr>
              <a:t>I</a:t>
            </a:r>
            <a:r>
              <a:rPr sz="2000" b="1" spc="-85" dirty="0">
                <a:solidFill>
                  <a:srgbClr val="1E7FB8"/>
                </a:solidFill>
                <a:latin typeface="Leelawadee"/>
                <a:cs typeface="Leelawadee"/>
              </a:rPr>
              <a:t>E</a:t>
            </a:r>
            <a:endParaRPr sz="2000" dirty="0">
              <a:latin typeface="Leelawadee"/>
              <a:cs typeface="Leelawadee"/>
            </a:endParaRPr>
          </a:p>
        </p:txBody>
      </p:sp>
      <p:sp>
        <p:nvSpPr>
          <p:cNvPr id="11" name="object 11"/>
          <p:cNvSpPr txBox="1"/>
          <p:nvPr/>
        </p:nvSpPr>
        <p:spPr>
          <a:xfrm>
            <a:off x="3321918" y="6067415"/>
            <a:ext cx="616585" cy="323850"/>
          </a:xfrm>
          <a:prstGeom prst="rect">
            <a:avLst/>
          </a:prstGeom>
        </p:spPr>
        <p:txBody>
          <a:bodyPr vert="horz" wrap="square" lIns="0" tIns="0" rIns="0" bIns="0" rtlCol="0">
            <a:spAutoFit/>
          </a:bodyPr>
          <a:lstStyle/>
          <a:p>
            <a:pPr marL="12700">
              <a:lnSpc>
                <a:spcPts val="2420"/>
              </a:lnSpc>
            </a:pPr>
            <a:r>
              <a:rPr sz="2100" spc="-10" dirty="0">
                <a:latin typeface="Arial"/>
                <a:cs typeface="Arial"/>
              </a:rPr>
              <a:t>2011</a:t>
            </a:r>
            <a:endParaRPr sz="2100">
              <a:latin typeface="Arial"/>
              <a:cs typeface="Arial"/>
            </a:endParaRPr>
          </a:p>
        </p:txBody>
      </p:sp>
      <p:sp>
        <p:nvSpPr>
          <p:cNvPr id="12" name="object 12"/>
          <p:cNvSpPr txBox="1"/>
          <p:nvPr/>
        </p:nvSpPr>
        <p:spPr>
          <a:xfrm>
            <a:off x="6547178" y="6067415"/>
            <a:ext cx="616585" cy="323850"/>
          </a:xfrm>
          <a:prstGeom prst="rect">
            <a:avLst/>
          </a:prstGeom>
        </p:spPr>
        <p:txBody>
          <a:bodyPr vert="horz" wrap="square" lIns="0" tIns="0" rIns="0" bIns="0" rtlCol="0">
            <a:spAutoFit/>
          </a:bodyPr>
          <a:lstStyle/>
          <a:p>
            <a:pPr marL="12700">
              <a:lnSpc>
                <a:spcPts val="2420"/>
              </a:lnSpc>
            </a:pPr>
            <a:r>
              <a:rPr sz="2100" spc="-10" dirty="0">
                <a:latin typeface="Arial"/>
                <a:cs typeface="Arial"/>
              </a:rPr>
              <a:t>2013</a:t>
            </a:r>
            <a:endParaRPr sz="2100">
              <a:latin typeface="Arial"/>
              <a:cs typeface="Arial"/>
            </a:endParaRPr>
          </a:p>
        </p:txBody>
      </p:sp>
      <p:sp>
        <p:nvSpPr>
          <p:cNvPr id="13" name="object 13"/>
          <p:cNvSpPr txBox="1"/>
          <p:nvPr/>
        </p:nvSpPr>
        <p:spPr>
          <a:xfrm>
            <a:off x="9864591" y="6097895"/>
            <a:ext cx="616585" cy="323850"/>
          </a:xfrm>
          <a:prstGeom prst="rect">
            <a:avLst/>
          </a:prstGeom>
        </p:spPr>
        <p:txBody>
          <a:bodyPr vert="horz" wrap="square" lIns="0" tIns="0" rIns="0" bIns="0" rtlCol="0">
            <a:spAutoFit/>
          </a:bodyPr>
          <a:lstStyle/>
          <a:p>
            <a:pPr marL="12700">
              <a:lnSpc>
                <a:spcPts val="2420"/>
              </a:lnSpc>
            </a:pPr>
            <a:r>
              <a:rPr sz="2100" spc="-10" dirty="0">
                <a:latin typeface="Arial"/>
                <a:cs typeface="Arial"/>
              </a:rPr>
              <a:t>2016</a:t>
            </a:r>
            <a:endParaRPr sz="2100" dirty="0">
              <a:latin typeface="Arial"/>
              <a:cs typeface="Arial"/>
            </a:endParaRPr>
          </a:p>
        </p:txBody>
      </p:sp>
      <p:sp>
        <p:nvSpPr>
          <p:cNvPr id="14" name="object 14"/>
          <p:cNvSpPr txBox="1"/>
          <p:nvPr/>
        </p:nvSpPr>
        <p:spPr>
          <a:xfrm>
            <a:off x="10590424" y="6269982"/>
            <a:ext cx="157480" cy="329565"/>
          </a:xfrm>
          <a:prstGeom prst="rect">
            <a:avLst/>
          </a:prstGeom>
        </p:spPr>
        <p:txBody>
          <a:bodyPr vert="horz" wrap="square" lIns="0" tIns="1905" rIns="0" bIns="0" rtlCol="0">
            <a:spAutoFit/>
          </a:bodyPr>
          <a:lstStyle/>
          <a:p>
            <a:pPr marL="12700">
              <a:lnSpc>
                <a:spcPct val="100000"/>
              </a:lnSpc>
              <a:spcBef>
                <a:spcPts val="15"/>
              </a:spcBef>
            </a:pPr>
            <a:r>
              <a:rPr sz="2000" b="1" spc="-85" dirty="0">
                <a:solidFill>
                  <a:srgbClr val="1E7FB8"/>
                </a:solidFill>
                <a:latin typeface="Leelawadee"/>
                <a:cs typeface="Leelawadee"/>
              </a:rPr>
              <a:t>S</a:t>
            </a:r>
            <a:endParaRPr sz="2000">
              <a:latin typeface="Leelawadee"/>
              <a:cs typeface="Leelawadee"/>
            </a:endParaRPr>
          </a:p>
        </p:txBody>
      </p:sp>
      <p:sp>
        <p:nvSpPr>
          <p:cNvPr id="15" name="object 15"/>
          <p:cNvSpPr txBox="1">
            <a:spLocks noGrp="1"/>
          </p:cNvSpPr>
          <p:nvPr>
            <p:ph type="ftr" sz="quarter" idx="4294967295"/>
          </p:nvPr>
        </p:nvSpPr>
        <p:spPr>
          <a:xfrm>
            <a:off x="11040739" y="6351213"/>
            <a:ext cx="630554" cy="141064"/>
          </a:xfrm>
          <a:prstGeom prst="rect">
            <a:avLst/>
          </a:prstGeom>
        </p:spPr>
        <p:txBody>
          <a:bodyPr vert="horz" wrap="square" lIns="0" tIns="0" rIns="0" bIns="0" rtlCol="0">
            <a:spAutoFit/>
          </a:bodyPr>
          <a:lstStyle/>
          <a:p>
            <a:pPr marL="12700">
              <a:lnSpc>
                <a:spcPts val="1140"/>
              </a:lnSpc>
            </a:pPr>
            <a:r>
              <a:rPr sz="1100" spc="-80" dirty="0"/>
              <a:t>p</a:t>
            </a:r>
            <a:r>
              <a:rPr sz="1100" spc="-90" dirty="0"/>
              <a:t>r</a:t>
            </a:r>
            <a:r>
              <a:rPr sz="1100" spc="-80" dirty="0"/>
              <a:t>og</a:t>
            </a:r>
            <a:r>
              <a:rPr sz="1100" spc="-90" dirty="0"/>
              <a:t>r</a:t>
            </a:r>
            <a:r>
              <a:rPr sz="1100" spc="-85" dirty="0"/>
              <a:t>a</a:t>
            </a:r>
            <a:r>
              <a:rPr sz="1100" spc="-80" dirty="0"/>
              <a:t>mm</a:t>
            </a:r>
            <a:r>
              <a:rPr sz="1100" dirty="0"/>
              <a:t>e</a:t>
            </a:r>
          </a:p>
        </p:txBody>
      </p:sp>
    </p:spTree>
    <p:extLst>
      <p:ext uri="{BB962C8B-B14F-4D97-AF65-F5344CB8AC3E}">
        <p14:creationId xmlns:p14="http://schemas.microsoft.com/office/powerpoint/2010/main" val="18800159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6021287"/>
            <a:ext cx="12192000" cy="0"/>
          </a:xfrm>
          <a:custGeom>
            <a:avLst/>
            <a:gdLst/>
            <a:ahLst/>
            <a:cxnLst/>
            <a:rect l="l" t="t" r="r" b="b"/>
            <a:pathLst>
              <a:path w="12192000">
                <a:moveTo>
                  <a:pt x="0" y="0"/>
                </a:moveTo>
                <a:lnTo>
                  <a:pt x="12192000" y="0"/>
                </a:lnTo>
              </a:path>
            </a:pathLst>
          </a:custGeom>
          <a:ln w="25400">
            <a:solidFill>
              <a:srgbClr val="4A7EBB"/>
            </a:solidFill>
          </a:ln>
        </p:spPr>
        <p:txBody>
          <a:bodyPr wrap="square" lIns="0" tIns="0" rIns="0" bIns="0" rtlCol="0"/>
          <a:lstStyle/>
          <a:p>
            <a:endParaRPr/>
          </a:p>
        </p:txBody>
      </p:sp>
      <p:sp>
        <p:nvSpPr>
          <p:cNvPr id="3" name="object 3"/>
          <p:cNvSpPr/>
          <p:nvPr/>
        </p:nvSpPr>
        <p:spPr>
          <a:xfrm>
            <a:off x="609600" y="6096000"/>
            <a:ext cx="2285531" cy="699535"/>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0" y="47244"/>
            <a:ext cx="8221837" cy="6810756"/>
          </a:xfrm>
          <a:prstGeom prst="rect">
            <a:avLst/>
          </a:prstGeom>
          <a:blipFill>
            <a:blip r:embed="rId3" cstate="print"/>
            <a:stretch>
              <a:fillRect/>
            </a:stretch>
          </a:blipFill>
        </p:spPr>
        <p:txBody>
          <a:bodyPr wrap="square" lIns="0" tIns="0" rIns="0" bIns="0" rtlCol="0"/>
          <a:lstStyle/>
          <a:p>
            <a:endParaRPr/>
          </a:p>
        </p:txBody>
      </p:sp>
      <p:sp>
        <p:nvSpPr>
          <p:cNvPr id="5" name="object 5"/>
          <p:cNvSpPr txBox="1"/>
          <p:nvPr/>
        </p:nvSpPr>
        <p:spPr>
          <a:xfrm>
            <a:off x="9601198" y="2683009"/>
            <a:ext cx="2124075" cy="1580515"/>
          </a:xfrm>
          <a:prstGeom prst="rect">
            <a:avLst/>
          </a:prstGeom>
          <a:ln w="9525">
            <a:solidFill>
              <a:srgbClr val="4F81BD"/>
            </a:solidFill>
          </a:ln>
        </p:spPr>
        <p:txBody>
          <a:bodyPr vert="horz" wrap="square" lIns="0" tIns="57150" rIns="0" bIns="0" rtlCol="0">
            <a:spAutoFit/>
          </a:bodyPr>
          <a:lstStyle/>
          <a:p>
            <a:pPr marL="45085">
              <a:lnSpc>
                <a:spcPct val="100000"/>
              </a:lnSpc>
              <a:spcBef>
                <a:spcPts val="450"/>
              </a:spcBef>
            </a:pPr>
            <a:r>
              <a:rPr sz="2400" b="1" dirty="0">
                <a:solidFill>
                  <a:srgbClr val="0070C0"/>
                </a:solidFill>
                <a:latin typeface="Tahoma"/>
                <a:cs typeface="Tahoma"/>
              </a:rPr>
              <a:t>WHO –</a:t>
            </a:r>
            <a:r>
              <a:rPr sz="2400" b="1" spc="-65" dirty="0">
                <a:solidFill>
                  <a:srgbClr val="0070C0"/>
                </a:solidFill>
                <a:latin typeface="Tahoma"/>
                <a:cs typeface="Tahoma"/>
              </a:rPr>
              <a:t> </a:t>
            </a:r>
            <a:r>
              <a:rPr sz="2400" b="1" spc="-5" dirty="0">
                <a:solidFill>
                  <a:srgbClr val="0070C0"/>
                </a:solidFill>
                <a:latin typeface="Tahoma"/>
                <a:cs typeface="Tahoma"/>
              </a:rPr>
              <a:t>ICRC</a:t>
            </a:r>
            <a:endParaRPr sz="2400">
              <a:latin typeface="Tahoma"/>
              <a:cs typeface="Tahoma"/>
            </a:endParaRPr>
          </a:p>
          <a:p>
            <a:pPr marL="45085" marR="356870">
              <a:lnSpc>
                <a:spcPts val="2810"/>
              </a:lnSpc>
              <a:spcBef>
                <a:spcPts val="175"/>
              </a:spcBef>
            </a:pPr>
            <a:r>
              <a:rPr sz="2400" b="1" spc="-5" dirty="0">
                <a:solidFill>
                  <a:srgbClr val="0070C0"/>
                </a:solidFill>
                <a:latin typeface="Tahoma"/>
                <a:cs typeface="Tahoma"/>
              </a:rPr>
              <a:t>Integrated  </a:t>
            </a:r>
            <a:r>
              <a:rPr sz="2400" b="1" dirty="0">
                <a:solidFill>
                  <a:srgbClr val="0070C0"/>
                </a:solidFill>
                <a:latin typeface="Tahoma"/>
                <a:cs typeface="Tahoma"/>
              </a:rPr>
              <a:t>Triage</a:t>
            </a:r>
            <a:r>
              <a:rPr sz="2400" b="1" spc="-90" dirty="0">
                <a:solidFill>
                  <a:srgbClr val="0070C0"/>
                </a:solidFill>
                <a:latin typeface="Tahoma"/>
                <a:cs typeface="Tahoma"/>
              </a:rPr>
              <a:t> </a:t>
            </a:r>
            <a:r>
              <a:rPr sz="2400" b="1" dirty="0">
                <a:solidFill>
                  <a:srgbClr val="0070C0"/>
                </a:solidFill>
                <a:latin typeface="Tahoma"/>
                <a:cs typeface="Tahoma"/>
              </a:rPr>
              <a:t>Tool</a:t>
            </a:r>
            <a:endParaRPr sz="2400">
              <a:latin typeface="Tahoma"/>
              <a:cs typeface="Tahoma"/>
            </a:endParaRPr>
          </a:p>
          <a:p>
            <a:pPr marL="222885">
              <a:lnSpc>
                <a:spcPts val="2725"/>
              </a:lnSpc>
            </a:pPr>
            <a:r>
              <a:rPr sz="3525" b="1" spc="97" baseline="1182" dirty="0">
                <a:solidFill>
                  <a:srgbClr val="0070C0"/>
                </a:solidFill>
                <a:latin typeface="Cambria Math"/>
                <a:cs typeface="Cambria Math"/>
              </a:rPr>
              <a:t>≽ </a:t>
            </a:r>
            <a:r>
              <a:rPr sz="2400" b="1" spc="-5" dirty="0">
                <a:solidFill>
                  <a:srgbClr val="0070C0"/>
                </a:solidFill>
                <a:latin typeface="Tahoma"/>
                <a:cs typeface="Tahoma"/>
              </a:rPr>
              <a:t>12</a:t>
            </a:r>
            <a:r>
              <a:rPr sz="2400" b="1" spc="90" dirty="0">
                <a:solidFill>
                  <a:srgbClr val="0070C0"/>
                </a:solidFill>
                <a:latin typeface="Tahoma"/>
                <a:cs typeface="Tahoma"/>
              </a:rPr>
              <a:t> </a:t>
            </a:r>
            <a:r>
              <a:rPr sz="2400" b="1" spc="-5" dirty="0">
                <a:solidFill>
                  <a:srgbClr val="0070C0"/>
                </a:solidFill>
                <a:latin typeface="Tahoma"/>
                <a:cs typeface="Tahoma"/>
              </a:rPr>
              <a:t>years</a:t>
            </a:r>
            <a:endParaRPr sz="2400">
              <a:latin typeface="Tahoma"/>
              <a:cs typeface="Tahoma"/>
            </a:endParaRPr>
          </a:p>
        </p:txBody>
      </p:sp>
      <p:sp>
        <p:nvSpPr>
          <p:cNvPr id="6" name="object 6"/>
          <p:cNvSpPr txBox="1"/>
          <p:nvPr/>
        </p:nvSpPr>
        <p:spPr>
          <a:xfrm>
            <a:off x="9164167" y="6202215"/>
            <a:ext cx="481965" cy="152400"/>
          </a:xfrm>
          <a:prstGeom prst="rect">
            <a:avLst/>
          </a:prstGeom>
        </p:spPr>
        <p:txBody>
          <a:bodyPr vert="horz" wrap="square" lIns="0" tIns="0" rIns="0" bIns="0" rtlCol="0">
            <a:spAutoFit/>
          </a:bodyPr>
          <a:lstStyle/>
          <a:p>
            <a:pPr marL="12700">
              <a:lnSpc>
                <a:spcPts val="1045"/>
              </a:lnSpc>
            </a:pPr>
            <a:r>
              <a:rPr sz="1000" spc="-5" dirty="0">
                <a:solidFill>
                  <a:srgbClr val="1E7FB8"/>
                </a:solidFill>
                <a:latin typeface="Corbel"/>
                <a:cs typeface="Corbel"/>
              </a:rPr>
              <a:t>HE</a:t>
            </a:r>
            <a:r>
              <a:rPr sz="1000" dirty="0">
                <a:solidFill>
                  <a:srgbClr val="1E7FB8"/>
                </a:solidFill>
                <a:latin typeface="Corbel"/>
                <a:cs typeface="Corbel"/>
              </a:rPr>
              <a:t>A</a:t>
            </a:r>
            <a:r>
              <a:rPr sz="1000" spc="5" dirty="0">
                <a:solidFill>
                  <a:srgbClr val="1E7FB8"/>
                </a:solidFill>
                <a:latin typeface="Corbel"/>
                <a:cs typeface="Corbel"/>
              </a:rPr>
              <a:t>L</a:t>
            </a:r>
            <a:r>
              <a:rPr sz="1000" spc="-10" dirty="0">
                <a:solidFill>
                  <a:srgbClr val="1E7FB8"/>
                </a:solidFill>
                <a:latin typeface="Corbel"/>
                <a:cs typeface="Corbel"/>
              </a:rPr>
              <a:t>T</a:t>
            </a:r>
            <a:r>
              <a:rPr sz="1000" dirty="0">
                <a:solidFill>
                  <a:srgbClr val="1E7FB8"/>
                </a:solidFill>
                <a:latin typeface="Corbel"/>
                <a:cs typeface="Corbel"/>
              </a:rPr>
              <a:t>H</a:t>
            </a:r>
            <a:endParaRPr sz="1000">
              <a:latin typeface="Corbel"/>
              <a:cs typeface="Corbel"/>
            </a:endParaRPr>
          </a:p>
        </p:txBody>
      </p:sp>
      <p:sp>
        <p:nvSpPr>
          <p:cNvPr id="7" name="object 7"/>
          <p:cNvSpPr txBox="1">
            <a:spLocks noGrp="1"/>
          </p:cNvSpPr>
          <p:nvPr>
            <p:ph type="dt" sz="half" idx="4294967295"/>
          </p:nvPr>
        </p:nvSpPr>
        <p:spPr>
          <a:xfrm>
            <a:off x="9144967" y="6269982"/>
            <a:ext cx="1603375" cy="329565"/>
          </a:xfrm>
          <a:prstGeom prst="rect">
            <a:avLst/>
          </a:prstGeom>
        </p:spPr>
        <p:txBody>
          <a:bodyPr vert="horz" wrap="square" lIns="0" tIns="1905" rIns="0" bIns="0" rtlCol="0">
            <a:spAutoFit/>
          </a:bodyPr>
          <a:lstStyle/>
          <a:p>
            <a:pPr marL="12700">
              <a:lnSpc>
                <a:spcPct val="100000"/>
              </a:lnSpc>
              <a:spcBef>
                <a:spcPts val="15"/>
              </a:spcBef>
            </a:pPr>
            <a:r>
              <a:rPr spc="-85" dirty="0"/>
              <a:t>EMERGENCIES</a:t>
            </a:r>
          </a:p>
        </p:txBody>
      </p:sp>
      <p:sp>
        <p:nvSpPr>
          <p:cNvPr id="8" name="object 8"/>
          <p:cNvSpPr txBox="1">
            <a:spLocks noGrp="1"/>
          </p:cNvSpPr>
          <p:nvPr>
            <p:ph type="ftr" sz="quarter" idx="4294967295"/>
          </p:nvPr>
        </p:nvSpPr>
        <p:spPr>
          <a:xfrm>
            <a:off x="10436169" y="6515859"/>
            <a:ext cx="630554" cy="165100"/>
          </a:xfrm>
          <a:prstGeom prst="rect">
            <a:avLst/>
          </a:prstGeom>
        </p:spPr>
        <p:txBody>
          <a:bodyPr vert="horz" wrap="square" lIns="0" tIns="0" rIns="0" bIns="0" rtlCol="0">
            <a:spAutoFit/>
          </a:bodyPr>
          <a:lstStyle/>
          <a:p>
            <a:pPr marL="12700">
              <a:lnSpc>
                <a:spcPts val="1140"/>
              </a:lnSpc>
            </a:pPr>
            <a:r>
              <a:rPr spc="-80" dirty="0"/>
              <a:t>p</a:t>
            </a:r>
            <a:r>
              <a:rPr spc="-90" dirty="0"/>
              <a:t>r</a:t>
            </a:r>
            <a:r>
              <a:rPr spc="-80" dirty="0"/>
              <a:t>og</a:t>
            </a:r>
            <a:r>
              <a:rPr spc="-90" dirty="0"/>
              <a:t>r</a:t>
            </a:r>
            <a:r>
              <a:rPr spc="-85" dirty="0"/>
              <a:t>a</a:t>
            </a:r>
            <a:r>
              <a:rPr spc="-80" dirty="0"/>
              <a:t>mm</a:t>
            </a:r>
            <a:r>
              <a:rPr dirty="0"/>
              <a:t>e</a:t>
            </a:r>
          </a:p>
        </p:txBody>
      </p:sp>
    </p:spTree>
    <p:extLst>
      <p:ext uri="{BB962C8B-B14F-4D97-AF65-F5344CB8AC3E}">
        <p14:creationId xmlns:p14="http://schemas.microsoft.com/office/powerpoint/2010/main" val="27475581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248305" y="6169659"/>
            <a:ext cx="398145" cy="177800"/>
          </a:xfrm>
          <a:prstGeom prst="rect">
            <a:avLst/>
          </a:prstGeom>
        </p:spPr>
        <p:txBody>
          <a:bodyPr vert="horz" wrap="square" lIns="0" tIns="12700" rIns="0" bIns="0" rtlCol="0">
            <a:spAutoFit/>
          </a:bodyPr>
          <a:lstStyle/>
          <a:p>
            <a:pPr marL="12700">
              <a:lnSpc>
                <a:spcPct val="100000"/>
              </a:lnSpc>
              <a:spcBef>
                <a:spcPts val="100"/>
              </a:spcBef>
            </a:pPr>
            <a:r>
              <a:rPr sz="1000" spc="-5" dirty="0">
                <a:solidFill>
                  <a:srgbClr val="1E7FB8"/>
                </a:solidFill>
                <a:latin typeface="Corbel"/>
                <a:cs typeface="Corbel"/>
              </a:rPr>
              <a:t>E</a:t>
            </a:r>
            <a:r>
              <a:rPr sz="1000" dirty="0">
                <a:solidFill>
                  <a:srgbClr val="1E7FB8"/>
                </a:solidFill>
                <a:latin typeface="Corbel"/>
                <a:cs typeface="Corbel"/>
              </a:rPr>
              <a:t>A</a:t>
            </a:r>
            <a:r>
              <a:rPr sz="1000" spc="5" dirty="0">
                <a:solidFill>
                  <a:srgbClr val="1E7FB8"/>
                </a:solidFill>
                <a:latin typeface="Corbel"/>
                <a:cs typeface="Corbel"/>
              </a:rPr>
              <a:t>L</a:t>
            </a:r>
            <a:r>
              <a:rPr sz="1000" spc="-10" dirty="0">
                <a:solidFill>
                  <a:srgbClr val="1E7FB8"/>
                </a:solidFill>
                <a:latin typeface="Corbel"/>
                <a:cs typeface="Corbel"/>
              </a:rPr>
              <a:t>T</a:t>
            </a:r>
            <a:r>
              <a:rPr sz="1000" dirty="0">
                <a:solidFill>
                  <a:srgbClr val="1E7FB8"/>
                </a:solidFill>
                <a:latin typeface="Corbel"/>
                <a:cs typeface="Corbel"/>
              </a:rPr>
              <a:t>H</a:t>
            </a:r>
            <a:endParaRPr sz="1000">
              <a:latin typeface="Corbel"/>
              <a:cs typeface="Corbel"/>
            </a:endParaRPr>
          </a:p>
        </p:txBody>
      </p:sp>
      <p:sp>
        <p:nvSpPr>
          <p:cNvPr id="3" name="object 3"/>
          <p:cNvSpPr txBox="1"/>
          <p:nvPr/>
        </p:nvSpPr>
        <p:spPr>
          <a:xfrm>
            <a:off x="9157667" y="6214915"/>
            <a:ext cx="125095" cy="372110"/>
          </a:xfrm>
          <a:prstGeom prst="rect">
            <a:avLst/>
          </a:prstGeom>
        </p:spPr>
        <p:txBody>
          <a:bodyPr vert="horz" wrap="square" lIns="0" tIns="0" rIns="0" bIns="0" rtlCol="0">
            <a:spAutoFit/>
          </a:bodyPr>
          <a:lstStyle/>
          <a:p>
            <a:pPr marL="19050">
              <a:lnSpc>
                <a:spcPts val="695"/>
              </a:lnSpc>
            </a:pPr>
            <a:r>
              <a:rPr sz="1000" spc="-5" dirty="0">
                <a:solidFill>
                  <a:srgbClr val="1E7FB8"/>
                </a:solidFill>
                <a:latin typeface="Corbel"/>
                <a:cs typeface="Corbel"/>
              </a:rPr>
              <a:t>H</a:t>
            </a:r>
            <a:endParaRPr sz="1000">
              <a:latin typeface="Corbel"/>
              <a:cs typeface="Corbel"/>
            </a:endParaRPr>
          </a:p>
          <a:p>
            <a:pPr>
              <a:lnSpc>
                <a:spcPts val="2150"/>
              </a:lnSpc>
            </a:pPr>
            <a:r>
              <a:rPr sz="2000" b="1" spc="-85" dirty="0">
                <a:solidFill>
                  <a:srgbClr val="1E7FB8"/>
                </a:solidFill>
                <a:latin typeface="Leelawadee"/>
                <a:cs typeface="Leelawadee"/>
              </a:rPr>
              <a:t>E</a:t>
            </a:r>
            <a:endParaRPr sz="2000">
              <a:latin typeface="Leelawadee"/>
              <a:cs typeface="Leelawadee"/>
            </a:endParaRPr>
          </a:p>
        </p:txBody>
      </p:sp>
      <p:sp>
        <p:nvSpPr>
          <p:cNvPr id="4" name="object 4"/>
          <p:cNvSpPr/>
          <p:nvPr/>
        </p:nvSpPr>
        <p:spPr>
          <a:xfrm>
            <a:off x="0" y="6021287"/>
            <a:ext cx="12192000" cy="0"/>
          </a:xfrm>
          <a:custGeom>
            <a:avLst/>
            <a:gdLst/>
            <a:ahLst/>
            <a:cxnLst/>
            <a:rect l="l" t="t" r="r" b="b"/>
            <a:pathLst>
              <a:path w="12192000">
                <a:moveTo>
                  <a:pt x="0" y="0"/>
                </a:moveTo>
                <a:lnTo>
                  <a:pt x="12192000" y="0"/>
                </a:lnTo>
              </a:path>
            </a:pathLst>
          </a:custGeom>
          <a:ln w="25400">
            <a:solidFill>
              <a:srgbClr val="4A7EBB"/>
            </a:solidFill>
          </a:ln>
        </p:spPr>
        <p:txBody>
          <a:bodyPr wrap="square" lIns="0" tIns="0" rIns="0" bIns="0" rtlCol="0"/>
          <a:lstStyle/>
          <a:p>
            <a:endParaRPr/>
          </a:p>
        </p:txBody>
      </p:sp>
      <p:sp>
        <p:nvSpPr>
          <p:cNvPr id="5" name="object 5"/>
          <p:cNvSpPr/>
          <p:nvPr/>
        </p:nvSpPr>
        <p:spPr>
          <a:xfrm>
            <a:off x="609600" y="6096000"/>
            <a:ext cx="2285531" cy="699535"/>
          </a:xfrm>
          <a:prstGeom prst="rect">
            <a:avLst/>
          </a:prstGeom>
          <a:blipFill>
            <a:blip r:embed="rId2" cstate="print"/>
            <a:stretch>
              <a:fillRect/>
            </a:stretch>
          </a:blipFill>
        </p:spPr>
        <p:txBody>
          <a:bodyPr wrap="square" lIns="0" tIns="0" rIns="0" bIns="0" rtlCol="0"/>
          <a:lstStyle/>
          <a:p>
            <a:endParaRPr/>
          </a:p>
        </p:txBody>
      </p:sp>
      <p:sp>
        <p:nvSpPr>
          <p:cNvPr id="6" name="object 6"/>
          <p:cNvSpPr/>
          <p:nvPr/>
        </p:nvSpPr>
        <p:spPr>
          <a:xfrm>
            <a:off x="16238" y="486794"/>
            <a:ext cx="9206318" cy="6371205"/>
          </a:xfrm>
          <a:prstGeom prst="rect">
            <a:avLst/>
          </a:prstGeom>
          <a:blipFill>
            <a:blip r:embed="rId3" cstate="print"/>
            <a:stretch>
              <a:fillRect/>
            </a:stretch>
          </a:blipFill>
        </p:spPr>
        <p:txBody>
          <a:bodyPr wrap="square" lIns="0" tIns="0" rIns="0" bIns="0" rtlCol="0"/>
          <a:lstStyle/>
          <a:p>
            <a:endParaRPr/>
          </a:p>
        </p:txBody>
      </p:sp>
      <p:sp>
        <p:nvSpPr>
          <p:cNvPr id="7" name="object 7"/>
          <p:cNvSpPr txBox="1"/>
          <p:nvPr/>
        </p:nvSpPr>
        <p:spPr>
          <a:xfrm>
            <a:off x="9601198" y="2688313"/>
            <a:ext cx="2124075" cy="1569720"/>
          </a:xfrm>
          <a:prstGeom prst="rect">
            <a:avLst/>
          </a:prstGeom>
          <a:ln w="9525">
            <a:solidFill>
              <a:srgbClr val="4F81BD"/>
            </a:solidFill>
          </a:ln>
        </p:spPr>
        <p:txBody>
          <a:bodyPr vert="horz" wrap="square" lIns="0" tIns="60960" rIns="0" bIns="0" rtlCol="0">
            <a:spAutoFit/>
          </a:bodyPr>
          <a:lstStyle/>
          <a:p>
            <a:pPr marL="45085">
              <a:lnSpc>
                <a:spcPts val="2845"/>
              </a:lnSpc>
              <a:spcBef>
                <a:spcPts val="480"/>
              </a:spcBef>
            </a:pPr>
            <a:r>
              <a:rPr sz="2400" b="1" spc="-20" dirty="0">
                <a:solidFill>
                  <a:srgbClr val="0070C0"/>
                </a:solidFill>
                <a:latin typeface="Tahoma"/>
                <a:cs typeface="Tahoma"/>
              </a:rPr>
              <a:t>WHO </a:t>
            </a:r>
            <a:r>
              <a:rPr sz="2400" b="1" dirty="0">
                <a:solidFill>
                  <a:srgbClr val="0070C0"/>
                </a:solidFill>
                <a:latin typeface="Tahoma"/>
                <a:cs typeface="Tahoma"/>
              </a:rPr>
              <a:t>–</a:t>
            </a:r>
            <a:r>
              <a:rPr sz="2400" b="1" spc="-75" dirty="0">
                <a:solidFill>
                  <a:srgbClr val="0070C0"/>
                </a:solidFill>
                <a:latin typeface="Tahoma"/>
                <a:cs typeface="Tahoma"/>
              </a:rPr>
              <a:t> </a:t>
            </a:r>
            <a:r>
              <a:rPr sz="2400" b="1" spc="-15" dirty="0">
                <a:solidFill>
                  <a:srgbClr val="0070C0"/>
                </a:solidFill>
                <a:latin typeface="Tahoma"/>
                <a:cs typeface="Tahoma"/>
              </a:rPr>
              <a:t>ICRC</a:t>
            </a:r>
            <a:endParaRPr sz="2400">
              <a:latin typeface="Tahoma"/>
              <a:cs typeface="Tahoma"/>
            </a:endParaRPr>
          </a:p>
          <a:p>
            <a:pPr marL="45085" marR="380365">
              <a:lnSpc>
                <a:spcPts val="2880"/>
              </a:lnSpc>
              <a:spcBef>
                <a:spcPts val="60"/>
              </a:spcBef>
            </a:pPr>
            <a:r>
              <a:rPr sz="2400" b="1" spc="-15" dirty="0">
                <a:solidFill>
                  <a:srgbClr val="0070C0"/>
                </a:solidFill>
                <a:latin typeface="Tahoma"/>
                <a:cs typeface="Tahoma"/>
              </a:rPr>
              <a:t>Integrated  Triage</a:t>
            </a:r>
            <a:r>
              <a:rPr sz="2400" b="1" spc="-110" dirty="0">
                <a:solidFill>
                  <a:srgbClr val="0070C0"/>
                </a:solidFill>
                <a:latin typeface="Tahoma"/>
                <a:cs typeface="Tahoma"/>
              </a:rPr>
              <a:t> </a:t>
            </a:r>
            <a:r>
              <a:rPr sz="2400" b="1" spc="-20" dirty="0">
                <a:solidFill>
                  <a:srgbClr val="0070C0"/>
                </a:solidFill>
                <a:latin typeface="Tahoma"/>
                <a:cs typeface="Tahoma"/>
              </a:rPr>
              <a:t>Tool</a:t>
            </a:r>
            <a:endParaRPr sz="2400">
              <a:latin typeface="Tahoma"/>
              <a:cs typeface="Tahoma"/>
            </a:endParaRPr>
          </a:p>
          <a:p>
            <a:pPr marL="133985">
              <a:lnSpc>
                <a:spcPts val="2710"/>
              </a:lnSpc>
            </a:pPr>
            <a:r>
              <a:rPr sz="2400" b="1" dirty="0">
                <a:solidFill>
                  <a:srgbClr val="0070C0"/>
                </a:solidFill>
                <a:latin typeface="Tahoma"/>
                <a:cs typeface="Tahoma"/>
              </a:rPr>
              <a:t>&lt; </a:t>
            </a:r>
            <a:r>
              <a:rPr sz="2400" b="1" spc="-10" dirty="0">
                <a:solidFill>
                  <a:srgbClr val="0070C0"/>
                </a:solidFill>
                <a:latin typeface="Tahoma"/>
                <a:cs typeface="Tahoma"/>
              </a:rPr>
              <a:t>12</a:t>
            </a:r>
            <a:r>
              <a:rPr sz="2400" b="1" spc="-70" dirty="0">
                <a:solidFill>
                  <a:srgbClr val="0070C0"/>
                </a:solidFill>
                <a:latin typeface="Tahoma"/>
                <a:cs typeface="Tahoma"/>
              </a:rPr>
              <a:t> </a:t>
            </a:r>
            <a:r>
              <a:rPr sz="2400" b="1" spc="-15" dirty="0">
                <a:solidFill>
                  <a:srgbClr val="0070C0"/>
                </a:solidFill>
                <a:latin typeface="Tahoma"/>
                <a:cs typeface="Tahoma"/>
              </a:rPr>
              <a:t>years</a:t>
            </a:r>
            <a:endParaRPr sz="2400">
              <a:latin typeface="Tahoma"/>
              <a:cs typeface="Tahoma"/>
            </a:endParaRPr>
          </a:p>
        </p:txBody>
      </p:sp>
      <p:sp>
        <p:nvSpPr>
          <p:cNvPr id="8" name="object 8"/>
          <p:cNvSpPr txBox="1"/>
          <p:nvPr/>
        </p:nvSpPr>
        <p:spPr>
          <a:xfrm>
            <a:off x="9269859" y="6269982"/>
            <a:ext cx="1478280" cy="329565"/>
          </a:xfrm>
          <a:prstGeom prst="rect">
            <a:avLst/>
          </a:prstGeom>
        </p:spPr>
        <p:txBody>
          <a:bodyPr vert="horz" wrap="square" lIns="0" tIns="1905" rIns="0" bIns="0" rtlCol="0">
            <a:spAutoFit/>
          </a:bodyPr>
          <a:lstStyle/>
          <a:p>
            <a:pPr marL="12700">
              <a:lnSpc>
                <a:spcPct val="100000"/>
              </a:lnSpc>
              <a:spcBef>
                <a:spcPts val="15"/>
              </a:spcBef>
            </a:pPr>
            <a:r>
              <a:rPr sz="2000" b="1" spc="-90" dirty="0">
                <a:solidFill>
                  <a:srgbClr val="1E7FB8"/>
                </a:solidFill>
                <a:latin typeface="Leelawadee"/>
                <a:cs typeface="Leelawadee"/>
              </a:rPr>
              <a:t>M</a:t>
            </a:r>
            <a:r>
              <a:rPr sz="2000" b="1" spc="-85" dirty="0">
                <a:solidFill>
                  <a:srgbClr val="1E7FB8"/>
                </a:solidFill>
                <a:latin typeface="Leelawadee"/>
                <a:cs typeface="Leelawadee"/>
              </a:rPr>
              <a:t>E</a:t>
            </a:r>
            <a:r>
              <a:rPr sz="2000" b="1" spc="-90" dirty="0">
                <a:solidFill>
                  <a:srgbClr val="1E7FB8"/>
                </a:solidFill>
                <a:latin typeface="Leelawadee"/>
                <a:cs typeface="Leelawadee"/>
              </a:rPr>
              <a:t>R</a:t>
            </a:r>
            <a:r>
              <a:rPr sz="2000" b="1" spc="-80" dirty="0">
                <a:solidFill>
                  <a:srgbClr val="1E7FB8"/>
                </a:solidFill>
                <a:latin typeface="Leelawadee"/>
                <a:cs typeface="Leelawadee"/>
              </a:rPr>
              <a:t>G</a:t>
            </a:r>
            <a:r>
              <a:rPr sz="2000" b="1" spc="-85" dirty="0">
                <a:solidFill>
                  <a:srgbClr val="1E7FB8"/>
                </a:solidFill>
                <a:latin typeface="Leelawadee"/>
                <a:cs typeface="Leelawadee"/>
              </a:rPr>
              <a:t>E</a:t>
            </a:r>
            <a:r>
              <a:rPr sz="2000" b="1" spc="-90" dirty="0">
                <a:solidFill>
                  <a:srgbClr val="1E7FB8"/>
                </a:solidFill>
                <a:latin typeface="Leelawadee"/>
                <a:cs typeface="Leelawadee"/>
              </a:rPr>
              <a:t>N</a:t>
            </a:r>
            <a:r>
              <a:rPr sz="2000" b="1" spc="-80" dirty="0">
                <a:solidFill>
                  <a:srgbClr val="1E7FB8"/>
                </a:solidFill>
                <a:latin typeface="Leelawadee"/>
                <a:cs typeface="Leelawadee"/>
              </a:rPr>
              <a:t>C</a:t>
            </a:r>
            <a:r>
              <a:rPr sz="2000" b="1" spc="-75" dirty="0">
                <a:solidFill>
                  <a:srgbClr val="1E7FB8"/>
                </a:solidFill>
                <a:latin typeface="Leelawadee"/>
                <a:cs typeface="Leelawadee"/>
              </a:rPr>
              <a:t>I</a:t>
            </a:r>
            <a:r>
              <a:rPr sz="2000" b="1" spc="-85" dirty="0">
                <a:solidFill>
                  <a:srgbClr val="1E7FB8"/>
                </a:solidFill>
                <a:latin typeface="Leelawadee"/>
                <a:cs typeface="Leelawadee"/>
              </a:rPr>
              <a:t>ES</a:t>
            </a:r>
            <a:endParaRPr sz="2000">
              <a:latin typeface="Leelawadee"/>
              <a:cs typeface="Leelawadee"/>
            </a:endParaRPr>
          </a:p>
        </p:txBody>
      </p:sp>
      <p:sp>
        <p:nvSpPr>
          <p:cNvPr id="9" name="object 9"/>
          <p:cNvSpPr txBox="1">
            <a:spLocks noGrp="1"/>
          </p:cNvSpPr>
          <p:nvPr>
            <p:ph type="ftr" sz="quarter" idx="4294967295"/>
          </p:nvPr>
        </p:nvSpPr>
        <p:spPr>
          <a:xfrm>
            <a:off x="10436169" y="6515859"/>
            <a:ext cx="630554" cy="165100"/>
          </a:xfrm>
          <a:prstGeom prst="rect">
            <a:avLst/>
          </a:prstGeom>
        </p:spPr>
        <p:txBody>
          <a:bodyPr vert="horz" wrap="square" lIns="0" tIns="0" rIns="0" bIns="0" rtlCol="0">
            <a:spAutoFit/>
          </a:bodyPr>
          <a:lstStyle/>
          <a:p>
            <a:pPr marL="12700">
              <a:lnSpc>
                <a:spcPts val="1140"/>
              </a:lnSpc>
            </a:pPr>
            <a:r>
              <a:rPr spc="-80" dirty="0"/>
              <a:t>p</a:t>
            </a:r>
            <a:r>
              <a:rPr spc="-90" dirty="0"/>
              <a:t>r</a:t>
            </a:r>
            <a:r>
              <a:rPr spc="-80" dirty="0"/>
              <a:t>og</a:t>
            </a:r>
            <a:r>
              <a:rPr spc="-90" dirty="0"/>
              <a:t>r</a:t>
            </a:r>
            <a:r>
              <a:rPr spc="-85" dirty="0"/>
              <a:t>a</a:t>
            </a:r>
            <a:r>
              <a:rPr spc="-80" dirty="0"/>
              <a:t>mm</a:t>
            </a:r>
            <a:r>
              <a:rPr dirty="0"/>
              <a:t>e</a:t>
            </a:r>
          </a:p>
        </p:txBody>
      </p:sp>
    </p:spTree>
    <p:extLst>
      <p:ext uri="{BB962C8B-B14F-4D97-AF65-F5344CB8AC3E}">
        <p14:creationId xmlns:p14="http://schemas.microsoft.com/office/powerpoint/2010/main" val="30923908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157667" y="6214915"/>
            <a:ext cx="1896745" cy="453390"/>
          </a:xfrm>
          <a:prstGeom prst="rect">
            <a:avLst/>
          </a:prstGeom>
        </p:spPr>
        <p:txBody>
          <a:bodyPr vert="horz" wrap="square" lIns="0" tIns="0" rIns="0" bIns="0" rtlCol="0">
            <a:spAutoFit/>
          </a:bodyPr>
          <a:lstStyle/>
          <a:p>
            <a:pPr marL="19050">
              <a:lnSpc>
                <a:spcPts val="695"/>
              </a:lnSpc>
            </a:pPr>
            <a:r>
              <a:rPr sz="1000" spc="-5" dirty="0">
                <a:solidFill>
                  <a:srgbClr val="1E7FB8"/>
                </a:solidFill>
                <a:latin typeface="Corbel"/>
                <a:cs typeface="Corbel"/>
              </a:rPr>
              <a:t>HEALTH</a:t>
            </a:r>
            <a:endParaRPr sz="1000">
              <a:latin typeface="Corbel"/>
              <a:cs typeface="Corbel"/>
            </a:endParaRPr>
          </a:p>
          <a:p>
            <a:pPr>
              <a:lnSpc>
                <a:spcPts val="1820"/>
              </a:lnSpc>
            </a:pPr>
            <a:r>
              <a:rPr sz="2000" b="1" spc="-85" dirty="0">
                <a:solidFill>
                  <a:srgbClr val="1E7FB8"/>
                </a:solidFill>
                <a:latin typeface="Leelawadee"/>
                <a:cs typeface="Leelawadee"/>
              </a:rPr>
              <a:t>EMERGENCIES</a:t>
            </a:r>
            <a:endParaRPr sz="2000">
              <a:latin typeface="Leelawadee"/>
              <a:cs typeface="Leelawadee"/>
            </a:endParaRPr>
          </a:p>
          <a:p>
            <a:pPr algn="r">
              <a:lnSpc>
                <a:spcPts val="990"/>
              </a:lnSpc>
            </a:pPr>
            <a:r>
              <a:rPr sz="1100" spc="-80" dirty="0">
                <a:solidFill>
                  <a:srgbClr val="1E7FB8"/>
                </a:solidFill>
                <a:latin typeface="Corbel"/>
                <a:cs typeface="Corbel"/>
              </a:rPr>
              <a:t>p</a:t>
            </a:r>
            <a:r>
              <a:rPr sz="1100" spc="-90" dirty="0">
                <a:solidFill>
                  <a:srgbClr val="1E7FB8"/>
                </a:solidFill>
                <a:latin typeface="Corbel"/>
                <a:cs typeface="Corbel"/>
              </a:rPr>
              <a:t>r</a:t>
            </a:r>
            <a:r>
              <a:rPr sz="1100" spc="-80" dirty="0">
                <a:solidFill>
                  <a:srgbClr val="1E7FB8"/>
                </a:solidFill>
                <a:latin typeface="Corbel"/>
                <a:cs typeface="Corbel"/>
              </a:rPr>
              <a:t>og</a:t>
            </a:r>
            <a:r>
              <a:rPr sz="1100" spc="-90" dirty="0">
                <a:solidFill>
                  <a:srgbClr val="1E7FB8"/>
                </a:solidFill>
                <a:latin typeface="Corbel"/>
                <a:cs typeface="Corbel"/>
              </a:rPr>
              <a:t>r</a:t>
            </a:r>
            <a:r>
              <a:rPr sz="1100" spc="-85" dirty="0">
                <a:solidFill>
                  <a:srgbClr val="1E7FB8"/>
                </a:solidFill>
                <a:latin typeface="Corbel"/>
                <a:cs typeface="Corbel"/>
              </a:rPr>
              <a:t>a</a:t>
            </a:r>
            <a:r>
              <a:rPr sz="1100" spc="-80" dirty="0">
                <a:solidFill>
                  <a:srgbClr val="1E7FB8"/>
                </a:solidFill>
                <a:latin typeface="Corbel"/>
                <a:cs typeface="Corbel"/>
              </a:rPr>
              <a:t>mm</a:t>
            </a:r>
            <a:r>
              <a:rPr sz="1100" dirty="0">
                <a:solidFill>
                  <a:srgbClr val="1E7FB8"/>
                </a:solidFill>
                <a:latin typeface="Corbel"/>
                <a:cs typeface="Corbel"/>
              </a:rPr>
              <a:t>e</a:t>
            </a:r>
            <a:endParaRPr sz="1100">
              <a:latin typeface="Corbel"/>
              <a:cs typeface="Corbel"/>
            </a:endParaRPr>
          </a:p>
        </p:txBody>
      </p:sp>
      <p:sp>
        <p:nvSpPr>
          <p:cNvPr id="3" name="object 3"/>
          <p:cNvSpPr/>
          <p:nvPr/>
        </p:nvSpPr>
        <p:spPr>
          <a:xfrm>
            <a:off x="11863119" y="6021287"/>
            <a:ext cx="328930" cy="0"/>
          </a:xfrm>
          <a:custGeom>
            <a:avLst/>
            <a:gdLst/>
            <a:ahLst/>
            <a:cxnLst/>
            <a:rect l="l" t="t" r="r" b="b"/>
            <a:pathLst>
              <a:path w="328929">
                <a:moveTo>
                  <a:pt x="0" y="0"/>
                </a:moveTo>
                <a:lnTo>
                  <a:pt x="328880" y="0"/>
                </a:lnTo>
              </a:path>
            </a:pathLst>
          </a:custGeom>
          <a:ln w="25400">
            <a:solidFill>
              <a:srgbClr val="4A7EBB"/>
            </a:solidFill>
          </a:ln>
        </p:spPr>
        <p:txBody>
          <a:bodyPr wrap="square" lIns="0" tIns="0" rIns="0" bIns="0" rtlCol="0"/>
          <a:lstStyle/>
          <a:p>
            <a:endParaRPr/>
          </a:p>
        </p:txBody>
      </p:sp>
      <p:sp>
        <p:nvSpPr>
          <p:cNvPr id="4" name="object 4"/>
          <p:cNvSpPr/>
          <p:nvPr/>
        </p:nvSpPr>
        <p:spPr>
          <a:xfrm>
            <a:off x="0" y="6021287"/>
            <a:ext cx="357505" cy="0"/>
          </a:xfrm>
          <a:custGeom>
            <a:avLst/>
            <a:gdLst/>
            <a:ahLst/>
            <a:cxnLst/>
            <a:rect l="l" t="t" r="r" b="b"/>
            <a:pathLst>
              <a:path w="357505">
                <a:moveTo>
                  <a:pt x="0" y="0"/>
                </a:moveTo>
                <a:lnTo>
                  <a:pt x="356919" y="0"/>
                </a:lnTo>
              </a:path>
            </a:pathLst>
          </a:custGeom>
          <a:ln w="25400">
            <a:solidFill>
              <a:srgbClr val="4A7EBB"/>
            </a:solidFill>
          </a:ln>
        </p:spPr>
        <p:txBody>
          <a:bodyPr wrap="square" lIns="0" tIns="0" rIns="0" bIns="0" rtlCol="0"/>
          <a:lstStyle/>
          <a:p>
            <a:endParaRPr/>
          </a:p>
        </p:txBody>
      </p:sp>
      <p:sp>
        <p:nvSpPr>
          <p:cNvPr id="5" name="object 5"/>
          <p:cNvSpPr/>
          <p:nvPr/>
        </p:nvSpPr>
        <p:spPr>
          <a:xfrm>
            <a:off x="609600" y="6096000"/>
            <a:ext cx="2285531" cy="699535"/>
          </a:xfrm>
          <a:prstGeom prst="rect">
            <a:avLst/>
          </a:prstGeom>
          <a:blipFill>
            <a:blip r:embed="rId2" cstate="print"/>
            <a:stretch>
              <a:fillRect/>
            </a:stretch>
          </a:blipFill>
        </p:spPr>
        <p:txBody>
          <a:bodyPr wrap="square" lIns="0" tIns="0" rIns="0" bIns="0" rtlCol="0"/>
          <a:lstStyle/>
          <a:p>
            <a:endParaRPr/>
          </a:p>
        </p:txBody>
      </p:sp>
      <p:sp>
        <p:nvSpPr>
          <p:cNvPr id="6" name="object 6"/>
          <p:cNvSpPr txBox="1">
            <a:spLocks noGrp="1"/>
          </p:cNvSpPr>
          <p:nvPr>
            <p:ph type="title"/>
          </p:nvPr>
        </p:nvSpPr>
        <p:spPr>
          <a:xfrm>
            <a:off x="185418" y="39115"/>
            <a:ext cx="10237470" cy="574040"/>
          </a:xfrm>
          <a:prstGeom prst="rect">
            <a:avLst/>
          </a:prstGeom>
        </p:spPr>
        <p:txBody>
          <a:bodyPr vert="horz" wrap="square" lIns="0" tIns="12700" rIns="0" bIns="0" rtlCol="0">
            <a:spAutoFit/>
          </a:bodyPr>
          <a:lstStyle/>
          <a:p>
            <a:pPr marL="12700">
              <a:lnSpc>
                <a:spcPct val="100000"/>
              </a:lnSpc>
              <a:spcBef>
                <a:spcPts val="100"/>
              </a:spcBef>
              <a:tabLst>
                <a:tab pos="5702935" algn="l"/>
              </a:tabLst>
            </a:pPr>
            <a:r>
              <a:rPr sz="3600" spc="-5" dirty="0"/>
              <a:t>Assess patients</a:t>
            </a:r>
            <a:r>
              <a:rPr sz="3600" spc="10" dirty="0"/>
              <a:t> </a:t>
            </a:r>
            <a:r>
              <a:rPr sz="3600" dirty="0"/>
              <a:t>with</a:t>
            </a:r>
            <a:r>
              <a:rPr sz="3600" spc="10" dirty="0"/>
              <a:t> </a:t>
            </a:r>
            <a:r>
              <a:rPr sz="3600" spc="-5" dirty="0" smtClean="0"/>
              <a:t>ARI</a:t>
            </a:r>
            <a:r>
              <a:rPr lang="en-US" sz="3600" spc="-5" dirty="0" smtClean="0"/>
              <a:t> </a:t>
            </a:r>
            <a:r>
              <a:rPr sz="3600" spc="-5" dirty="0" smtClean="0"/>
              <a:t>(suspect</a:t>
            </a:r>
            <a:r>
              <a:rPr sz="3600" spc="-50" dirty="0" smtClean="0"/>
              <a:t> </a:t>
            </a:r>
            <a:r>
              <a:rPr lang="en-US" sz="3600" spc="-5" dirty="0" smtClean="0"/>
              <a:t>COVID-19</a:t>
            </a:r>
            <a:r>
              <a:rPr sz="3600" spc="-5" dirty="0" smtClean="0"/>
              <a:t>)</a:t>
            </a:r>
            <a:endParaRPr sz="3600" dirty="0"/>
          </a:p>
        </p:txBody>
      </p:sp>
      <p:sp>
        <p:nvSpPr>
          <p:cNvPr id="7" name="object 7"/>
          <p:cNvSpPr/>
          <p:nvPr/>
        </p:nvSpPr>
        <p:spPr>
          <a:xfrm>
            <a:off x="265175" y="1877567"/>
            <a:ext cx="1859280" cy="3822191"/>
          </a:xfrm>
          <a:prstGeom prst="rect">
            <a:avLst/>
          </a:prstGeom>
          <a:blipFill>
            <a:blip r:embed="rId3" cstate="print"/>
            <a:stretch>
              <a:fillRect/>
            </a:stretch>
          </a:blipFill>
        </p:spPr>
        <p:txBody>
          <a:bodyPr wrap="square" lIns="0" tIns="0" rIns="0" bIns="0" rtlCol="0"/>
          <a:lstStyle/>
          <a:p>
            <a:endParaRPr/>
          </a:p>
        </p:txBody>
      </p:sp>
      <p:sp>
        <p:nvSpPr>
          <p:cNvPr id="8" name="object 8"/>
          <p:cNvSpPr/>
          <p:nvPr/>
        </p:nvSpPr>
        <p:spPr>
          <a:xfrm>
            <a:off x="304800" y="1894020"/>
            <a:ext cx="1779905" cy="3743960"/>
          </a:xfrm>
          <a:custGeom>
            <a:avLst/>
            <a:gdLst/>
            <a:ahLst/>
            <a:cxnLst/>
            <a:rect l="l" t="t" r="r" b="b"/>
            <a:pathLst>
              <a:path w="1779905" h="3743960">
                <a:moveTo>
                  <a:pt x="1601532" y="0"/>
                </a:moveTo>
                <a:lnTo>
                  <a:pt x="177946" y="0"/>
                </a:lnTo>
                <a:lnTo>
                  <a:pt x="130641" y="6356"/>
                </a:lnTo>
                <a:lnTo>
                  <a:pt x="88133" y="24294"/>
                </a:lnTo>
                <a:lnTo>
                  <a:pt x="52119" y="52119"/>
                </a:lnTo>
                <a:lnTo>
                  <a:pt x="24294" y="88133"/>
                </a:lnTo>
                <a:lnTo>
                  <a:pt x="6356" y="130641"/>
                </a:lnTo>
                <a:lnTo>
                  <a:pt x="0" y="177946"/>
                </a:lnTo>
                <a:lnTo>
                  <a:pt x="0" y="3565695"/>
                </a:lnTo>
                <a:lnTo>
                  <a:pt x="6356" y="3613000"/>
                </a:lnTo>
                <a:lnTo>
                  <a:pt x="24294" y="3655507"/>
                </a:lnTo>
                <a:lnTo>
                  <a:pt x="52119" y="3691521"/>
                </a:lnTo>
                <a:lnTo>
                  <a:pt x="88133" y="3719346"/>
                </a:lnTo>
                <a:lnTo>
                  <a:pt x="130641" y="3737284"/>
                </a:lnTo>
                <a:lnTo>
                  <a:pt x="177946" y="3743641"/>
                </a:lnTo>
                <a:lnTo>
                  <a:pt x="1601532" y="3743641"/>
                </a:lnTo>
                <a:lnTo>
                  <a:pt x="1648837" y="3737284"/>
                </a:lnTo>
                <a:lnTo>
                  <a:pt x="1691344" y="3719346"/>
                </a:lnTo>
                <a:lnTo>
                  <a:pt x="1727358" y="3691521"/>
                </a:lnTo>
                <a:lnTo>
                  <a:pt x="1755183" y="3655507"/>
                </a:lnTo>
                <a:lnTo>
                  <a:pt x="1773121" y="3613000"/>
                </a:lnTo>
                <a:lnTo>
                  <a:pt x="1779478" y="3565695"/>
                </a:lnTo>
                <a:lnTo>
                  <a:pt x="1779478" y="177946"/>
                </a:lnTo>
                <a:lnTo>
                  <a:pt x="1773121" y="130641"/>
                </a:lnTo>
                <a:lnTo>
                  <a:pt x="1755183" y="88133"/>
                </a:lnTo>
                <a:lnTo>
                  <a:pt x="1727358" y="52119"/>
                </a:lnTo>
                <a:lnTo>
                  <a:pt x="1691344" y="24294"/>
                </a:lnTo>
                <a:lnTo>
                  <a:pt x="1648837" y="6356"/>
                </a:lnTo>
                <a:lnTo>
                  <a:pt x="1601532" y="0"/>
                </a:lnTo>
                <a:close/>
              </a:path>
            </a:pathLst>
          </a:custGeom>
          <a:solidFill>
            <a:srgbClr val="4F81BD"/>
          </a:solidFill>
        </p:spPr>
        <p:txBody>
          <a:bodyPr wrap="square" lIns="0" tIns="0" rIns="0" bIns="0" rtlCol="0"/>
          <a:lstStyle/>
          <a:p>
            <a:endParaRPr/>
          </a:p>
        </p:txBody>
      </p:sp>
      <p:sp>
        <p:nvSpPr>
          <p:cNvPr id="9" name="object 9"/>
          <p:cNvSpPr txBox="1"/>
          <p:nvPr/>
        </p:nvSpPr>
        <p:spPr>
          <a:xfrm>
            <a:off x="368348" y="2193035"/>
            <a:ext cx="1652270" cy="330200"/>
          </a:xfrm>
          <a:prstGeom prst="rect">
            <a:avLst/>
          </a:prstGeom>
        </p:spPr>
        <p:txBody>
          <a:bodyPr vert="horz" wrap="square" lIns="0" tIns="12700" rIns="0" bIns="0" rtlCol="0">
            <a:spAutoFit/>
          </a:bodyPr>
          <a:lstStyle/>
          <a:p>
            <a:pPr marL="12700">
              <a:lnSpc>
                <a:spcPct val="100000"/>
              </a:lnSpc>
              <a:spcBef>
                <a:spcPts val="100"/>
              </a:spcBef>
            </a:pPr>
            <a:r>
              <a:rPr sz="2000" dirty="0">
                <a:solidFill>
                  <a:srgbClr val="FFFFFF"/>
                </a:solidFill>
                <a:latin typeface="Calibri"/>
                <a:cs typeface="Calibri"/>
              </a:rPr>
              <a:t>Fever </a:t>
            </a:r>
            <a:r>
              <a:rPr sz="2000" spc="-5" dirty="0">
                <a:solidFill>
                  <a:srgbClr val="FFFFFF"/>
                </a:solidFill>
                <a:latin typeface="Calibri"/>
                <a:cs typeface="Calibri"/>
              </a:rPr>
              <a:t>or</a:t>
            </a:r>
            <a:r>
              <a:rPr sz="2000" spc="-85" dirty="0">
                <a:solidFill>
                  <a:srgbClr val="FFFFFF"/>
                </a:solidFill>
                <a:latin typeface="Calibri"/>
                <a:cs typeface="Calibri"/>
              </a:rPr>
              <a:t> </a:t>
            </a:r>
            <a:r>
              <a:rPr sz="2000" dirty="0">
                <a:solidFill>
                  <a:srgbClr val="FFFFFF"/>
                </a:solidFill>
                <a:latin typeface="Calibri"/>
                <a:cs typeface="Calibri"/>
              </a:rPr>
              <a:t>history</a:t>
            </a:r>
            <a:endParaRPr sz="2000">
              <a:latin typeface="Calibri"/>
              <a:cs typeface="Calibri"/>
            </a:endParaRPr>
          </a:p>
        </p:txBody>
      </p:sp>
      <p:sp>
        <p:nvSpPr>
          <p:cNvPr id="10" name="object 10"/>
          <p:cNvSpPr txBox="1"/>
          <p:nvPr/>
        </p:nvSpPr>
        <p:spPr>
          <a:xfrm>
            <a:off x="419910" y="2470403"/>
            <a:ext cx="1547495" cy="1729739"/>
          </a:xfrm>
          <a:prstGeom prst="rect">
            <a:avLst/>
          </a:prstGeom>
        </p:spPr>
        <p:txBody>
          <a:bodyPr vert="horz" wrap="square" lIns="0" tIns="41910" rIns="0" bIns="0" rtlCol="0">
            <a:spAutoFit/>
          </a:bodyPr>
          <a:lstStyle/>
          <a:p>
            <a:pPr marL="12700" marR="5080" algn="ctr">
              <a:lnSpc>
                <a:spcPts val="2210"/>
              </a:lnSpc>
              <a:spcBef>
                <a:spcPts val="330"/>
              </a:spcBef>
              <a:tabLst>
                <a:tab pos="1329690" algn="l"/>
              </a:tabLst>
            </a:pPr>
            <a:r>
              <a:rPr sz="2000" spc="-5" dirty="0">
                <a:solidFill>
                  <a:srgbClr val="FFFFFF"/>
                </a:solidFill>
                <a:latin typeface="Calibri"/>
                <a:cs typeface="Calibri"/>
              </a:rPr>
              <a:t>o</a:t>
            </a:r>
            <a:r>
              <a:rPr sz="2000" dirty="0">
                <a:solidFill>
                  <a:srgbClr val="FFFFFF"/>
                </a:solidFill>
                <a:latin typeface="Calibri"/>
                <a:cs typeface="Calibri"/>
              </a:rPr>
              <a:t>f</a:t>
            </a:r>
            <a:r>
              <a:rPr sz="2000" spc="-5" dirty="0">
                <a:solidFill>
                  <a:srgbClr val="FFFFFF"/>
                </a:solidFill>
                <a:latin typeface="Calibri"/>
                <a:cs typeface="Calibri"/>
              </a:rPr>
              <a:t> </a:t>
            </a:r>
            <a:r>
              <a:rPr sz="2000" dirty="0">
                <a:solidFill>
                  <a:srgbClr val="FFFFFF"/>
                </a:solidFill>
                <a:latin typeface="Calibri"/>
                <a:cs typeface="Calibri"/>
              </a:rPr>
              <a:t>fe</a:t>
            </a:r>
            <a:r>
              <a:rPr sz="2000" spc="-5" dirty="0">
                <a:solidFill>
                  <a:srgbClr val="FFFFFF"/>
                </a:solidFill>
                <a:latin typeface="Calibri"/>
                <a:cs typeface="Calibri"/>
              </a:rPr>
              <a:t>v</a:t>
            </a:r>
            <a:r>
              <a:rPr sz="2000" dirty="0">
                <a:solidFill>
                  <a:srgbClr val="FFFFFF"/>
                </a:solidFill>
                <a:latin typeface="Calibri"/>
                <a:cs typeface="Calibri"/>
              </a:rPr>
              <a:t>er	</a:t>
            </a:r>
            <a:r>
              <a:rPr sz="2000" spc="5" dirty="0">
                <a:solidFill>
                  <a:srgbClr val="FFFFFF"/>
                </a:solidFill>
                <a:latin typeface="Calibri"/>
                <a:cs typeface="Calibri"/>
              </a:rPr>
              <a:t>(</a:t>
            </a:r>
            <a:r>
              <a:rPr sz="2000" dirty="0">
                <a:solidFill>
                  <a:srgbClr val="FFFFFF"/>
                </a:solidFill>
                <a:latin typeface="Calibri"/>
                <a:cs typeface="Calibri"/>
              </a:rPr>
              <a:t>≥  </a:t>
            </a:r>
            <a:r>
              <a:rPr sz="2000" spc="-5" dirty="0">
                <a:solidFill>
                  <a:srgbClr val="FFFFFF"/>
                </a:solidFill>
                <a:latin typeface="Calibri"/>
                <a:cs typeface="Calibri"/>
              </a:rPr>
              <a:t>38</a:t>
            </a:r>
            <a:r>
              <a:rPr sz="2000" spc="-20" dirty="0">
                <a:solidFill>
                  <a:srgbClr val="FFFFFF"/>
                </a:solidFill>
                <a:latin typeface="Calibri"/>
                <a:cs typeface="Calibri"/>
              </a:rPr>
              <a:t> </a:t>
            </a:r>
            <a:r>
              <a:rPr sz="2000" spc="-5" dirty="0">
                <a:solidFill>
                  <a:srgbClr val="FFFFFF"/>
                </a:solidFill>
                <a:latin typeface="Calibri"/>
                <a:cs typeface="Calibri"/>
              </a:rPr>
              <a:t>°C)</a:t>
            </a:r>
            <a:endParaRPr sz="2000">
              <a:latin typeface="Calibri"/>
              <a:cs typeface="Calibri"/>
            </a:endParaRPr>
          </a:p>
          <a:p>
            <a:pPr algn="ctr">
              <a:lnSpc>
                <a:spcPct val="100000"/>
              </a:lnSpc>
              <a:spcBef>
                <a:spcPts val="459"/>
              </a:spcBef>
            </a:pPr>
            <a:r>
              <a:rPr sz="2000" dirty="0">
                <a:solidFill>
                  <a:srgbClr val="FFFFFF"/>
                </a:solidFill>
                <a:latin typeface="Calibri"/>
                <a:cs typeface="Calibri"/>
              </a:rPr>
              <a:t>+</a:t>
            </a:r>
            <a:endParaRPr sz="2000">
              <a:latin typeface="Calibri"/>
              <a:cs typeface="Calibri"/>
            </a:endParaRPr>
          </a:p>
          <a:p>
            <a:pPr marL="635" algn="ctr">
              <a:lnSpc>
                <a:spcPct val="100000"/>
              </a:lnSpc>
              <a:spcBef>
                <a:spcPts val="600"/>
              </a:spcBef>
            </a:pPr>
            <a:r>
              <a:rPr sz="2000" spc="-5" dirty="0">
                <a:solidFill>
                  <a:srgbClr val="FFFFFF"/>
                </a:solidFill>
                <a:latin typeface="Calibri"/>
                <a:cs typeface="Calibri"/>
              </a:rPr>
              <a:t>Cough</a:t>
            </a:r>
            <a:endParaRPr sz="2000">
              <a:latin typeface="Calibri"/>
              <a:cs typeface="Calibri"/>
            </a:endParaRPr>
          </a:p>
          <a:p>
            <a:pPr algn="ctr">
              <a:lnSpc>
                <a:spcPct val="100000"/>
              </a:lnSpc>
              <a:spcBef>
                <a:spcPts val="505"/>
              </a:spcBef>
            </a:pPr>
            <a:r>
              <a:rPr sz="2000" dirty="0">
                <a:solidFill>
                  <a:srgbClr val="FFFFFF"/>
                </a:solidFill>
                <a:latin typeface="Calibri"/>
                <a:cs typeface="Calibri"/>
              </a:rPr>
              <a:t>+</a:t>
            </a:r>
            <a:endParaRPr sz="2000">
              <a:latin typeface="Calibri"/>
              <a:cs typeface="Calibri"/>
            </a:endParaRPr>
          </a:p>
        </p:txBody>
      </p:sp>
      <p:sp>
        <p:nvSpPr>
          <p:cNvPr id="11" name="object 11"/>
          <p:cNvSpPr txBox="1"/>
          <p:nvPr/>
        </p:nvSpPr>
        <p:spPr>
          <a:xfrm>
            <a:off x="456422" y="4250435"/>
            <a:ext cx="1474470" cy="607695"/>
          </a:xfrm>
          <a:prstGeom prst="rect">
            <a:avLst/>
          </a:prstGeom>
        </p:spPr>
        <p:txBody>
          <a:bodyPr vert="horz" wrap="square" lIns="0" tIns="45085" rIns="0" bIns="0" rtlCol="0">
            <a:spAutoFit/>
          </a:bodyPr>
          <a:lstStyle/>
          <a:p>
            <a:pPr marL="553720" marR="5080" indent="-541655">
              <a:lnSpc>
                <a:spcPts val="2180"/>
              </a:lnSpc>
              <a:spcBef>
                <a:spcPts val="355"/>
              </a:spcBef>
            </a:pPr>
            <a:r>
              <a:rPr sz="2000" spc="-5" dirty="0">
                <a:solidFill>
                  <a:srgbClr val="FFFFFF"/>
                </a:solidFill>
                <a:latin typeface="Calibri"/>
                <a:cs typeface="Calibri"/>
              </a:rPr>
              <a:t>Ep</a:t>
            </a:r>
            <a:r>
              <a:rPr sz="2000" dirty="0">
                <a:solidFill>
                  <a:srgbClr val="FFFFFF"/>
                </a:solidFill>
                <a:latin typeface="Calibri"/>
                <a:cs typeface="Calibri"/>
              </a:rPr>
              <a:t>i</a:t>
            </a:r>
            <a:r>
              <a:rPr sz="2000" spc="-5" dirty="0">
                <a:solidFill>
                  <a:srgbClr val="FFFFFF"/>
                </a:solidFill>
                <a:latin typeface="Calibri"/>
                <a:cs typeface="Calibri"/>
              </a:rPr>
              <a:t>d</a:t>
            </a:r>
            <a:r>
              <a:rPr sz="2000" dirty="0">
                <a:solidFill>
                  <a:srgbClr val="FFFFFF"/>
                </a:solidFill>
                <a:latin typeface="Calibri"/>
                <a:cs typeface="Calibri"/>
              </a:rPr>
              <a:t>emi</a:t>
            </a:r>
            <a:r>
              <a:rPr sz="2000" spc="-5" dirty="0">
                <a:solidFill>
                  <a:srgbClr val="FFFFFF"/>
                </a:solidFill>
                <a:latin typeface="Calibri"/>
                <a:cs typeface="Calibri"/>
              </a:rPr>
              <a:t>o</a:t>
            </a:r>
            <a:r>
              <a:rPr sz="2000" dirty="0">
                <a:solidFill>
                  <a:srgbClr val="FFFFFF"/>
                </a:solidFill>
                <a:latin typeface="Calibri"/>
                <a:cs typeface="Calibri"/>
              </a:rPr>
              <a:t>l</a:t>
            </a:r>
            <a:r>
              <a:rPr sz="2000" spc="-5" dirty="0">
                <a:solidFill>
                  <a:srgbClr val="FFFFFF"/>
                </a:solidFill>
                <a:latin typeface="Calibri"/>
                <a:cs typeface="Calibri"/>
              </a:rPr>
              <a:t>og</a:t>
            </a:r>
            <a:r>
              <a:rPr sz="2000" dirty="0">
                <a:solidFill>
                  <a:srgbClr val="FFFFFF"/>
                </a:solidFill>
                <a:latin typeface="Calibri"/>
                <a:cs typeface="Calibri"/>
              </a:rPr>
              <a:t>ic  </a:t>
            </a:r>
            <a:r>
              <a:rPr sz="2000" spc="-5" dirty="0">
                <a:solidFill>
                  <a:srgbClr val="FFFFFF"/>
                </a:solidFill>
                <a:latin typeface="Calibri"/>
                <a:cs typeface="Calibri"/>
              </a:rPr>
              <a:t>link</a:t>
            </a:r>
            <a:endParaRPr sz="2000">
              <a:latin typeface="Calibri"/>
              <a:cs typeface="Calibri"/>
            </a:endParaRPr>
          </a:p>
        </p:txBody>
      </p:sp>
      <p:sp>
        <p:nvSpPr>
          <p:cNvPr id="12" name="object 12"/>
          <p:cNvSpPr/>
          <p:nvPr/>
        </p:nvSpPr>
        <p:spPr>
          <a:xfrm>
            <a:off x="2083822" y="3054557"/>
            <a:ext cx="699135" cy="711835"/>
          </a:xfrm>
          <a:custGeom>
            <a:avLst/>
            <a:gdLst/>
            <a:ahLst/>
            <a:cxnLst/>
            <a:rect l="l" t="t" r="r" b="b"/>
            <a:pathLst>
              <a:path w="699135" h="711835">
                <a:moveTo>
                  <a:pt x="0" y="711475"/>
                </a:moveTo>
                <a:lnTo>
                  <a:pt x="698651" y="0"/>
                </a:lnTo>
              </a:path>
            </a:pathLst>
          </a:custGeom>
          <a:ln w="9525">
            <a:solidFill>
              <a:srgbClr val="983F3D"/>
            </a:solidFill>
          </a:ln>
        </p:spPr>
        <p:txBody>
          <a:bodyPr wrap="square" lIns="0" tIns="0" rIns="0" bIns="0" rtlCol="0"/>
          <a:lstStyle/>
          <a:p>
            <a:endParaRPr/>
          </a:p>
        </p:txBody>
      </p:sp>
      <p:sp>
        <p:nvSpPr>
          <p:cNvPr id="13" name="object 13"/>
          <p:cNvSpPr/>
          <p:nvPr/>
        </p:nvSpPr>
        <p:spPr>
          <a:xfrm>
            <a:off x="2743200" y="2426207"/>
            <a:ext cx="2057400" cy="1304544"/>
          </a:xfrm>
          <a:prstGeom prst="rect">
            <a:avLst/>
          </a:prstGeom>
          <a:blipFill>
            <a:blip r:embed="rId4" cstate="print"/>
            <a:stretch>
              <a:fillRect/>
            </a:stretch>
          </a:blipFill>
        </p:spPr>
        <p:txBody>
          <a:bodyPr wrap="square" lIns="0" tIns="0" rIns="0" bIns="0" rtlCol="0"/>
          <a:lstStyle/>
          <a:p>
            <a:endParaRPr/>
          </a:p>
        </p:txBody>
      </p:sp>
      <p:sp>
        <p:nvSpPr>
          <p:cNvPr id="14" name="object 14"/>
          <p:cNvSpPr/>
          <p:nvPr/>
        </p:nvSpPr>
        <p:spPr>
          <a:xfrm>
            <a:off x="2782925" y="2441522"/>
            <a:ext cx="1978025" cy="1226185"/>
          </a:xfrm>
          <a:custGeom>
            <a:avLst/>
            <a:gdLst/>
            <a:ahLst/>
            <a:cxnLst/>
            <a:rect l="l" t="t" r="r" b="b"/>
            <a:pathLst>
              <a:path w="1978025" h="1226185">
                <a:moveTo>
                  <a:pt x="1855456" y="0"/>
                </a:moveTo>
                <a:lnTo>
                  <a:pt x="122568" y="0"/>
                </a:lnTo>
                <a:lnTo>
                  <a:pt x="74859" y="9631"/>
                </a:lnTo>
                <a:lnTo>
                  <a:pt x="35899" y="35899"/>
                </a:lnTo>
                <a:lnTo>
                  <a:pt x="9632" y="74859"/>
                </a:lnTo>
                <a:lnTo>
                  <a:pt x="0" y="122568"/>
                </a:lnTo>
                <a:lnTo>
                  <a:pt x="0" y="1103116"/>
                </a:lnTo>
                <a:lnTo>
                  <a:pt x="9632" y="1150826"/>
                </a:lnTo>
                <a:lnTo>
                  <a:pt x="35899" y="1189786"/>
                </a:lnTo>
                <a:lnTo>
                  <a:pt x="74859" y="1216053"/>
                </a:lnTo>
                <a:lnTo>
                  <a:pt x="122568" y="1225685"/>
                </a:lnTo>
                <a:lnTo>
                  <a:pt x="1855456" y="1225685"/>
                </a:lnTo>
                <a:lnTo>
                  <a:pt x="1903164" y="1216053"/>
                </a:lnTo>
                <a:lnTo>
                  <a:pt x="1942124" y="1189786"/>
                </a:lnTo>
                <a:lnTo>
                  <a:pt x="1968391" y="1150826"/>
                </a:lnTo>
                <a:lnTo>
                  <a:pt x="1978023" y="1103116"/>
                </a:lnTo>
                <a:lnTo>
                  <a:pt x="1978023" y="122568"/>
                </a:lnTo>
                <a:lnTo>
                  <a:pt x="1968391" y="74859"/>
                </a:lnTo>
                <a:lnTo>
                  <a:pt x="1942124" y="35899"/>
                </a:lnTo>
                <a:lnTo>
                  <a:pt x="1903164" y="9631"/>
                </a:lnTo>
                <a:lnTo>
                  <a:pt x="1855456" y="0"/>
                </a:lnTo>
                <a:close/>
              </a:path>
            </a:pathLst>
          </a:custGeom>
          <a:solidFill>
            <a:srgbClr val="D99694"/>
          </a:solidFill>
        </p:spPr>
        <p:txBody>
          <a:bodyPr wrap="square" lIns="0" tIns="0" rIns="0" bIns="0" rtlCol="0"/>
          <a:lstStyle/>
          <a:p>
            <a:endParaRPr/>
          </a:p>
        </p:txBody>
      </p:sp>
      <p:sp>
        <p:nvSpPr>
          <p:cNvPr id="15" name="object 15"/>
          <p:cNvSpPr txBox="1"/>
          <p:nvPr/>
        </p:nvSpPr>
        <p:spPr>
          <a:xfrm>
            <a:off x="2975011" y="2452115"/>
            <a:ext cx="1594485" cy="1068070"/>
          </a:xfrm>
          <a:prstGeom prst="rect">
            <a:avLst/>
          </a:prstGeom>
        </p:spPr>
        <p:txBody>
          <a:bodyPr vert="horz" wrap="square" lIns="0" tIns="88900" rIns="0" bIns="0" rtlCol="0">
            <a:spAutoFit/>
          </a:bodyPr>
          <a:lstStyle/>
          <a:p>
            <a:pPr marL="102870" indent="-90805">
              <a:lnSpc>
                <a:spcPct val="100000"/>
              </a:lnSpc>
              <a:spcBef>
                <a:spcPts val="700"/>
              </a:spcBef>
            </a:pPr>
            <a:r>
              <a:rPr sz="2000" spc="-5" dirty="0">
                <a:solidFill>
                  <a:srgbClr val="FFFFFF"/>
                </a:solidFill>
                <a:latin typeface="Calibri"/>
                <a:cs typeface="Calibri"/>
              </a:rPr>
              <a:t>Uncomplicated</a:t>
            </a:r>
            <a:endParaRPr sz="2000" dirty="0">
              <a:latin typeface="Calibri"/>
              <a:cs typeface="Calibri"/>
            </a:endParaRPr>
          </a:p>
          <a:p>
            <a:pPr marL="478155" marR="95885" indent="-375920">
              <a:lnSpc>
                <a:spcPts val="2210"/>
              </a:lnSpc>
              <a:spcBef>
                <a:spcPts val="830"/>
              </a:spcBef>
            </a:pPr>
            <a:r>
              <a:rPr sz="2000" spc="-5" dirty="0" smtClean="0">
                <a:solidFill>
                  <a:srgbClr val="FFFFFF"/>
                </a:solidFill>
                <a:latin typeface="Calibri"/>
                <a:cs typeface="Calibri"/>
              </a:rPr>
              <a:t>In</a:t>
            </a:r>
            <a:r>
              <a:rPr sz="2000" dirty="0" smtClean="0">
                <a:solidFill>
                  <a:srgbClr val="FFFFFF"/>
                </a:solidFill>
                <a:latin typeface="Calibri"/>
                <a:cs typeface="Calibri"/>
              </a:rPr>
              <a:t>fl</a:t>
            </a:r>
            <a:r>
              <a:rPr sz="2000" spc="-5" dirty="0" smtClean="0">
                <a:solidFill>
                  <a:srgbClr val="FFFFFF"/>
                </a:solidFill>
                <a:latin typeface="Calibri"/>
                <a:cs typeface="Calibri"/>
              </a:rPr>
              <a:t>u</a:t>
            </a:r>
            <a:r>
              <a:rPr sz="2000" dirty="0" smtClean="0">
                <a:solidFill>
                  <a:srgbClr val="FFFFFF"/>
                </a:solidFill>
                <a:latin typeface="Calibri"/>
                <a:cs typeface="Calibri"/>
              </a:rPr>
              <a:t>e</a:t>
            </a:r>
            <a:r>
              <a:rPr sz="2000" spc="-5" dirty="0" smtClean="0">
                <a:solidFill>
                  <a:srgbClr val="FFFFFF"/>
                </a:solidFill>
                <a:latin typeface="Calibri"/>
                <a:cs typeface="Calibri"/>
              </a:rPr>
              <a:t>nz</a:t>
            </a:r>
            <a:r>
              <a:rPr sz="2000" spc="5" dirty="0" smtClean="0">
                <a:solidFill>
                  <a:srgbClr val="FFFFFF"/>
                </a:solidFill>
                <a:latin typeface="Calibri"/>
                <a:cs typeface="Calibri"/>
              </a:rPr>
              <a:t>a</a:t>
            </a:r>
            <a:r>
              <a:rPr sz="2000" dirty="0" smtClean="0">
                <a:solidFill>
                  <a:srgbClr val="FFFFFF"/>
                </a:solidFill>
                <a:latin typeface="Calibri"/>
                <a:cs typeface="Calibri"/>
              </a:rPr>
              <a:t>-like  illness</a:t>
            </a:r>
            <a:endParaRPr sz="2000" dirty="0">
              <a:latin typeface="Calibri"/>
              <a:cs typeface="Calibri"/>
            </a:endParaRPr>
          </a:p>
        </p:txBody>
      </p:sp>
      <p:sp>
        <p:nvSpPr>
          <p:cNvPr id="16" name="object 16"/>
          <p:cNvSpPr/>
          <p:nvPr/>
        </p:nvSpPr>
        <p:spPr>
          <a:xfrm>
            <a:off x="4760423" y="2053478"/>
            <a:ext cx="685800" cy="1001394"/>
          </a:xfrm>
          <a:custGeom>
            <a:avLst/>
            <a:gdLst/>
            <a:ahLst/>
            <a:cxnLst/>
            <a:rect l="l" t="t" r="r" b="b"/>
            <a:pathLst>
              <a:path w="685800" h="1001394">
                <a:moveTo>
                  <a:pt x="0" y="1001165"/>
                </a:moveTo>
                <a:lnTo>
                  <a:pt x="685767" y="0"/>
                </a:lnTo>
              </a:path>
            </a:pathLst>
          </a:custGeom>
          <a:ln w="9525">
            <a:solidFill>
              <a:srgbClr val="AD4846"/>
            </a:solidFill>
          </a:ln>
        </p:spPr>
        <p:txBody>
          <a:bodyPr wrap="square" lIns="0" tIns="0" rIns="0" bIns="0" rtlCol="0"/>
          <a:lstStyle/>
          <a:p>
            <a:endParaRPr/>
          </a:p>
        </p:txBody>
      </p:sp>
      <p:sp>
        <p:nvSpPr>
          <p:cNvPr id="17" name="object 17"/>
          <p:cNvSpPr/>
          <p:nvPr/>
        </p:nvSpPr>
        <p:spPr>
          <a:xfrm>
            <a:off x="5407152" y="1609344"/>
            <a:ext cx="1792224" cy="935736"/>
          </a:xfrm>
          <a:prstGeom prst="rect">
            <a:avLst/>
          </a:prstGeom>
          <a:blipFill>
            <a:blip r:embed="rId5" cstate="print"/>
            <a:stretch>
              <a:fillRect/>
            </a:stretch>
          </a:blipFill>
        </p:spPr>
        <p:txBody>
          <a:bodyPr wrap="square" lIns="0" tIns="0" rIns="0" bIns="0" rtlCol="0"/>
          <a:lstStyle/>
          <a:p>
            <a:endParaRPr/>
          </a:p>
        </p:txBody>
      </p:sp>
      <p:sp>
        <p:nvSpPr>
          <p:cNvPr id="18" name="object 18"/>
          <p:cNvSpPr/>
          <p:nvPr/>
        </p:nvSpPr>
        <p:spPr>
          <a:xfrm>
            <a:off x="5446713" y="1624599"/>
            <a:ext cx="1714500" cy="857250"/>
          </a:xfrm>
          <a:custGeom>
            <a:avLst/>
            <a:gdLst/>
            <a:ahLst/>
            <a:cxnLst/>
            <a:rect l="l" t="t" r="r" b="b"/>
            <a:pathLst>
              <a:path w="1714500" h="857250">
                <a:moveTo>
                  <a:pt x="1628693" y="0"/>
                </a:moveTo>
                <a:lnTo>
                  <a:pt x="85721" y="0"/>
                </a:lnTo>
                <a:lnTo>
                  <a:pt x="52354" y="6736"/>
                </a:lnTo>
                <a:lnTo>
                  <a:pt x="25106" y="25106"/>
                </a:lnTo>
                <a:lnTo>
                  <a:pt x="6736" y="52354"/>
                </a:lnTo>
                <a:lnTo>
                  <a:pt x="0" y="85721"/>
                </a:lnTo>
                <a:lnTo>
                  <a:pt x="0" y="771486"/>
                </a:lnTo>
                <a:lnTo>
                  <a:pt x="6736" y="804853"/>
                </a:lnTo>
                <a:lnTo>
                  <a:pt x="25106" y="832100"/>
                </a:lnTo>
                <a:lnTo>
                  <a:pt x="52354" y="850471"/>
                </a:lnTo>
                <a:lnTo>
                  <a:pt x="85721" y="857208"/>
                </a:lnTo>
                <a:lnTo>
                  <a:pt x="1628693" y="857208"/>
                </a:lnTo>
                <a:lnTo>
                  <a:pt x="1662060" y="850471"/>
                </a:lnTo>
                <a:lnTo>
                  <a:pt x="1689307" y="832100"/>
                </a:lnTo>
                <a:lnTo>
                  <a:pt x="1707678" y="804853"/>
                </a:lnTo>
                <a:lnTo>
                  <a:pt x="1714414" y="771486"/>
                </a:lnTo>
                <a:lnTo>
                  <a:pt x="1714414" y="85721"/>
                </a:lnTo>
                <a:lnTo>
                  <a:pt x="1707678" y="52354"/>
                </a:lnTo>
                <a:lnTo>
                  <a:pt x="1689307" y="25106"/>
                </a:lnTo>
                <a:lnTo>
                  <a:pt x="1662060" y="6736"/>
                </a:lnTo>
                <a:lnTo>
                  <a:pt x="1628693" y="0"/>
                </a:lnTo>
                <a:close/>
              </a:path>
            </a:pathLst>
          </a:custGeom>
          <a:solidFill>
            <a:srgbClr val="F2DCDB"/>
          </a:solidFill>
        </p:spPr>
        <p:txBody>
          <a:bodyPr wrap="square" lIns="0" tIns="0" rIns="0" bIns="0" rtlCol="0"/>
          <a:lstStyle/>
          <a:p>
            <a:endParaRPr/>
          </a:p>
        </p:txBody>
      </p:sp>
      <p:sp>
        <p:nvSpPr>
          <p:cNvPr id="19" name="object 19"/>
          <p:cNvSpPr txBox="1"/>
          <p:nvPr/>
        </p:nvSpPr>
        <p:spPr>
          <a:xfrm>
            <a:off x="5860214" y="1714500"/>
            <a:ext cx="1999614" cy="610870"/>
          </a:xfrm>
          <a:prstGeom prst="rect">
            <a:avLst/>
          </a:prstGeom>
        </p:spPr>
        <p:txBody>
          <a:bodyPr vert="horz" wrap="square" lIns="0" tIns="12700" rIns="0" bIns="0" rtlCol="0">
            <a:spAutoFit/>
          </a:bodyPr>
          <a:lstStyle/>
          <a:p>
            <a:pPr marL="12700">
              <a:lnSpc>
                <a:spcPts val="2305"/>
              </a:lnSpc>
              <a:spcBef>
                <a:spcPts val="100"/>
              </a:spcBef>
              <a:tabLst>
                <a:tab pos="1300480" algn="l"/>
                <a:tab pos="1986280" algn="l"/>
              </a:tabLst>
            </a:pPr>
            <a:r>
              <a:rPr sz="2000" spc="-5" dirty="0">
                <a:solidFill>
                  <a:srgbClr val="0070C0"/>
                </a:solidFill>
                <a:latin typeface="Calibri"/>
                <a:cs typeface="Calibri"/>
              </a:rPr>
              <a:t>Low-risk	</a:t>
            </a:r>
            <a:r>
              <a:rPr sz="2000" u="sng" spc="-5" dirty="0">
                <a:solidFill>
                  <a:srgbClr val="0070C0"/>
                </a:solidFill>
                <a:uFill>
                  <a:solidFill>
                    <a:srgbClr val="AD4846"/>
                  </a:solidFill>
                </a:uFill>
                <a:latin typeface="Times New Roman"/>
                <a:cs typeface="Times New Roman"/>
              </a:rPr>
              <a:t> 	</a:t>
            </a:r>
            <a:endParaRPr sz="2000">
              <a:latin typeface="Times New Roman"/>
              <a:cs typeface="Times New Roman"/>
            </a:endParaRPr>
          </a:p>
          <a:p>
            <a:pPr marL="70485">
              <a:lnSpc>
                <a:spcPts val="2305"/>
              </a:lnSpc>
            </a:pPr>
            <a:r>
              <a:rPr sz="2000" spc="-5" dirty="0">
                <a:solidFill>
                  <a:srgbClr val="0070C0"/>
                </a:solidFill>
                <a:latin typeface="Calibri"/>
                <a:cs typeface="Calibri"/>
              </a:rPr>
              <a:t>patient</a:t>
            </a:r>
            <a:endParaRPr sz="2000">
              <a:latin typeface="Calibri"/>
              <a:cs typeface="Calibri"/>
            </a:endParaRPr>
          </a:p>
        </p:txBody>
      </p:sp>
      <p:sp>
        <p:nvSpPr>
          <p:cNvPr id="20" name="object 20"/>
          <p:cNvSpPr/>
          <p:nvPr/>
        </p:nvSpPr>
        <p:spPr>
          <a:xfrm>
            <a:off x="7805928" y="1167383"/>
            <a:ext cx="3456431" cy="1819656"/>
          </a:xfrm>
          <a:prstGeom prst="rect">
            <a:avLst/>
          </a:prstGeom>
          <a:blipFill>
            <a:blip r:embed="rId6" cstate="print"/>
            <a:stretch>
              <a:fillRect/>
            </a:stretch>
          </a:blipFill>
        </p:spPr>
        <p:txBody>
          <a:bodyPr wrap="square" lIns="0" tIns="0" rIns="0" bIns="0" rtlCol="0"/>
          <a:lstStyle/>
          <a:p>
            <a:endParaRPr/>
          </a:p>
        </p:txBody>
      </p:sp>
      <p:sp>
        <p:nvSpPr>
          <p:cNvPr id="21" name="object 21"/>
          <p:cNvSpPr/>
          <p:nvPr/>
        </p:nvSpPr>
        <p:spPr>
          <a:xfrm>
            <a:off x="7846893" y="1183463"/>
            <a:ext cx="3375660" cy="1739900"/>
          </a:xfrm>
          <a:custGeom>
            <a:avLst/>
            <a:gdLst/>
            <a:ahLst/>
            <a:cxnLst/>
            <a:rect l="l" t="t" r="r" b="b"/>
            <a:pathLst>
              <a:path w="3375659" h="1739900">
                <a:moveTo>
                  <a:pt x="3201394" y="0"/>
                </a:moveTo>
                <a:lnTo>
                  <a:pt x="173949" y="0"/>
                </a:lnTo>
                <a:lnTo>
                  <a:pt x="127706" y="6213"/>
                </a:lnTo>
                <a:lnTo>
                  <a:pt x="86153" y="23749"/>
                </a:lnTo>
                <a:lnTo>
                  <a:pt x="50948" y="50948"/>
                </a:lnTo>
                <a:lnTo>
                  <a:pt x="23749" y="86153"/>
                </a:lnTo>
                <a:lnTo>
                  <a:pt x="6213" y="127706"/>
                </a:lnTo>
                <a:lnTo>
                  <a:pt x="0" y="173949"/>
                </a:lnTo>
                <a:lnTo>
                  <a:pt x="0" y="1565532"/>
                </a:lnTo>
                <a:lnTo>
                  <a:pt x="6214" y="1611775"/>
                </a:lnTo>
                <a:lnTo>
                  <a:pt x="23751" y="1653329"/>
                </a:lnTo>
                <a:lnTo>
                  <a:pt x="50953" y="1688534"/>
                </a:lnTo>
                <a:lnTo>
                  <a:pt x="86162" y="1715734"/>
                </a:lnTo>
                <a:lnTo>
                  <a:pt x="127735" y="1733269"/>
                </a:lnTo>
                <a:lnTo>
                  <a:pt x="173949" y="1739479"/>
                </a:lnTo>
                <a:lnTo>
                  <a:pt x="3201418" y="1739479"/>
                </a:lnTo>
                <a:lnTo>
                  <a:pt x="3247642" y="1733265"/>
                </a:lnTo>
                <a:lnTo>
                  <a:pt x="3289190" y="1715730"/>
                </a:lnTo>
                <a:lnTo>
                  <a:pt x="3324394" y="1688530"/>
                </a:lnTo>
                <a:lnTo>
                  <a:pt x="3351592" y="1653325"/>
                </a:lnTo>
                <a:lnTo>
                  <a:pt x="3369126" y="1611772"/>
                </a:lnTo>
                <a:lnTo>
                  <a:pt x="3375339" y="1565532"/>
                </a:lnTo>
                <a:lnTo>
                  <a:pt x="3375343" y="173949"/>
                </a:lnTo>
                <a:lnTo>
                  <a:pt x="3369130" y="127706"/>
                </a:lnTo>
                <a:lnTo>
                  <a:pt x="3351594" y="86153"/>
                </a:lnTo>
                <a:lnTo>
                  <a:pt x="3324395" y="50948"/>
                </a:lnTo>
                <a:lnTo>
                  <a:pt x="3289189" y="23749"/>
                </a:lnTo>
                <a:lnTo>
                  <a:pt x="3247636" y="6213"/>
                </a:lnTo>
                <a:lnTo>
                  <a:pt x="3201394" y="0"/>
                </a:lnTo>
                <a:close/>
              </a:path>
            </a:pathLst>
          </a:custGeom>
          <a:solidFill>
            <a:srgbClr val="F2DCDB"/>
          </a:solidFill>
        </p:spPr>
        <p:txBody>
          <a:bodyPr wrap="square" lIns="0" tIns="0" rIns="0" bIns="0" rtlCol="0"/>
          <a:lstStyle/>
          <a:p>
            <a:endParaRPr dirty="0"/>
          </a:p>
        </p:txBody>
      </p:sp>
      <p:sp>
        <p:nvSpPr>
          <p:cNvPr id="22" name="object 22"/>
          <p:cNvSpPr txBox="1"/>
          <p:nvPr/>
        </p:nvSpPr>
        <p:spPr>
          <a:xfrm>
            <a:off x="8085177" y="1577340"/>
            <a:ext cx="2899410" cy="888705"/>
          </a:xfrm>
          <a:prstGeom prst="rect">
            <a:avLst/>
          </a:prstGeom>
        </p:spPr>
        <p:txBody>
          <a:bodyPr vert="horz" wrap="square" lIns="0" tIns="41910" rIns="0" bIns="0" rtlCol="0">
            <a:spAutoFit/>
          </a:bodyPr>
          <a:lstStyle/>
          <a:p>
            <a:pPr marL="12700" marR="5080" indent="-1270" algn="ctr">
              <a:lnSpc>
                <a:spcPts val="2210"/>
              </a:lnSpc>
              <a:spcBef>
                <a:spcPts val="330"/>
              </a:spcBef>
            </a:pPr>
            <a:r>
              <a:rPr lang="en-US" sz="1400" spc="-5" dirty="0" smtClean="0">
                <a:solidFill>
                  <a:schemeClr val="bg1"/>
                </a:solidFill>
                <a:latin typeface="Calibri"/>
                <a:cs typeface="Calibri"/>
              </a:rPr>
              <a:t>Hospitalization for monitoring  OR</a:t>
            </a:r>
            <a:r>
              <a:rPr sz="1400" spc="-5" dirty="0" smtClean="0">
                <a:solidFill>
                  <a:schemeClr val="bg1"/>
                </a:solidFill>
                <a:latin typeface="Calibri"/>
                <a:cs typeface="Calibri"/>
              </a:rPr>
              <a:t>*Discharge home </a:t>
            </a:r>
            <a:r>
              <a:rPr sz="1400" dirty="0" smtClean="0">
                <a:solidFill>
                  <a:schemeClr val="bg1"/>
                </a:solidFill>
                <a:latin typeface="Calibri"/>
                <a:cs typeface="Calibri"/>
              </a:rPr>
              <a:t>with  </a:t>
            </a:r>
            <a:r>
              <a:rPr sz="1400" spc="-5" dirty="0" smtClean="0">
                <a:solidFill>
                  <a:schemeClr val="bg1"/>
                </a:solidFill>
                <a:latin typeface="Calibri"/>
                <a:cs typeface="Calibri"/>
              </a:rPr>
              <a:t>instructions </a:t>
            </a:r>
            <a:r>
              <a:rPr sz="1400" dirty="0" smtClean="0">
                <a:solidFill>
                  <a:schemeClr val="bg1"/>
                </a:solidFill>
                <a:latin typeface="Calibri"/>
                <a:cs typeface="Calibri"/>
              </a:rPr>
              <a:t>to return if  </a:t>
            </a:r>
            <a:r>
              <a:rPr sz="1400" spc="-5" dirty="0" smtClean="0">
                <a:solidFill>
                  <a:schemeClr val="bg1"/>
                </a:solidFill>
                <a:latin typeface="Calibri"/>
                <a:cs typeface="Calibri"/>
              </a:rPr>
              <a:t>worsens or </a:t>
            </a:r>
            <a:r>
              <a:rPr sz="1400" dirty="0" smtClean="0">
                <a:solidFill>
                  <a:schemeClr val="bg1"/>
                </a:solidFill>
                <a:latin typeface="Calibri"/>
                <a:cs typeface="Calibri"/>
              </a:rPr>
              <a:t>fails to</a:t>
            </a:r>
            <a:r>
              <a:rPr sz="1400" spc="-35" dirty="0" smtClean="0">
                <a:solidFill>
                  <a:schemeClr val="bg1"/>
                </a:solidFill>
                <a:latin typeface="Calibri"/>
                <a:cs typeface="Calibri"/>
              </a:rPr>
              <a:t> </a:t>
            </a:r>
            <a:r>
              <a:rPr sz="1400" spc="-5" dirty="0" smtClean="0">
                <a:solidFill>
                  <a:schemeClr val="bg1"/>
                </a:solidFill>
                <a:latin typeface="Calibri"/>
                <a:cs typeface="Calibri"/>
              </a:rPr>
              <a:t>improve.</a:t>
            </a:r>
            <a:endParaRPr sz="1400" dirty="0">
              <a:solidFill>
                <a:schemeClr val="bg1"/>
              </a:solidFill>
              <a:latin typeface="Calibri"/>
              <a:cs typeface="Calibri"/>
            </a:endParaRPr>
          </a:p>
        </p:txBody>
      </p:sp>
      <p:sp>
        <p:nvSpPr>
          <p:cNvPr id="23" name="object 23"/>
          <p:cNvSpPr/>
          <p:nvPr/>
        </p:nvSpPr>
        <p:spPr>
          <a:xfrm>
            <a:off x="4761420" y="3054578"/>
            <a:ext cx="685800" cy="769620"/>
          </a:xfrm>
          <a:custGeom>
            <a:avLst/>
            <a:gdLst/>
            <a:ahLst/>
            <a:cxnLst/>
            <a:rect l="l" t="t" r="r" b="b"/>
            <a:pathLst>
              <a:path w="685800" h="769620">
                <a:moveTo>
                  <a:pt x="0" y="0"/>
                </a:moveTo>
                <a:lnTo>
                  <a:pt x="685767" y="769291"/>
                </a:lnTo>
              </a:path>
            </a:pathLst>
          </a:custGeom>
          <a:ln w="9525">
            <a:solidFill>
              <a:srgbClr val="AD4846"/>
            </a:solidFill>
          </a:ln>
        </p:spPr>
        <p:txBody>
          <a:bodyPr wrap="square" lIns="0" tIns="0" rIns="0" bIns="0" rtlCol="0"/>
          <a:lstStyle/>
          <a:p>
            <a:endParaRPr/>
          </a:p>
        </p:txBody>
      </p:sp>
      <p:sp>
        <p:nvSpPr>
          <p:cNvPr id="24" name="object 24"/>
          <p:cNvSpPr/>
          <p:nvPr/>
        </p:nvSpPr>
        <p:spPr>
          <a:xfrm>
            <a:off x="5407152" y="3145535"/>
            <a:ext cx="1792224" cy="1402080"/>
          </a:xfrm>
          <a:prstGeom prst="rect">
            <a:avLst/>
          </a:prstGeom>
          <a:blipFill>
            <a:blip r:embed="rId7" cstate="print"/>
            <a:stretch>
              <a:fillRect/>
            </a:stretch>
          </a:blipFill>
        </p:spPr>
        <p:txBody>
          <a:bodyPr wrap="square" lIns="0" tIns="0" rIns="0" bIns="0" rtlCol="0"/>
          <a:lstStyle/>
          <a:p>
            <a:endParaRPr/>
          </a:p>
        </p:txBody>
      </p:sp>
      <p:sp>
        <p:nvSpPr>
          <p:cNvPr id="25" name="object 25"/>
          <p:cNvSpPr/>
          <p:nvPr/>
        </p:nvSpPr>
        <p:spPr>
          <a:xfrm>
            <a:off x="5446713" y="3163177"/>
            <a:ext cx="1714500" cy="1321435"/>
          </a:xfrm>
          <a:custGeom>
            <a:avLst/>
            <a:gdLst/>
            <a:ahLst/>
            <a:cxnLst/>
            <a:rect l="l" t="t" r="r" b="b"/>
            <a:pathLst>
              <a:path w="1714500" h="1321435">
                <a:moveTo>
                  <a:pt x="1582319" y="0"/>
                </a:moveTo>
                <a:lnTo>
                  <a:pt x="132095" y="0"/>
                </a:lnTo>
                <a:lnTo>
                  <a:pt x="90343" y="6734"/>
                </a:lnTo>
                <a:lnTo>
                  <a:pt x="54081" y="25486"/>
                </a:lnTo>
                <a:lnTo>
                  <a:pt x="25486" y="54081"/>
                </a:lnTo>
                <a:lnTo>
                  <a:pt x="6734" y="90343"/>
                </a:lnTo>
                <a:lnTo>
                  <a:pt x="0" y="132095"/>
                </a:lnTo>
                <a:lnTo>
                  <a:pt x="0" y="1188848"/>
                </a:lnTo>
                <a:lnTo>
                  <a:pt x="6734" y="1230600"/>
                </a:lnTo>
                <a:lnTo>
                  <a:pt x="25486" y="1266861"/>
                </a:lnTo>
                <a:lnTo>
                  <a:pt x="54081" y="1295456"/>
                </a:lnTo>
                <a:lnTo>
                  <a:pt x="90343" y="1314209"/>
                </a:lnTo>
                <a:lnTo>
                  <a:pt x="132095" y="1320943"/>
                </a:lnTo>
                <a:lnTo>
                  <a:pt x="1582319" y="1320943"/>
                </a:lnTo>
                <a:lnTo>
                  <a:pt x="1624071" y="1314209"/>
                </a:lnTo>
                <a:lnTo>
                  <a:pt x="1660333" y="1295456"/>
                </a:lnTo>
                <a:lnTo>
                  <a:pt x="1688928" y="1266861"/>
                </a:lnTo>
                <a:lnTo>
                  <a:pt x="1707680" y="1230600"/>
                </a:lnTo>
                <a:lnTo>
                  <a:pt x="1714414" y="1188848"/>
                </a:lnTo>
                <a:lnTo>
                  <a:pt x="1714414" y="132095"/>
                </a:lnTo>
                <a:lnTo>
                  <a:pt x="1707680" y="90343"/>
                </a:lnTo>
                <a:lnTo>
                  <a:pt x="1688928" y="54081"/>
                </a:lnTo>
                <a:lnTo>
                  <a:pt x="1660333" y="25486"/>
                </a:lnTo>
                <a:lnTo>
                  <a:pt x="1624071" y="6734"/>
                </a:lnTo>
                <a:lnTo>
                  <a:pt x="1582319" y="0"/>
                </a:lnTo>
                <a:close/>
              </a:path>
            </a:pathLst>
          </a:custGeom>
          <a:solidFill>
            <a:srgbClr val="D99694"/>
          </a:solidFill>
        </p:spPr>
        <p:txBody>
          <a:bodyPr wrap="square" lIns="0" tIns="0" rIns="0" bIns="0" rtlCol="0"/>
          <a:lstStyle/>
          <a:p>
            <a:endParaRPr/>
          </a:p>
        </p:txBody>
      </p:sp>
      <p:sp>
        <p:nvSpPr>
          <p:cNvPr id="26" name="object 26"/>
          <p:cNvSpPr txBox="1"/>
          <p:nvPr/>
        </p:nvSpPr>
        <p:spPr>
          <a:xfrm>
            <a:off x="5835609" y="3485388"/>
            <a:ext cx="936625" cy="610870"/>
          </a:xfrm>
          <a:prstGeom prst="rect">
            <a:avLst/>
          </a:prstGeom>
        </p:spPr>
        <p:txBody>
          <a:bodyPr vert="horz" wrap="square" lIns="0" tIns="41910" rIns="0" bIns="0" rtlCol="0">
            <a:spAutoFit/>
          </a:bodyPr>
          <a:lstStyle/>
          <a:p>
            <a:pPr marL="95250" marR="5080" indent="-82550">
              <a:lnSpc>
                <a:spcPts val="2210"/>
              </a:lnSpc>
              <a:spcBef>
                <a:spcPts val="330"/>
              </a:spcBef>
            </a:pPr>
            <a:r>
              <a:rPr sz="2000" dirty="0">
                <a:solidFill>
                  <a:srgbClr val="FFFFFF"/>
                </a:solidFill>
                <a:latin typeface="Calibri"/>
                <a:cs typeface="Calibri"/>
              </a:rPr>
              <a:t>Hi</a:t>
            </a:r>
            <a:r>
              <a:rPr sz="2000" spc="-5" dirty="0">
                <a:solidFill>
                  <a:srgbClr val="FFFFFF"/>
                </a:solidFill>
                <a:latin typeface="Calibri"/>
                <a:cs typeface="Calibri"/>
              </a:rPr>
              <a:t>gh</a:t>
            </a:r>
            <a:r>
              <a:rPr sz="2000" dirty="0">
                <a:solidFill>
                  <a:srgbClr val="FFFFFF"/>
                </a:solidFill>
                <a:latin typeface="Calibri"/>
                <a:cs typeface="Calibri"/>
              </a:rPr>
              <a:t>-ri</a:t>
            </a:r>
            <a:r>
              <a:rPr sz="2000" spc="5" dirty="0">
                <a:solidFill>
                  <a:srgbClr val="FFFFFF"/>
                </a:solidFill>
                <a:latin typeface="Calibri"/>
                <a:cs typeface="Calibri"/>
              </a:rPr>
              <a:t>s</a:t>
            </a:r>
            <a:r>
              <a:rPr sz="2000" dirty="0">
                <a:solidFill>
                  <a:srgbClr val="FFFFFF"/>
                </a:solidFill>
                <a:latin typeface="Calibri"/>
                <a:cs typeface="Calibri"/>
              </a:rPr>
              <a:t>k  </a:t>
            </a:r>
            <a:r>
              <a:rPr sz="2000" spc="-5" dirty="0">
                <a:solidFill>
                  <a:srgbClr val="FFFFFF"/>
                </a:solidFill>
                <a:latin typeface="Calibri"/>
                <a:cs typeface="Calibri"/>
              </a:rPr>
              <a:t>patient</a:t>
            </a:r>
            <a:endParaRPr sz="2000" dirty="0">
              <a:latin typeface="Calibri"/>
              <a:cs typeface="Calibri"/>
            </a:endParaRPr>
          </a:p>
        </p:txBody>
      </p:sp>
      <p:sp>
        <p:nvSpPr>
          <p:cNvPr id="27" name="object 27"/>
          <p:cNvSpPr/>
          <p:nvPr/>
        </p:nvSpPr>
        <p:spPr>
          <a:xfrm>
            <a:off x="7805928" y="3035807"/>
            <a:ext cx="3499104" cy="1621536"/>
          </a:xfrm>
          <a:prstGeom prst="rect">
            <a:avLst/>
          </a:prstGeom>
          <a:blipFill>
            <a:blip r:embed="rId8" cstate="print"/>
            <a:stretch>
              <a:fillRect/>
            </a:stretch>
          </a:blipFill>
        </p:spPr>
        <p:txBody>
          <a:bodyPr wrap="square" lIns="0" tIns="0" rIns="0" bIns="0" rtlCol="0"/>
          <a:lstStyle/>
          <a:p>
            <a:endParaRPr/>
          </a:p>
        </p:txBody>
      </p:sp>
      <p:sp>
        <p:nvSpPr>
          <p:cNvPr id="28" name="object 28"/>
          <p:cNvSpPr/>
          <p:nvPr/>
        </p:nvSpPr>
        <p:spPr>
          <a:xfrm>
            <a:off x="7846893" y="3051523"/>
            <a:ext cx="3418204" cy="1544320"/>
          </a:xfrm>
          <a:custGeom>
            <a:avLst/>
            <a:gdLst/>
            <a:ahLst/>
            <a:cxnLst/>
            <a:rect l="l" t="t" r="r" b="b"/>
            <a:pathLst>
              <a:path w="3418204" h="1544320">
                <a:moveTo>
                  <a:pt x="3263395" y="0"/>
                </a:moveTo>
                <a:lnTo>
                  <a:pt x="154426" y="0"/>
                </a:lnTo>
                <a:lnTo>
                  <a:pt x="105615" y="7872"/>
                </a:lnTo>
                <a:lnTo>
                  <a:pt x="63224" y="29795"/>
                </a:lnTo>
                <a:lnTo>
                  <a:pt x="29795" y="63224"/>
                </a:lnTo>
                <a:lnTo>
                  <a:pt x="7872" y="105615"/>
                </a:lnTo>
                <a:lnTo>
                  <a:pt x="0" y="154426"/>
                </a:lnTo>
                <a:lnTo>
                  <a:pt x="0" y="1389842"/>
                </a:lnTo>
                <a:lnTo>
                  <a:pt x="7872" y="1438652"/>
                </a:lnTo>
                <a:lnTo>
                  <a:pt x="29795" y="1481044"/>
                </a:lnTo>
                <a:lnTo>
                  <a:pt x="63224" y="1514473"/>
                </a:lnTo>
                <a:lnTo>
                  <a:pt x="105615" y="1536396"/>
                </a:lnTo>
                <a:lnTo>
                  <a:pt x="154426" y="1544269"/>
                </a:lnTo>
                <a:lnTo>
                  <a:pt x="3263395" y="1544269"/>
                </a:lnTo>
                <a:lnTo>
                  <a:pt x="3312206" y="1536396"/>
                </a:lnTo>
                <a:lnTo>
                  <a:pt x="3354598" y="1514473"/>
                </a:lnTo>
                <a:lnTo>
                  <a:pt x="3388027" y="1481044"/>
                </a:lnTo>
                <a:lnTo>
                  <a:pt x="3409949" y="1438652"/>
                </a:lnTo>
                <a:lnTo>
                  <a:pt x="3417822" y="1389842"/>
                </a:lnTo>
                <a:lnTo>
                  <a:pt x="3417822" y="154426"/>
                </a:lnTo>
                <a:lnTo>
                  <a:pt x="3409949" y="105615"/>
                </a:lnTo>
                <a:lnTo>
                  <a:pt x="3388027" y="63224"/>
                </a:lnTo>
                <a:lnTo>
                  <a:pt x="3354598" y="29795"/>
                </a:lnTo>
                <a:lnTo>
                  <a:pt x="3312206" y="7872"/>
                </a:lnTo>
                <a:lnTo>
                  <a:pt x="3263395" y="0"/>
                </a:lnTo>
                <a:close/>
              </a:path>
            </a:pathLst>
          </a:custGeom>
          <a:solidFill>
            <a:srgbClr val="D99694"/>
          </a:solidFill>
        </p:spPr>
        <p:txBody>
          <a:bodyPr wrap="square" lIns="0" tIns="0" rIns="0" bIns="0" rtlCol="0"/>
          <a:lstStyle/>
          <a:p>
            <a:endParaRPr/>
          </a:p>
        </p:txBody>
      </p:sp>
      <p:sp>
        <p:nvSpPr>
          <p:cNvPr id="29" name="object 29"/>
          <p:cNvSpPr txBox="1"/>
          <p:nvPr/>
        </p:nvSpPr>
        <p:spPr>
          <a:xfrm>
            <a:off x="8237551" y="3485388"/>
            <a:ext cx="2572921" cy="602729"/>
          </a:xfrm>
          <a:prstGeom prst="rect">
            <a:avLst/>
          </a:prstGeom>
        </p:spPr>
        <p:txBody>
          <a:bodyPr vert="horz" wrap="square" lIns="0" tIns="12700" rIns="0" bIns="0" rtlCol="0">
            <a:spAutoFit/>
          </a:bodyPr>
          <a:lstStyle/>
          <a:p>
            <a:pPr marL="12700">
              <a:lnSpc>
                <a:spcPts val="2305"/>
              </a:lnSpc>
              <a:spcBef>
                <a:spcPts val="100"/>
              </a:spcBef>
              <a:tabLst>
                <a:tab pos="697865" algn="l"/>
                <a:tab pos="1164590" algn="l"/>
              </a:tabLst>
            </a:pPr>
            <a:r>
              <a:rPr sz="2000" u="sng" dirty="0">
                <a:solidFill>
                  <a:srgbClr val="FFFFFF"/>
                </a:solidFill>
                <a:uFill>
                  <a:solidFill>
                    <a:srgbClr val="AD4846"/>
                  </a:solidFill>
                </a:uFill>
                <a:latin typeface="Times New Roman"/>
                <a:cs typeface="Times New Roman"/>
              </a:rPr>
              <a:t> </a:t>
            </a:r>
            <a:r>
              <a:rPr sz="1400" spc="-5" dirty="0" smtClean="0">
                <a:solidFill>
                  <a:srgbClr val="FFFFFF"/>
                </a:solidFill>
                <a:latin typeface="Calibri"/>
                <a:cs typeface="Calibri"/>
              </a:rPr>
              <a:t>Hospitalization for</a:t>
            </a:r>
            <a:r>
              <a:rPr sz="1400" spc="-20" dirty="0" smtClean="0">
                <a:solidFill>
                  <a:srgbClr val="FFFFFF"/>
                </a:solidFill>
                <a:latin typeface="Calibri"/>
                <a:cs typeface="Calibri"/>
              </a:rPr>
              <a:t> </a:t>
            </a:r>
            <a:r>
              <a:rPr lang="en-US" sz="1400" spc="-20" dirty="0" smtClean="0">
                <a:solidFill>
                  <a:srgbClr val="FFFFFF"/>
                </a:solidFill>
                <a:latin typeface="Calibri"/>
                <a:cs typeface="Calibri"/>
              </a:rPr>
              <a:t> treatment and </a:t>
            </a:r>
            <a:r>
              <a:rPr sz="1400" dirty="0" smtClean="0">
                <a:solidFill>
                  <a:srgbClr val="FFFFFF"/>
                </a:solidFill>
                <a:latin typeface="Calibri"/>
                <a:cs typeface="Calibri"/>
              </a:rPr>
              <a:t>clos</a:t>
            </a:r>
            <a:r>
              <a:rPr lang="en-US" sz="1400" dirty="0" smtClean="0">
                <a:solidFill>
                  <a:srgbClr val="FFFFFF"/>
                </a:solidFill>
                <a:latin typeface="Calibri"/>
                <a:cs typeface="Calibri"/>
              </a:rPr>
              <a:t>e </a:t>
            </a:r>
            <a:r>
              <a:rPr sz="1400" spc="-5" dirty="0" smtClean="0">
                <a:solidFill>
                  <a:srgbClr val="FFFFFF"/>
                </a:solidFill>
                <a:latin typeface="Calibri"/>
                <a:cs typeface="Calibri"/>
              </a:rPr>
              <a:t>monitoring</a:t>
            </a:r>
            <a:r>
              <a:rPr sz="1400" spc="-5" dirty="0">
                <a:solidFill>
                  <a:srgbClr val="FFFFFF"/>
                </a:solidFill>
                <a:latin typeface="Calibri"/>
                <a:cs typeface="Calibri"/>
              </a:rPr>
              <a:t>.</a:t>
            </a:r>
            <a:endParaRPr sz="1400" dirty="0">
              <a:latin typeface="Calibri"/>
              <a:cs typeface="Calibri"/>
            </a:endParaRPr>
          </a:p>
        </p:txBody>
      </p:sp>
      <p:sp>
        <p:nvSpPr>
          <p:cNvPr id="30" name="object 30"/>
          <p:cNvSpPr/>
          <p:nvPr/>
        </p:nvSpPr>
        <p:spPr>
          <a:xfrm>
            <a:off x="2084854" y="3766219"/>
            <a:ext cx="699135" cy="1576070"/>
          </a:xfrm>
          <a:custGeom>
            <a:avLst/>
            <a:gdLst/>
            <a:ahLst/>
            <a:cxnLst/>
            <a:rect l="l" t="t" r="r" b="b"/>
            <a:pathLst>
              <a:path w="699135" h="1576070">
                <a:moveTo>
                  <a:pt x="0" y="0"/>
                </a:moveTo>
                <a:lnTo>
                  <a:pt x="698651" y="1575635"/>
                </a:lnTo>
              </a:path>
            </a:pathLst>
          </a:custGeom>
          <a:ln w="9525">
            <a:solidFill>
              <a:srgbClr val="983F3D"/>
            </a:solidFill>
          </a:ln>
        </p:spPr>
        <p:txBody>
          <a:bodyPr wrap="square" lIns="0" tIns="0" rIns="0" bIns="0" rtlCol="0"/>
          <a:lstStyle/>
          <a:p>
            <a:endParaRPr/>
          </a:p>
        </p:txBody>
      </p:sp>
      <p:sp>
        <p:nvSpPr>
          <p:cNvPr id="31" name="object 31"/>
          <p:cNvSpPr/>
          <p:nvPr/>
        </p:nvSpPr>
        <p:spPr>
          <a:xfrm>
            <a:off x="2743200" y="4895088"/>
            <a:ext cx="1795272" cy="938784"/>
          </a:xfrm>
          <a:prstGeom prst="rect">
            <a:avLst/>
          </a:prstGeom>
          <a:blipFill>
            <a:blip r:embed="rId9" cstate="print"/>
            <a:stretch>
              <a:fillRect/>
            </a:stretch>
          </a:blipFill>
        </p:spPr>
        <p:txBody>
          <a:bodyPr wrap="square" lIns="0" tIns="0" rIns="0" bIns="0" rtlCol="0"/>
          <a:lstStyle/>
          <a:p>
            <a:endParaRPr/>
          </a:p>
        </p:txBody>
      </p:sp>
      <p:sp>
        <p:nvSpPr>
          <p:cNvPr id="32" name="object 32"/>
          <p:cNvSpPr/>
          <p:nvPr/>
        </p:nvSpPr>
        <p:spPr>
          <a:xfrm>
            <a:off x="2782925" y="4912871"/>
            <a:ext cx="1714500" cy="857250"/>
          </a:xfrm>
          <a:custGeom>
            <a:avLst/>
            <a:gdLst/>
            <a:ahLst/>
            <a:cxnLst/>
            <a:rect l="l" t="t" r="r" b="b"/>
            <a:pathLst>
              <a:path w="1714500" h="857250">
                <a:moveTo>
                  <a:pt x="1628694" y="0"/>
                </a:moveTo>
                <a:lnTo>
                  <a:pt x="85721" y="0"/>
                </a:lnTo>
                <a:lnTo>
                  <a:pt x="52354" y="6736"/>
                </a:lnTo>
                <a:lnTo>
                  <a:pt x="25107" y="25106"/>
                </a:lnTo>
                <a:lnTo>
                  <a:pt x="6736" y="52354"/>
                </a:lnTo>
                <a:lnTo>
                  <a:pt x="0" y="85721"/>
                </a:lnTo>
                <a:lnTo>
                  <a:pt x="0" y="771487"/>
                </a:lnTo>
                <a:lnTo>
                  <a:pt x="6736" y="804853"/>
                </a:lnTo>
                <a:lnTo>
                  <a:pt x="25107" y="832100"/>
                </a:lnTo>
                <a:lnTo>
                  <a:pt x="52354" y="850471"/>
                </a:lnTo>
                <a:lnTo>
                  <a:pt x="85721" y="857207"/>
                </a:lnTo>
                <a:lnTo>
                  <a:pt x="1628694" y="857207"/>
                </a:lnTo>
                <a:lnTo>
                  <a:pt x="1662061" y="850471"/>
                </a:lnTo>
                <a:lnTo>
                  <a:pt x="1689308" y="832100"/>
                </a:lnTo>
                <a:lnTo>
                  <a:pt x="1707678" y="804853"/>
                </a:lnTo>
                <a:lnTo>
                  <a:pt x="1714414" y="771487"/>
                </a:lnTo>
                <a:lnTo>
                  <a:pt x="1714414" y="85721"/>
                </a:lnTo>
                <a:lnTo>
                  <a:pt x="1707678" y="52354"/>
                </a:lnTo>
                <a:lnTo>
                  <a:pt x="1689308" y="25106"/>
                </a:lnTo>
                <a:lnTo>
                  <a:pt x="1662061" y="6736"/>
                </a:lnTo>
                <a:lnTo>
                  <a:pt x="1628694" y="0"/>
                </a:lnTo>
                <a:close/>
              </a:path>
            </a:pathLst>
          </a:custGeom>
          <a:solidFill>
            <a:srgbClr val="C0504D"/>
          </a:solidFill>
        </p:spPr>
        <p:txBody>
          <a:bodyPr wrap="square" lIns="0" tIns="0" rIns="0" bIns="0" rtlCol="0"/>
          <a:lstStyle/>
          <a:p>
            <a:endParaRPr/>
          </a:p>
        </p:txBody>
      </p:sp>
      <p:sp>
        <p:nvSpPr>
          <p:cNvPr id="33" name="object 33"/>
          <p:cNvSpPr txBox="1"/>
          <p:nvPr/>
        </p:nvSpPr>
        <p:spPr>
          <a:xfrm>
            <a:off x="4484639" y="5003291"/>
            <a:ext cx="711200" cy="330200"/>
          </a:xfrm>
          <a:prstGeom prst="rect">
            <a:avLst/>
          </a:prstGeom>
        </p:spPr>
        <p:txBody>
          <a:bodyPr vert="horz" wrap="square" lIns="0" tIns="12700" rIns="0" bIns="0" rtlCol="0">
            <a:spAutoFit/>
          </a:bodyPr>
          <a:lstStyle/>
          <a:p>
            <a:pPr marL="12700">
              <a:lnSpc>
                <a:spcPct val="100000"/>
              </a:lnSpc>
              <a:spcBef>
                <a:spcPts val="100"/>
              </a:spcBef>
              <a:tabLst>
                <a:tab pos="697865" algn="l"/>
              </a:tabLst>
            </a:pPr>
            <a:r>
              <a:rPr sz="2000" u="sng" dirty="0">
                <a:solidFill>
                  <a:srgbClr val="FFFFFF"/>
                </a:solidFill>
                <a:uFill>
                  <a:solidFill>
                    <a:srgbClr val="AD4846"/>
                  </a:solidFill>
                </a:uFill>
                <a:latin typeface="Times New Roman"/>
                <a:cs typeface="Times New Roman"/>
              </a:rPr>
              <a:t> 	</a:t>
            </a:r>
            <a:endParaRPr sz="2000">
              <a:latin typeface="Times New Roman"/>
              <a:cs typeface="Times New Roman"/>
            </a:endParaRPr>
          </a:p>
        </p:txBody>
      </p:sp>
      <p:sp>
        <p:nvSpPr>
          <p:cNvPr id="34" name="object 34"/>
          <p:cNvSpPr txBox="1"/>
          <p:nvPr/>
        </p:nvSpPr>
        <p:spPr>
          <a:xfrm>
            <a:off x="2909088" y="5003291"/>
            <a:ext cx="1461770" cy="610870"/>
          </a:xfrm>
          <a:prstGeom prst="rect">
            <a:avLst/>
          </a:prstGeom>
        </p:spPr>
        <p:txBody>
          <a:bodyPr vert="horz" wrap="square" lIns="0" tIns="12700" rIns="0" bIns="0" rtlCol="0">
            <a:spAutoFit/>
          </a:bodyPr>
          <a:lstStyle/>
          <a:p>
            <a:pPr algn="ctr">
              <a:lnSpc>
                <a:spcPts val="2305"/>
              </a:lnSpc>
              <a:spcBef>
                <a:spcPts val="100"/>
              </a:spcBef>
            </a:pPr>
            <a:r>
              <a:rPr sz="2000" dirty="0">
                <a:solidFill>
                  <a:srgbClr val="FFFFFF"/>
                </a:solidFill>
                <a:latin typeface="Calibri"/>
                <a:cs typeface="Calibri"/>
              </a:rPr>
              <a:t>SARI*</a:t>
            </a:r>
            <a:endParaRPr sz="2000">
              <a:latin typeface="Calibri"/>
              <a:cs typeface="Calibri"/>
            </a:endParaRPr>
          </a:p>
          <a:p>
            <a:pPr algn="ctr">
              <a:lnSpc>
                <a:spcPts val="2305"/>
              </a:lnSpc>
            </a:pPr>
            <a:r>
              <a:rPr sz="2000" spc="-5" dirty="0">
                <a:solidFill>
                  <a:srgbClr val="FFFFFF"/>
                </a:solidFill>
                <a:latin typeface="Calibri"/>
                <a:cs typeface="Calibri"/>
              </a:rPr>
              <a:t>complications</a:t>
            </a:r>
            <a:endParaRPr sz="2000">
              <a:latin typeface="Calibri"/>
              <a:cs typeface="Calibri"/>
            </a:endParaRPr>
          </a:p>
        </p:txBody>
      </p:sp>
      <p:sp>
        <p:nvSpPr>
          <p:cNvPr id="35" name="object 35"/>
          <p:cNvSpPr/>
          <p:nvPr/>
        </p:nvSpPr>
        <p:spPr>
          <a:xfrm>
            <a:off x="5141976" y="4709159"/>
            <a:ext cx="6105144" cy="1310640"/>
          </a:xfrm>
          <a:prstGeom prst="rect">
            <a:avLst/>
          </a:prstGeom>
          <a:blipFill>
            <a:blip r:embed="rId10" cstate="print"/>
            <a:stretch>
              <a:fillRect/>
            </a:stretch>
          </a:blipFill>
        </p:spPr>
        <p:txBody>
          <a:bodyPr wrap="square" lIns="0" tIns="0" rIns="0" bIns="0" rtlCol="0"/>
          <a:lstStyle/>
          <a:p>
            <a:endParaRPr/>
          </a:p>
        </p:txBody>
      </p:sp>
      <p:sp>
        <p:nvSpPr>
          <p:cNvPr id="36" name="object 36"/>
          <p:cNvSpPr/>
          <p:nvPr/>
        </p:nvSpPr>
        <p:spPr>
          <a:xfrm>
            <a:off x="5183103" y="4724370"/>
            <a:ext cx="6025515" cy="1234440"/>
          </a:xfrm>
          <a:custGeom>
            <a:avLst/>
            <a:gdLst/>
            <a:ahLst/>
            <a:cxnLst/>
            <a:rect l="l" t="t" r="r" b="b"/>
            <a:pathLst>
              <a:path w="6025515" h="1234439">
                <a:moveTo>
                  <a:pt x="5901667" y="0"/>
                </a:moveTo>
                <a:lnTo>
                  <a:pt x="123421" y="0"/>
                </a:lnTo>
                <a:lnTo>
                  <a:pt x="75380" y="9699"/>
                </a:lnTo>
                <a:lnTo>
                  <a:pt x="36149" y="36149"/>
                </a:lnTo>
                <a:lnTo>
                  <a:pt x="9699" y="75380"/>
                </a:lnTo>
                <a:lnTo>
                  <a:pt x="0" y="123421"/>
                </a:lnTo>
                <a:lnTo>
                  <a:pt x="0" y="1110788"/>
                </a:lnTo>
                <a:lnTo>
                  <a:pt x="9699" y="1158829"/>
                </a:lnTo>
                <a:lnTo>
                  <a:pt x="36149" y="1198059"/>
                </a:lnTo>
                <a:lnTo>
                  <a:pt x="75380" y="1224510"/>
                </a:lnTo>
                <a:lnTo>
                  <a:pt x="123421" y="1234209"/>
                </a:lnTo>
                <a:lnTo>
                  <a:pt x="5901667" y="1234209"/>
                </a:lnTo>
                <a:lnTo>
                  <a:pt x="5949708" y="1224510"/>
                </a:lnTo>
                <a:lnTo>
                  <a:pt x="5988939" y="1198059"/>
                </a:lnTo>
                <a:lnTo>
                  <a:pt x="6015389" y="1158829"/>
                </a:lnTo>
                <a:lnTo>
                  <a:pt x="6025088" y="1110788"/>
                </a:lnTo>
                <a:lnTo>
                  <a:pt x="6025088" y="123421"/>
                </a:lnTo>
                <a:lnTo>
                  <a:pt x="6015389" y="75380"/>
                </a:lnTo>
                <a:lnTo>
                  <a:pt x="5988939" y="36149"/>
                </a:lnTo>
                <a:lnTo>
                  <a:pt x="5949708" y="9699"/>
                </a:lnTo>
                <a:lnTo>
                  <a:pt x="5901667" y="0"/>
                </a:lnTo>
                <a:close/>
              </a:path>
            </a:pathLst>
          </a:custGeom>
          <a:solidFill>
            <a:srgbClr val="C0504D"/>
          </a:solidFill>
        </p:spPr>
        <p:txBody>
          <a:bodyPr wrap="square" lIns="0" tIns="0" rIns="0" bIns="0" rtlCol="0"/>
          <a:lstStyle/>
          <a:p>
            <a:endParaRPr/>
          </a:p>
        </p:txBody>
      </p:sp>
      <p:sp>
        <p:nvSpPr>
          <p:cNvPr id="37" name="object 37"/>
          <p:cNvSpPr txBox="1"/>
          <p:nvPr/>
        </p:nvSpPr>
        <p:spPr>
          <a:xfrm>
            <a:off x="5563572" y="4893564"/>
            <a:ext cx="5262880" cy="834390"/>
          </a:xfrm>
          <a:prstGeom prst="rect">
            <a:avLst/>
          </a:prstGeom>
        </p:spPr>
        <p:txBody>
          <a:bodyPr vert="horz" wrap="square" lIns="0" tIns="37465" rIns="0" bIns="0" rtlCol="0">
            <a:spAutoFit/>
          </a:bodyPr>
          <a:lstStyle/>
          <a:p>
            <a:pPr marL="12700" marR="5080" algn="ctr">
              <a:lnSpc>
                <a:spcPct val="91900"/>
              </a:lnSpc>
              <a:spcBef>
                <a:spcPts val="295"/>
              </a:spcBef>
            </a:pPr>
            <a:r>
              <a:rPr sz="2000" spc="-5" dirty="0">
                <a:solidFill>
                  <a:srgbClr val="FFFFFF"/>
                </a:solidFill>
                <a:latin typeface="Calibri"/>
                <a:cs typeface="Calibri"/>
              </a:rPr>
              <a:t>Hospitalization, consider ICU </a:t>
            </a:r>
            <a:r>
              <a:rPr sz="1800" spc="-5" dirty="0">
                <a:solidFill>
                  <a:srgbClr val="FFFFFF"/>
                </a:solidFill>
                <a:latin typeface="Calibri"/>
                <a:cs typeface="Calibri"/>
              </a:rPr>
              <a:t>if critically ill. Treat with  supportive care, antibiotics. Enrol in clinical trial </a:t>
            </a:r>
            <a:r>
              <a:rPr sz="1800" dirty="0">
                <a:solidFill>
                  <a:srgbClr val="FFFFFF"/>
                </a:solidFill>
                <a:latin typeface="Calibri"/>
                <a:cs typeface="Calibri"/>
              </a:rPr>
              <a:t>for  </a:t>
            </a:r>
            <a:r>
              <a:rPr sz="1800" spc="-5" dirty="0">
                <a:solidFill>
                  <a:srgbClr val="FFFFFF"/>
                </a:solidFill>
                <a:latin typeface="Calibri"/>
                <a:cs typeface="Calibri"/>
              </a:rPr>
              <a:t>investigational</a:t>
            </a:r>
            <a:r>
              <a:rPr sz="1800" dirty="0">
                <a:solidFill>
                  <a:srgbClr val="FFFFFF"/>
                </a:solidFill>
                <a:latin typeface="Calibri"/>
                <a:cs typeface="Calibri"/>
              </a:rPr>
              <a:t> </a:t>
            </a:r>
            <a:r>
              <a:rPr sz="1800" spc="-5" dirty="0">
                <a:solidFill>
                  <a:srgbClr val="FFFFFF"/>
                </a:solidFill>
                <a:latin typeface="Calibri"/>
                <a:cs typeface="Calibri"/>
              </a:rPr>
              <a:t>therapeutics.</a:t>
            </a:r>
            <a:endParaRPr sz="1800">
              <a:latin typeface="Calibri"/>
              <a:cs typeface="Calibri"/>
            </a:endParaRPr>
          </a:p>
        </p:txBody>
      </p:sp>
      <p:sp>
        <p:nvSpPr>
          <p:cNvPr id="38" name="object 38"/>
          <p:cNvSpPr/>
          <p:nvPr/>
        </p:nvSpPr>
        <p:spPr>
          <a:xfrm>
            <a:off x="356919" y="6047325"/>
            <a:ext cx="11506200" cy="719351"/>
          </a:xfrm>
          <a:custGeom>
            <a:avLst/>
            <a:gdLst/>
            <a:ahLst/>
            <a:cxnLst/>
            <a:rect l="l" t="t" r="r" b="b"/>
            <a:pathLst>
              <a:path w="11506200" h="923925">
                <a:moveTo>
                  <a:pt x="0" y="0"/>
                </a:moveTo>
                <a:lnTo>
                  <a:pt x="11506200" y="0"/>
                </a:lnTo>
                <a:lnTo>
                  <a:pt x="11506200" y="923329"/>
                </a:lnTo>
                <a:lnTo>
                  <a:pt x="0" y="923329"/>
                </a:lnTo>
                <a:lnTo>
                  <a:pt x="0" y="0"/>
                </a:lnTo>
                <a:close/>
              </a:path>
            </a:pathLst>
          </a:custGeom>
          <a:solidFill>
            <a:srgbClr val="F2DCDB"/>
          </a:solidFill>
        </p:spPr>
        <p:txBody>
          <a:bodyPr wrap="square" lIns="0" tIns="0" rIns="0" bIns="0" rtlCol="0"/>
          <a:lstStyle/>
          <a:p>
            <a:endParaRPr/>
          </a:p>
        </p:txBody>
      </p:sp>
      <p:sp>
        <p:nvSpPr>
          <p:cNvPr id="39" name="object 39"/>
          <p:cNvSpPr txBox="1"/>
          <p:nvPr/>
        </p:nvSpPr>
        <p:spPr>
          <a:xfrm>
            <a:off x="415156" y="6161374"/>
            <a:ext cx="11506200" cy="440633"/>
          </a:xfrm>
          <a:prstGeom prst="rect">
            <a:avLst/>
          </a:prstGeom>
        </p:spPr>
        <p:txBody>
          <a:bodyPr vert="horz" wrap="square" lIns="0" tIns="13970" rIns="0" bIns="0" rtlCol="0">
            <a:spAutoFit/>
          </a:bodyPr>
          <a:lstStyle/>
          <a:p>
            <a:pPr marL="45085" marR="935990" algn="just">
              <a:lnSpc>
                <a:spcPct val="99400"/>
              </a:lnSpc>
              <a:spcBef>
                <a:spcPts val="110"/>
              </a:spcBef>
            </a:pPr>
            <a:r>
              <a:rPr sz="1400" dirty="0">
                <a:latin typeface="Arial"/>
                <a:cs typeface="Arial"/>
              </a:rPr>
              <a:t>* </a:t>
            </a:r>
            <a:r>
              <a:rPr sz="1400" spc="-5" dirty="0">
                <a:solidFill>
                  <a:srgbClr val="0070C0"/>
                </a:solidFill>
                <a:latin typeface="Arial"/>
                <a:cs typeface="Arial"/>
              </a:rPr>
              <a:t>Home care an be considered </a:t>
            </a:r>
            <a:r>
              <a:rPr sz="1400" dirty="0">
                <a:solidFill>
                  <a:srgbClr val="0070C0"/>
                </a:solidFill>
                <a:latin typeface="Arial"/>
                <a:cs typeface="Arial"/>
              </a:rPr>
              <a:t>in </a:t>
            </a:r>
            <a:r>
              <a:rPr sz="1400" spc="-5" dirty="0">
                <a:solidFill>
                  <a:srgbClr val="0070C0"/>
                </a:solidFill>
                <a:latin typeface="Arial"/>
                <a:cs typeface="Arial"/>
              </a:rPr>
              <a:t>settings when health system </a:t>
            </a:r>
            <a:r>
              <a:rPr sz="1400" dirty="0">
                <a:solidFill>
                  <a:srgbClr val="0070C0"/>
                </a:solidFill>
                <a:latin typeface="Arial"/>
                <a:cs typeface="Arial"/>
              </a:rPr>
              <a:t>is </a:t>
            </a:r>
            <a:r>
              <a:rPr sz="1400" spc="-5" dirty="0">
                <a:solidFill>
                  <a:srgbClr val="0070C0"/>
                </a:solidFill>
                <a:latin typeface="Arial"/>
                <a:cs typeface="Arial"/>
              </a:rPr>
              <a:t>unable to isolate patients </a:t>
            </a:r>
            <a:r>
              <a:rPr sz="1400" dirty="0">
                <a:solidFill>
                  <a:srgbClr val="0070C0"/>
                </a:solidFill>
                <a:latin typeface="Arial"/>
                <a:cs typeface="Arial"/>
              </a:rPr>
              <a:t>in </a:t>
            </a:r>
            <a:r>
              <a:rPr sz="1400" spc="-5" dirty="0">
                <a:solidFill>
                  <a:srgbClr val="0070C0"/>
                </a:solidFill>
                <a:latin typeface="Arial"/>
                <a:cs typeface="Arial"/>
              </a:rPr>
              <a:t>health care  settings. </a:t>
            </a:r>
            <a:r>
              <a:rPr sz="1400" dirty="0">
                <a:solidFill>
                  <a:srgbClr val="0070C0"/>
                </a:solidFill>
                <a:latin typeface="Arial"/>
                <a:cs typeface="Arial"/>
              </a:rPr>
              <a:t>Use WHO </a:t>
            </a:r>
            <a:r>
              <a:rPr sz="1400" spc="-5" dirty="0">
                <a:solidFill>
                  <a:srgbClr val="0070C0"/>
                </a:solidFill>
                <a:latin typeface="Arial"/>
                <a:cs typeface="Arial"/>
              </a:rPr>
              <a:t>home care guidance: https://</a:t>
            </a:r>
            <a:r>
              <a:rPr sz="1400" spc="-5" dirty="0">
                <a:solidFill>
                  <a:srgbClr val="0070C0"/>
                </a:solidFill>
                <a:latin typeface="Arial"/>
                <a:cs typeface="Arial"/>
                <a:hlinkClick r:id="rId11"/>
              </a:rPr>
              <a:t>www.who.int/emergencies/diseases/novel-coronavirus- </a:t>
            </a:r>
            <a:r>
              <a:rPr sz="1400" spc="-5" dirty="0">
                <a:solidFill>
                  <a:srgbClr val="0070C0"/>
                </a:solidFill>
                <a:latin typeface="Arial"/>
                <a:cs typeface="Arial"/>
              </a:rPr>
              <a:t> 2019/technical-guidance</a:t>
            </a:r>
            <a:endParaRPr sz="1400" dirty="0">
              <a:latin typeface="Arial"/>
              <a:cs typeface="Arial"/>
            </a:endParaRPr>
          </a:p>
        </p:txBody>
      </p:sp>
    </p:spTree>
    <p:extLst>
      <p:ext uri="{BB962C8B-B14F-4D97-AF65-F5344CB8AC3E}">
        <p14:creationId xmlns:p14="http://schemas.microsoft.com/office/powerpoint/2010/main" val="31519319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164167" y="6169659"/>
            <a:ext cx="481965" cy="177800"/>
          </a:xfrm>
          <a:prstGeom prst="rect">
            <a:avLst/>
          </a:prstGeom>
        </p:spPr>
        <p:txBody>
          <a:bodyPr vert="horz" wrap="square" lIns="0" tIns="12700" rIns="0" bIns="0" rtlCol="0">
            <a:spAutoFit/>
          </a:bodyPr>
          <a:lstStyle/>
          <a:p>
            <a:pPr marL="12700">
              <a:lnSpc>
                <a:spcPct val="100000"/>
              </a:lnSpc>
              <a:spcBef>
                <a:spcPts val="100"/>
              </a:spcBef>
            </a:pPr>
            <a:r>
              <a:rPr sz="1000" spc="-5" dirty="0">
                <a:solidFill>
                  <a:srgbClr val="1E7FB8"/>
                </a:solidFill>
                <a:latin typeface="Corbel"/>
                <a:cs typeface="Corbel"/>
              </a:rPr>
              <a:t>HE</a:t>
            </a:r>
            <a:r>
              <a:rPr sz="1000" dirty="0">
                <a:solidFill>
                  <a:srgbClr val="1E7FB8"/>
                </a:solidFill>
                <a:latin typeface="Corbel"/>
                <a:cs typeface="Corbel"/>
              </a:rPr>
              <a:t>A</a:t>
            </a:r>
            <a:r>
              <a:rPr sz="1000" spc="5" dirty="0">
                <a:solidFill>
                  <a:srgbClr val="1E7FB8"/>
                </a:solidFill>
                <a:latin typeface="Corbel"/>
                <a:cs typeface="Corbel"/>
              </a:rPr>
              <a:t>L</a:t>
            </a:r>
            <a:r>
              <a:rPr sz="1000" spc="-10" dirty="0">
                <a:solidFill>
                  <a:srgbClr val="1E7FB8"/>
                </a:solidFill>
                <a:latin typeface="Corbel"/>
                <a:cs typeface="Corbel"/>
              </a:rPr>
              <a:t>T</a:t>
            </a:r>
            <a:r>
              <a:rPr sz="1000" dirty="0">
                <a:solidFill>
                  <a:srgbClr val="1E7FB8"/>
                </a:solidFill>
                <a:latin typeface="Corbel"/>
                <a:cs typeface="Corbel"/>
              </a:rPr>
              <a:t>H</a:t>
            </a:r>
            <a:endParaRPr sz="1000">
              <a:latin typeface="Corbel"/>
              <a:cs typeface="Corbel"/>
            </a:endParaRPr>
          </a:p>
        </p:txBody>
      </p:sp>
      <p:sp>
        <p:nvSpPr>
          <p:cNvPr id="3" name="object 3"/>
          <p:cNvSpPr/>
          <p:nvPr/>
        </p:nvSpPr>
        <p:spPr>
          <a:xfrm>
            <a:off x="0" y="6021287"/>
            <a:ext cx="12192000" cy="0"/>
          </a:xfrm>
          <a:custGeom>
            <a:avLst/>
            <a:gdLst/>
            <a:ahLst/>
            <a:cxnLst/>
            <a:rect l="l" t="t" r="r" b="b"/>
            <a:pathLst>
              <a:path w="12192000">
                <a:moveTo>
                  <a:pt x="0" y="0"/>
                </a:moveTo>
                <a:lnTo>
                  <a:pt x="12192000" y="0"/>
                </a:lnTo>
              </a:path>
            </a:pathLst>
          </a:custGeom>
          <a:ln w="25400">
            <a:solidFill>
              <a:srgbClr val="4A7EBB"/>
            </a:solidFill>
          </a:ln>
        </p:spPr>
        <p:txBody>
          <a:bodyPr wrap="square" lIns="0" tIns="0" rIns="0" bIns="0" rtlCol="0"/>
          <a:lstStyle/>
          <a:p>
            <a:endParaRPr/>
          </a:p>
        </p:txBody>
      </p:sp>
      <p:sp>
        <p:nvSpPr>
          <p:cNvPr id="4" name="object 4"/>
          <p:cNvSpPr/>
          <p:nvPr/>
        </p:nvSpPr>
        <p:spPr>
          <a:xfrm>
            <a:off x="609600" y="6096000"/>
            <a:ext cx="2285531" cy="699535"/>
          </a:xfrm>
          <a:prstGeom prst="rect">
            <a:avLst/>
          </a:prstGeom>
          <a:blipFill>
            <a:blip r:embed="rId2" cstate="print"/>
            <a:stretch>
              <a:fillRect/>
            </a:stretch>
          </a:blipFill>
        </p:spPr>
        <p:txBody>
          <a:bodyPr wrap="square" lIns="0" tIns="0" rIns="0" bIns="0" rtlCol="0"/>
          <a:lstStyle/>
          <a:p>
            <a:endParaRPr/>
          </a:p>
        </p:txBody>
      </p:sp>
      <p:sp>
        <p:nvSpPr>
          <p:cNvPr id="5" name="object 5"/>
          <p:cNvSpPr txBox="1">
            <a:spLocks noGrp="1"/>
          </p:cNvSpPr>
          <p:nvPr>
            <p:ph type="title"/>
          </p:nvPr>
        </p:nvSpPr>
        <p:spPr>
          <a:xfrm>
            <a:off x="609600" y="432391"/>
            <a:ext cx="10744200" cy="689932"/>
          </a:xfrm>
          <a:prstGeom prst="rect">
            <a:avLst/>
          </a:prstGeom>
        </p:spPr>
        <p:txBody>
          <a:bodyPr vert="horz" wrap="square" lIns="0" tIns="12700" rIns="0" bIns="0" rtlCol="0">
            <a:spAutoFit/>
          </a:bodyPr>
          <a:lstStyle/>
          <a:p>
            <a:pPr marL="12700">
              <a:lnSpc>
                <a:spcPct val="100000"/>
              </a:lnSpc>
              <a:spcBef>
                <a:spcPts val="100"/>
              </a:spcBef>
            </a:pPr>
            <a:r>
              <a:rPr dirty="0"/>
              <a:t>Risk factors for severe </a:t>
            </a:r>
            <a:r>
              <a:rPr dirty="0" smtClean="0"/>
              <a:t>disease</a:t>
            </a:r>
            <a:r>
              <a:rPr lang="en-US" dirty="0" smtClean="0"/>
              <a:t>-</a:t>
            </a:r>
            <a:r>
              <a:rPr lang="en-US" sz="2000" dirty="0" smtClean="0">
                <a:solidFill>
                  <a:srgbClr val="FF0000"/>
                </a:solidFill>
              </a:rPr>
              <a:t> who is at risk for severe disease?</a:t>
            </a:r>
            <a:endParaRPr sz="2000" dirty="0">
              <a:solidFill>
                <a:srgbClr val="FF0000"/>
              </a:solidFill>
            </a:endParaRPr>
          </a:p>
        </p:txBody>
      </p:sp>
      <p:sp>
        <p:nvSpPr>
          <p:cNvPr id="6" name="object 6"/>
          <p:cNvSpPr txBox="1"/>
          <p:nvPr/>
        </p:nvSpPr>
        <p:spPr>
          <a:xfrm>
            <a:off x="337817" y="1193176"/>
            <a:ext cx="5074285" cy="3755390"/>
          </a:xfrm>
          <a:prstGeom prst="rect">
            <a:avLst/>
          </a:prstGeom>
        </p:spPr>
        <p:txBody>
          <a:bodyPr vert="horz" wrap="square" lIns="0" tIns="55880" rIns="0" bIns="0" rtlCol="0">
            <a:spAutoFit/>
          </a:bodyPr>
          <a:lstStyle/>
          <a:p>
            <a:pPr marL="355600" indent="-342900">
              <a:lnSpc>
                <a:spcPct val="100000"/>
              </a:lnSpc>
              <a:spcBef>
                <a:spcPts val="440"/>
              </a:spcBef>
              <a:buFont typeface="Arial"/>
              <a:buChar char="•"/>
              <a:tabLst>
                <a:tab pos="354965" algn="l"/>
                <a:tab pos="355600" algn="l"/>
              </a:tabLst>
            </a:pPr>
            <a:r>
              <a:rPr sz="2500" b="1" spc="-5" dirty="0">
                <a:solidFill>
                  <a:srgbClr val="0070C0"/>
                </a:solidFill>
                <a:latin typeface="Arial"/>
                <a:cs typeface="Arial"/>
              </a:rPr>
              <a:t>Comorbidities</a:t>
            </a:r>
            <a:endParaRPr sz="2500" dirty="0">
              <a:latin typeface="Arial"/>
              <a:cs typeface="Arial"/>
            </a:endParaRPr>
          </a:p>
          <a:p>
            <a:pPr marL="755650" marR="373380" lvl="1" indent="-285750">
              <a:lnSpc>
                <a:spcPct val="88200"/>
              </a:lnSpc>
              <a:spcBef>
                <a:spcPts val="610"/>
              </a:spcBef>
              <a:buFont typeface="Arial"/>
              <a:buChar char="–"/>
              <a:tabLst>
                <a:tab pos="755015" algn="l"/>
                <a:tab pos="755650" algn="l"/>
              </a:tabLst>
            </a:pPr>
            <a:r>
              <a:rPr sz="2200" b="1" dirty="0">
                <a:solidFill>
                  <a:srgbClr val="0070C0"/>
                </a:solidFill>
                <a:latin typeface="Arial"/>
                <a:cs typeface="Arial"/>
              </a:rPr>
              <a:t>cardiovascular disease</a:t>
            </a:r>
            <a:r>
              <a:rPr sz="2200" b="1" spc="-85" dirty="0">
                <a:solidFill>
                  <a:srgbClr val="0070C0"/>
                </a:solidFill>
                <a:latin typeface="Arial"/>
                <a:cs typeface="Arial"/>
              </a:rPr>
              <a:t> </a:t>
            </a:r>
            <a:r>
              <a:rPr sz="1600" b="1" spc="-5" dirty="0">
                <a:solidFill>
                  <a:srgbClr val="0070C0"/>
                </a:solidFill>
                <a:latin typeface="Arial"/>
                <a:cs typeface="Arial"/>
              </a:rPr>
              <a:t>(cardiac  failure)</a:t>
            </a:r>
            <a:endParaRPr sz="1600" dirty="0">
              <a:latin typeface="Arial"/>
              <a:cs typeface="Arial"/>
            </a:endParaRPr>
          </a:p>
          <a:p>
            <a:pPr marL="755650" lvl="1" indent="-285750">
              <a:lnSpc>
                <a:spcPct val="100000"/>
              </a:lnSpc>
              <a:spcBef>
                <a:spcPts val="290"/>
              </a:spcBef>
              <a:buFont typeface="Arial"/>
              <a:buChar char="–"/>
              <a:tabLst>
                <a:tab pos="755015" algn="l"/>
                <a:tab pos="755650" algn="l"/>
              </a:tabLst>
            </a:pPr>
            <a:r>
              <a:rPr sz="2200" b="1" dirty="0">
                <a:solidFill>
                  <a:srgbClr val="0070C0"/>
                </a:solidFill>
                <a:latin typeface="Arial"/>
                <a:cs typeface="Arial"/>
              </a:rPr>
              <a:t>pulmonary </a:t>
            </a:r>
            <a:r>
              <a:rPr sz="1600" b="1" spc="-5" dirty="0">
                <a:solidFill>
                  <a:srgbClr val="0070C0"/>
                </a:solidFill>
                <a:latin typeface="Arial"/>
                <a:cs typeface="Arial"/>
              </a:rPr>
              <a:t>disease (asthma and</a:t>
            </a:r>
            <a:r>
              <a:rPr sz="1600" b="1" spc="-25" dirty="0">
                <a:solidFill>
                  <a:srgbClr val="0070C0"/>
                </a:solidFill>
                <a:latin typeface="Arial"/>
                <a:cs typeface="Arial"/>
              </a:rPr>
              <a:t> </a:t>
            </a:r>
            <a:r>
              <a:rPr sz="1600" b="1" spc="-5" dirty="0">
                <a:solidFill>
                  <a:srgbClr val="0070C0"/>
                </a:solidFill>
                <a:latin typeface="Arial"/>
                <a:cs typeface="Arial"/>
              </a:rPr>
              <a:t>COPD)</a:t>
            </a:r>
            <a:endParaRPr sz="1600" dirty="0">
              <a:latin typeface="Arial"/>
              <a:cs typeface="Arial"/>
            </a:endParaRPr>
          </a:p>
          <a:p>
            <a:pPr marL="755650" lvl="1" indent="-285750">
              <a:lnSpc>
                <a:spcPct val="100000"/>
              </a:lnSpc>
              <a:spcBef>
                <a:spcPts val="240"/>
              </a:spcBef>
              <a:buFont typeface="Arial"/>
              <a:buChar char="–"/>
              <a:tabLst>
                <a:tab pos="755015" algn="l"/>
                <a:tab pos="755650" algn="l"/>
              </a:tabLst>
            </a:pPr>
            <a:r>
              <a:rPr sz="2200" b="1" dirty="0">
                <a:solidFill>
                  <a:srgbClr val="0070C0"/>
                </a:solidFill>
                <a:latin typeface="Arial"/>
                <a:cs typeface="Arial"/>
              </a:rPr>
              <a:t>metabolic disease</a:t>
            </a:r>
            <a:r>
              <a:rPr sz="2200" b="1" spc="-5" dirty="0">
                <a:solidFill>
                  <a:srgbClr val="0070C0"/>
                </a:solidFill>
                <a:latin typeface="Arial"/>
                <a:cs typeface="Arial"/>
              </a:rPr>
              <a:t> </a:t>
            </a:r>
            <a:r>
              <a:rPr sz="1600" b="1" spc="-5" dirty="0">
                <a:solidFill>
                  <a:srgbClr val="0070C0"/>
                </a:solidFill>
                <a:latin typeface="Arial"/>
                <a:cs typeface="Arial"/>
              </a:rPr>
              <a:t>(diabetes)</a:t>
            </a:r>
            <a:endParaRPr sz="1600" dirty="0">
              <a:latin typeface="Arial"/>
              <a:cs typeface="Arial"/>
            </a:endParaRPr>
          </a:p>
          <a:p>
            <a:pPr marL="755650" lvl="1" indent="-285750">
              <a:lnSpc>
                <a:spcPct val="100000"/>
              </a:lnSpc>
              <a:spcBef>
                <a:spcPts val="165"/>
              </a:spcBef>
              <a:buFont typeface="Arial"/>
              <a:buChar char="–"/>
              <a:tabLst>
                <a:tab pos="755015" algn="l"/>
                <a:tab pos="755650" algn="l"/>
              </a:tabLst>
            </a:pPr>
            <a:r>
              <a:rPr sz="2200" b="1" dirty="0">
                <a:solidFill>
                  <a:srgbClr val="0070C0"/>
                </a:solidFill>
                <a:latin typeface="Arial"/>
                <a:cs typeface="Arial"/>
              </a:rPr>
              <a:t>kidney</a:t>
            </a:r>
            <a:r>
              <a:rPr sz="2200" b="1" spc="-5" dirty="0">
                <a:solidFill>
                  <a:srgbClr val="0070C0"/>
                </a:solidFill>
                <a:latin typeface="Arial"/>
                <a:cs typeface="Arial"/>
              </a:rPr>
              <a:t> </a:t>
            </a:r>
            <a:r>
              <a:rPr sz="2200" b="1" dirty="0">
                <a:solidFill>
                  <a:srgbClr val="0070C0"/>
                </a:solidFill>
                <a:latin typeface="Arial"/>
                <a:cs typeface="Arial"/>
              </a:rPr>
              <a:t>disease</a:t>
            </a:r>
            <a:endParaRPr sz="2200" dirty="0">
              <a:latin typeface="Arial"/>
              <a:cs typeface="Arial"/>
            </a:endParaRPr>
          </a:p>
          <a:p>
            <a:pPr marL="755650" lvl="1" indent="-285750">
              <a:lnSpc>
                <a:spcPct val="100000"/>
              </a:lnSpc>
              <a:spcBef>
                <a:spcPts val="265"/>
              </a:spcBef>
              <a:buFont typeface="Arial"/>
              <a:buChar char="–"/>
              <a:tabLst>
                <a:tab pos="755015" algn="l"/>
                <a:tab pos="755650" algn="l"/>
              </a:tabLst>
            </a:pPr>
            <a:r>
              <a:rPr sz="2200" b="1" dirty="0">
                <a:solidFill>
                  <a:srgbClr val="0070C0"/>
                </a:solidFill>
                <a:latin typeface="Arial"/>
                <a:cs typeface="Arial"/>
              </a:rPr>
              <a:t>hepatic</a:t>
            </a:r>
            <a:r>
              <a:rPr sz="2200" b="1" spc="-5" dirty="0">
                <a:solidFill>
                  <a:srgbClr val="0070C0"/>
                </a:solidFill>
                <a:latin typeface="Arial"/>
                <a:cs typeface="Arial"/>
              </a:rPr>
              <a:t> </a:t>
            </a:r>
            <a:r>
              <a:rPr sz="2200" b="1" dirty="0">
                <a:solidFill>
                  <a:srgbClr val="0070C0"/>
                </a:solidFill>
                <a:latin typeface="Arial"/>
                <a:cs typeface="Arial"/>
              </a:rPr>
              <a:t>disease</a:t>
            </a:r>
            <a:endParaRPr sz="2200" dirty="0">
              <a:latin typeface="Arial"/>
              <a:cs typeface="Arial"/>
            </a:endParaRPr>
          </a:p>
          <a:p>
            <a:pPr marL="755650" lvl="1" indent="-285750">
              <a:lnSpc>
                <a:spcPct val="100000"/>
              </a:lnSpc>
              <a:spcBef>
                <a:spcPts val="265"/>
              </a:spcBef>
              <a:buFont typeface="Arial"/>
              <a:buChar char="–"/>
              <a:tabLst>
                <a:tab pos="755015" algn="l"/>
                <a:tab pos="755650" algn="l"/>
              </a:tabLst>
            </a:pPr>
            <a:r>
              <a:rPr sz="2200" b="1" dirty="0">
                <a:solidFill>
                  <a:srgbClr val="0070C0"/>
                </a:solidFill>
                <a:latin typeface="Arial"/>
                <a:cs typeface="Arial"/>
              </a:rPr>
              <a:t>haemoglobinopathies</a:t>
            </a:r>
            <a:endParaRPr sz="2200" dirty="0">
              <a:latin typeface="Arial"/>
              <a:cs typeface="Arial"/>
            </a:endParaRPr>
          </a:p>
          <a:p>
            <a:pPr marL="755650" marR="5080" lvl="1" indent="-285750">
              <a:lnSpc>
                <a:spcPct val="89700"/>
              </a:lnSpc>
              <a:spcBef>
                <a:spcPts val="535"/>
              </a:spcBef>
              <a:buFont typeface="Arial"/>
              <a:buChar char="–"/>
              <a:tabLst>
                <a:tab pos="755015" algn="l"/>
                <a:tab pos="755650" algn="l"/>
              </a:tabLst>
            </a:pPr>
            <a:r>
              <a:rPr sz="2200" b="1" dirty="0">
                <a:solidFill>
                  <a:srgbClr val="0070C0"/>
                </a:solidFill>
                <a:latin typeface="Arial"/>
                <a:cs typeface="Arial"/>
              </a:rPr>
              <a:t>chronic neurologic conditions  </a:t>
            </a:r>
            <a:r>
              <a:rPr sz="2200" b="1" spc="-5" dirty="0">
                <a:solidFill>
                  <a:srgbClr val="0070C0"/>
                </a:solidFill>
                <a:latin typeface="Arial"/>
                <a:cs typeface="Arial"/>
              </a:rPr>
              <a:t>(</a:t>
            </a:r>
            <a:r>
              <a:rPr sz="1600" b="1" spc="-5" dirty="0">
                <a:solidFill>
                  <a:srgbClr val="0070C0"/>
                </a:solidFill>
                <a:latin typeface="Arial"/>
                <a:cs typeface="Arial"/>
              </a:rPr>
              <a:t>neuromuscular, neurocognitive and seizure  disorders).</a:t>
            </a:r>
            <a:endParaRPr sz="1600" dirty="0">
              <a:latin typeface="Arial"/>
              <a:cs typeface="Arial"/>
            </a:endParaRPr>
          </a:p>
        </p:txBody>
      </p:sp>
      <p:sp>
        <p:nvSpPr>
          <p:cNvPr id="7" name="object 7"/>
          <p:cNvSpPr txBox="1">
            <a:spLocks noGrp="1"/>
          </p:cNvSpPr>
          <p:nvPr>
            <p:ph type="body" idx="1"/>
          </p:nvPr>
        </p:nvSpPr>
        <p:spPr>
          <a:xfrm>
            <a:off x="6168092" y="1318166"/>
            <a:ext cx="5088172" cy="3621504"/>
          </a:xfrm>
          <a:prstGeom prst="rect">
            <a:avLst/>
          </a:prstGeom>
        </p:spPr>
        <p:txBody>
          <a:bodyPr vert="horz" wrap="square" lIns="0" tIns="55880" rIns="0" bIns="0" rtlCol="0">
            <a:spAutoFit/>
          </a:bodyPr>
          <a:lstStyle/>
          <a:p>
            <a:pPr marL="355600" indent="-342900">
              <a:lnSpc>
                <a:spcPct val="100000"/>
              </a:lnSpc>
              <a:spcBef>
                <a:spcPts val="440"/>
              </a:spcBef>
              <a:buFont typeface="Arial"/>
              <a:buChar char="•"/>
              <a:tabLst>
                <a:tab pos="354965" algn="l"/>
                <a:tab pos="355600" algn="l"/>
              </a:tabLst>
            </a:pPr>
            <a:r>
              <a:rPr sz="1800" b="1" spc="-5" dirty="0">
                <a:solidFill>
                  <a:srgbClr val="0070C0"/>
                </a:solidFill>
              </a:rPr>
              <a:t>Extremes of</a:t>
            </a:r>
            <a:r>
              <a:rPr sz="1800" b="1" spc="10" dirty="0">
                <a:solidFill>
                  <a:srgbClr val="0070C0"/>
                </a:solidFill>
              </a:rPr>
              <a:t> </a:t>
            </a:r>
            <a:r>
              <a:rPr sz="1800" b="1" spc="-5" dirty="0">
                <a:solidFill>
                  <a:srgbClr val="0070C0"/>
                </a:solidFill>
              </a:rPr>
              <a:t>age</a:t>
            </a:r>
          </a:p>
          <a:p>
            <a:pPr marL="755650" lvl="1" indent="-285750">
              <a:lnSpc>
                <a:spcPct val="100000"/>
              </a:lnSpc>
              <a:spcBef>
                <a:spcPts val="300"/>
              </a:spcBef>
              <a:buFont typeface="Arial"/>
              <a:buChar char="–"/>
              <a:tabLst>
                <a:tab pos="755015" algn="l"/>
                <a:tab pos="755650" algn="l"/>
              </a:tabLst>
            </a:pPr>
            <a:r>
              <a:rPr sz="1800" b="1" dirty="0">
                <a:solidFill>
                  <a:srgbClr val="0070C0"/>
                </a:solidFill>
                <a:latin typeface="Arial"/>
                <a:cs typeface="Arial"/>
              </a:rPr>
              <a:t>infants and young </a:t>
            </a:r>
            <a:r>
              <a:rPr sz="1800" b="1" spc="-5" dirty="0">
                <a:solidFill>
                  <a:srgbClr val="0070C0"/>
                </a:solidFill>
                <a:latin typeface="Arial"/>
                <a:cs typeface="Arial"/>
              </a:rPr>
              <a:t>children </a:t>
            </a:r>
            <a:r>
              <a:rPr sz="1800" b="1" dirty="0">
                <a:solidFill>
                  <a:srgbClr val="0070C0"/>
                </a:solidFill>
                <a:latin typeface="Arial"/>
                <a:cs typeface="Arial"/>
              </a:rPr>
              <a:t>(&lt; 2</a:t>
            </a:r>
            <a:r>
              <a:rPr sz="1800" b="1" spc="10" dirty="0">
                <a:solidFill>
                  <a:srgbClr val="0070C0"/>
                </a:solidFill>
                <a:latin typeface="Arial"/>
                <a:cs typeface="Arial"/>
              </a:rPr>
              <a:t> </a:t>
            </a:r>
            <a:r>
              <a:rPr sz="1800" b="1" spc="-5" dirty="0">
                <a:solidFill>
                  <a:srgbClr val="0070C0"/>
                </a:solidFill>
                <a:latin typeface="Arial"/>
                <a:cs typeface="Arial"/>
              </a:rPr>
              <a:t>years)</a:t>
            </a:r>
            <a:endParaRPr sz="1800" b="1" dirty="0">
              <a:solidFill>
                <a:srgbClr val="0070C0"/>
              </a:solidFill>
              <a:latin typeface="Arial"/>
              <a:cs typeface="Arial"/>
            </a:endParaRPr>
          </a:p>
          <a:p>
            <a:pPr marL="755650" lvl="1" indent="-285750">
              <a:lnSpc>
                <a:spcPct val="100000"/>
              </a:lnSpc>
              <a:spcBef>
                <a:spcPts val="265"/>
              </a:spcBef>
              <a:buFont typeface="Arial"/>
              <a:buChar char="–"/>
              <a:tabLst>
                <a:tab pos="755015" algn="l"/>
                <a:tab pos="755650" algn="l"/>
              </a:tabLst>
            </a:pPr>
            <a:r>
              <a:rPr sz="1800" b="1" spc="-5" dirty="0">
                <a:solidFill>
                  <a:srgbClr val="0070C0"/>
                </a:solidFill>
                <a:latin typeface="Arial"/>
                <a:cs typeface="Arial"/>
              </a:rPr>
              <a:t>elderly </a:t>
            </a:r>
            <a:r>
              <a:rPr sz="1800" b="1" dirty="0">
                <a:solidFill>
                  <a:srgbClr val="0070C0"/>
                </a:solidFill>
                <a:latin typeface="Arial"/>
                <a:cs typeface="Arial"/>
              </a:rPr>
              <a:t>(≥ </a:t>
            </a:r>
            <a:r>
              <a:rPr sz="1800" b="1" spc="-5" dirty="0">
                <a:solidFill>
                  <a:srgbClr val="0070C0"/>
                </a:solidFill>
                <a:latin typeface="Arial"/>
                <a:cs typeface="Arial"/>
              </a:rPr>
              <a:t>65).</a:t>
            </a:r>
            <a:endParaRPr sz="1800" b="1" dirty="0">
              <a:solidFill>
                <a:srgbClr val="0070C0"/>
              </a:solidFill>
              <a:latin typeface="Arial"/>
              <a:cs typeface="Arial"/>
            </a:endParaRPr>
          </a:p>
          <a:p>
            <a:pPr marL="355600" indent="-342900">
              <a:lnSpc>
                <a:spcPct val="100000"/>
              </a:lnSpc>
              <a:spcBef>
                <a:spcPts val="275"/>
              </a:spcBef>
              <a:buFont typeface="Arial"/>
              <a:buChar char="•"/>
              <a:tabLst>
                <a:tab pos="354965" algn="l"/>
                <a:tab pos="355600" algn="l"/>
              </a:tabLst>
            </a:pPr>
            <a:r>
              <a:rPr sz="1800" b="1" spc="-5" dirty="0">
                <a:solidFill>
                  <a:srgbClr val="0070C0"/>
                </a:solidFill>
              </a:rPr>
              <a:t>Immunosuppressive</a:t>
            </a:r>
            <a:r>
              <a:rPr sz="1800" b="1" spc="-10" dirty="0">
                <a:solidFill>
                  <a:srgbClr val="0070C0"/>
                </a:solidFill>
              </a:rPr>
              <a:t> </a:t>
            </a:r>
            <a:r>
              <a:rPr sz="1800" b="1" spc="-5" dirty="0">
                <a:solidFill>
                  <a:srgbClr val="0070C0"/>
                </a:solidFill>
              </a:rPr>
              <a:t>conditions</a:t>
            </a:r>
          </a:p>
          <a:p>
            <a:pPr marL="755650" marR="1334770" lvl="1" indent="-285750">
              <a:lnSpc>
                <a:spcPts val="2400"/>
              </a:lnSpc>
              <a:spcBef>
                <a:spcPts val="459"/>
              </a:spcBef>
              <a:buFont typeface="Arial"/>
              <a:buChar char="–"/>
              <a:tabLst>
                <a:tab pos="755015" algn="l"/>
                <a:tab pos="755650" algn="l"/>
              </a:tabLst>
            </a:pPr>
            <a:r>
              <a:rPr sz="1800" b="1" spc="-5" dirty="0">
                <a:solidFill>
                  <a:srgbClr val="0070C0"/>
                </a:solidFill>
                <a:latin typeface="Arial"/>
                <a:cs typeface="Arial"/>
              </a:rPr>
              <a:t>HIV,</a:t>
            </a:r>
            <a:r>
              <a:rPr sz="1800" b="1" spc="-90" dirty="0">
                <a:solidFill>
                  <a:srgbClr val="0070C0"/>
                </a:solidFill>
                <a:latin typeface="Arial"/>
                <a:cs typeface="Arial"/>
              </a:rPr>
              <a:t> </a:t>
            </a:r>
            <a:r>
              <a:rPr sz="1800" b="1" dirty="0">
                <a:solidFill>
                  <a:srgbClr val="0070C0"/>
                </a:solidFill>
                <a:latin typeface="Arial"/>
                <a:cs typeface="Arial"/>
              </a:rPr>
              <a:t>immunosuppressive  medication,</a:t>
            </a:r>
            <a:r>
              <a:rPr sz="1800" b="1" spc="-40" dirty="0">
                <a:solidFill>
                  <a:srgbClr val="0070C0"/>
                </a:solidFill>
                <a:latin typeface="Arial"/>
                <a:cs typeface="Arial"/>
              </a:rPr>
              <a:t> </a:t>
            </a:r>
            <a:r>
              <a:rPr sz="1800" b="1" dirty="0">
                <a:solidFill>
                  <a:srgbClr val="0070C0"/>
                </a:solidFill>
                <a:latin typeface="Arial"/>
                <a:cs typeface="Arial"/>
              </a:rPr>
              <a:t>malignancy.</a:t>
            </a:r>
          </a:p>
          <a:p>
            <a:pPr marL="355600" indent="-342900">
              <a:lnSpc>
                <a:spcPct val="100000"/>
              </a:lnSpc>
              <a:spcBef>
                <a:spcPts val="235"/>
              </a:spcBef>
              <a:buFont typeface="Arial"/>
              <a:buChar char="•"/>
              <a:tabLst>
                <a:tab pos="354965" algn="l"/>
                <a:tab pos="355600" algn="l"/>
              </a:tabLst>
            </a:pPr>
            <a:r>
              <a:rPr sz="1800" b="1" spc="-5" dirty="0">
                <a:solidFill>
                  <a:srgbClr val="0070C0"/>
                </a:solidFill>
              </a:rPr>
              <a:t>Special</a:t>
            </a:r>
            <a:r>
              <a:rPr sz="1800" b="1" spc="5" dirty="0">
                <a:solidFill>
                  <a:srgbClr val="0070C0"/>
                </a:solidFill>
              </a:rPr>
              <a:t> </a:t>
            </a:r>
            <a:r>
              <a:rPr sz="1800" b="1" spc="-5" dirty="0">
                <a:solidFill>
                  <a:srgbClr val="0070C0"/>
                </a:solidFill>
              </a:rPr>
              <a:t>situations</a:t>
            </a:r>
          </a:p>
          <a:p>
            <a:pPr marL="755650" marR="195580" lvl="1" indent="-285750">
              <a:lnSpc>
                <a:spcPts val="2400"/>
              </a:lnSpc>
              <a:spcBef>
                <a:spcPts val="580"/>
              </a:spcBef>
              <a:buFont typeface="Arial"/>
              <a:buChar char="–"/>
              <a:tabLst>
                <a:tab pos="755015" algn="l"/>
                <a:tab pos="755650" algn="l"/>
              </a:tabLst>
            </a:pPr>
            <a:r>
              <a:rPr sz="1800" b="1" dirty="0">
                <a:solidFill>
                  <a:srgbClr val="0070C0"/>
                </a:solidFill>
                <a:latin typeface="Arial"/>
                <a:cs typeface="Arial"/>
              </a:rPr>
              <a:t>children </a:t>
            </a:r>
            <a:r>
              <a:rPr sz="1800" b="1" spc="-5" dirty="0">
                <a:solidFill>
                  <a:srgbClr val="0070C0"/>
                </a:solidFill>
                <a:latin typeface="Arial"/>
                <a:cs typeface="Arial"/>
              </a:rPr>
              <a:t>receiving </a:t>
            </a:r>
            <a:r>
              <a:rPr sz="1800" b="1" dirty="0">
                <a:solidFill>
                  <a:srgbClr val="0070C0"/>
                </a:solidFill>
                <a:latin typeface="Arial"/>
                <a:cs typeface="Arial"/>
              </a:rPr>
              <a:t>chronic aspirin  therapy</a:t>
            </a:r>
          </a:p>
          <a:p>
            <a:pPr marL="755650" marR="1174115" lvl="1" indent="-285750">
              <a:lnSpc>
                <a:spcPts val="2400"/>
              </a:lnSpc>
              <a:spcBef>
                <a:spcPts val="385"/>
              </a:spcBef>
              <a:buFont typeface="Arial"/>
              <a:buChar char="–"/>
              <a:tabLst>
                <a:tab pos="755015" algn="l"/>
                <a:tab pos="755650" algn="l"/>
              </a:tabLst>
            </a:pPr>
            <a:r>
              <a:rPr sz="1800" b="1" dirty="0">
                <a:solidFill>
                  <a:srgbClr val="0070C0"/>
                </a:solidFill>
                <a:latin typeface="Arial"/>
                <a:cs typeface="Arial"/>
              </a:rPr>
              <a:t>pregnancy (up to 2</a:t>
            </a:r>
            <a:r>
              <a:rPr sz="1800" b="1" spc="-60" dirty="0">
                <a:solidFill>
                  <a:srgbClr val="0070C0"/>
                </a:solidFill>
                <a:latin typeface="Arial"/>
                <a:cs typeface="Arial"/>
              </a:rPr>
              <a:t> </a:t>
            </a:r>
            <a:r>
              <a:rPr sz="1800" b="1" dirty="0">
                <a:solidFill>
                  <a:srgbClr val="0070C0"/>
                </a:solidFill>
                <a:latin typeface="Arial"/>
                <a:cs typeface="Arial"/>
              </a:rPr>
              <a:t>weeks’  postpartum</a:t>
            </a:r>
            <a:r>
              <a:rPr sz="2200" b="1" dirty="0">
                <a:solidFill>
                  <a:srgbClr val="0070C0"/>
                </a:solidFill>
                <a:latin typeface="Arial"/>
                <a:cs typeface="Arial"/>
              </a:rPr>
              <a:t>).</a:t>
            </a:r>
            <a:endParaRPr sz="2200" dirty="0">
              <a:latin typeface="Arial"/>
              <a:cs typeface="Arial"/>
            </a:endParaRPr>
          </a:p>
        </p:txBody>
      </p:sp>
      <p:sp>
        <p:nvSpPr>
          <p:cNvPr id="8" name="object 8"/>
          <p:cNvSpPr/>
          <p:nvPr/>
        </p:nvSpPr>
        <p:spPr>
          <a:xfrm>
            <a:off x="1013333" y="5207845"/>
            <a:ext cx="9307195" cy="1325880"/>
          </a:xfrm>
          <a:custGeom>
            <a:avLst/>
            <a:gdLst/>
            <a:ahLst/>
            <a:cxnLst/>
            <a:rect l="l" t="t" r="r" b="b"/>
            <a:pathLst>
              <a:path w="9307195" h="1325879">
                <a:moveTo>
                  <a:pt x="9086301" y="0"/>
                </a:moveTo>
                <a:lnTo>
                  <a:pt x="220882" y="0"/>
                </a:lnTo>
                <a:lnTo>
                  <a:pt x="176367" y="4487"/>
                </a:lnTo>
                <a:lnTo>
                  <a:pt x="134905" y="17358"/>
                </a:lnTo>
                <a:lnTo>
                  <a:pt x="97385" y="37723"/>
                </a:lnTo>
                <a:lnTo>
                  <a:pt x="64695" y="64695"/>
                </a:lnTo>
                <a:lnTo>
                  <a:pt x="37723" y="97385"/>
                </a:lnTo>
                <a:lnTo>
                  <a:pt x="17358" y="134905"/>
                </a:lnTo>
                <a:lnTo>
                  <a:pt x="4487" y="176367"/>
                </a:lnTo>
                <a:lnTo>
                  <a:pt x="0" y="220883"/>
                </a:lnTo>
                <a:lnTo>
                  <a:pt x="0" y="1104375"/>
                </a:lnTo>
                <a:lnTo>
                  <a:pt x="4487" y="1148891"/>
                </a:lnTo>
                <a:lnTo>
                  <a:pt x="17358" y="1190353"/>
                </a:lnTo>
                <a:lnTo>
                  <a:pt x="37723" y="1227873"/>
                </a:lnTo>
                <a:lnTo>
                  <a:pt x="64695" y="1260563"/>
                </a:lnTo>
                <a:lnTo>
                  <a:pt x="97385" y="1287535"/>
                </a:lnTo>
                <a:lnTo>
                  <a:pt x="134905" y="1307900"/>
                </a:lnTo>
                <a:lnTo>
                  <a:pt x="176367" y="1320771"/>
                </a:lnTo>
                <a:lnTo>
                  <a:pt x="220882" y="1325258"/>
                </a:lnTo>
                <a:lnTo>
                  <a:pt x="9086301" y="1325258"/>
                </a:lnTo>
                <a:lnTo>
                  <a:pt x="9130817" y="1320771"/>
                </a:lnTo>
                <a:lnTo>
                  <a:pt x="9172279" y="1307900"/>
                </a:lnTo>
                <a:lnTo>
                  <a:pt x="9209799" y="1287535"/>
                </a:lnTo>
                <a:lnTo>
                  <a:pt x="9242489" y="1260563"/>
                </a:lnTo>
                <a:lnTo>
                  <a:pt x="9269461" y="1227873"/>
                </a:lnTo>
                <a:lnTo>
                  <a:pt x="9289826" y="1190353"/>
                </a:lnTo>
                <a:lnTo>
                  <a:pt x="9302697" y="1148891"/>
                </a:lnTo>
                <a:lnTo>
                  <a:pt x="9307184" y="1104375"/>
                </a:lnTo>
                <a:lnTo>
                  <a:pt x="9307184" y="220883"/>
                </a:lnTo>
                <a:lnTo>
                  <a:pt x="9302697" y="176367"/>
                </a:lnTo>
                <a:lnTo>
                  <a:pt x="9289826" y="134905"/>
                </a:lnTo>
                <a:lnTo>
                  <a:pt x="9269461" y="97385"/>
                </a:lnTo>
                <a:lnTo>
                  <a:pt x="9242489" y="64695"/>
                </a:lnTo>
                <a:lnTo>
                  <a:pt x="9209799" y="37723"/>
                </a:lnTo>
                <a:lnTo>
                  <a:pt x="9172279" y="17358"/>
                </a:lnTo>
                <a:lnTo>
                  <a:pt x="9130817" y="4487"/>
                </a:lnTo>
                <a:lnTo>
                  <a:pt x="9086301" y="0"/>
                </a:lnTo>
                <a:close/>
              </a:path>
            </a:pathLst>
          </a:custGeom>
          <a:solidFill>
            <a:srgbClr val="000066"/>
          </a:solidFill>
        </p:spPr>
        <p:txBody>
          <a:bodyPr wrap="square" lIns="0" tIns="0" rIns="0" bIns="0" rtlCol="0"/>
          <a:lstStyle/>
          <a:p>
            <a:endParaRPr/>
          </a:p>
        </p:txBody>
      </p:sp>
      <p:sp>
        <p:nvSpPr>
          <p:cNvPr id="9" name="object 9"/>
          <p:cNvSpPr txBox="1"/>
          <p:nvPr/>
        </p:nvSpPr>
        <p:spPr>
          <a:xfrm>
            <a:off x="1210018" y="5253735"/>
            <a:ext cx="8914765" cy="751205"/>
          </a:xfrm>
          <a:prstGeom prst="rect">
            <a:avLst/>
          </a:prstGeom>
        </p:spPr>
        <p:txBody>
          <a:bodyPr vert="horz" wrap="square" lIns="0" tIns="54610" rIns="0" bIns="0" rtlCol="0">
            <a:spAutoFit/>
          </a:bodyPr>
          <a:lstStyle/>
          <a:p>
            <a:pPr marL="194945" marR="5080" indent="-182880">
              <a:lnSpc>
                <a:spcPts val="2710"/>
              </a:lnSpc>
              <a:spcBef>
                <a:spcPts val="430"/>
              </a:spcBef>
            </a:pPr>
            <a:r>
              <a:rPr sz="2500" spc="-10" dirty="0">
                <a:solidFill>
                  <a:srgbClr val="FFFFFF"/>
                </a:solidFill>
                <a:latin typeface="Arial"/>
                <a:cs typeface="Arial"/>
              </a:rPr>
              <a:t>High </a:t>
            </a:r>
            <a:r>
              <a:rPr sz="2500" spc="-5" dirty="0">
                <a:solidFill>
                  <a:srgbClr val="FFFFFF"/>
                </a:solidFill>
                <a:latin typeface="Arial"/>
                <a:cs typeface="Arial"/>
              </a:rPr>
              <a:t>risks groups should be considered </a:t>
            </a:r>
            <a:r>
              <a:rPr sz="2500" dirty="0">
                <a:solidFill>
                  <a:srgbClr val="FFFFFF"/>
                </a:solidFill>
                <a:latin typeface="Arial"/>
                <a:cs typeface="Arial"/>
              </a:rPr>
              <a:t>for </a:t>
            </a:r>
            <a:r>
              <a:rPr sz="2500" spc="-5" dirty="0">
                <a:solidFill>
                  <a:srgbClr val="FFFFFF"/>
                </a:solidFill>
                <a:latin typeface="Arial"/>
                <a:cs typeface="Arial"/>
              </a:rPr>
              <a:t>hospitalization even  with mild disease, </a:t>
            </a:r>
            <a:r>
              <a:rPr sz="2500" dirty="0">
                <a:solidFill>
                  <a:srgbClr val="FFFFFF"/>
                </a:solidFill>
                <a:latin typeface="Arial"/>
                <a:cs typeface="Arial"/>
              </a:rPr>
              <a:t>for </a:t>
            </a:r>
            <a:r>
              <a:rPr sz="2500" spc="-5" dirty="0">
                <a:solidFill>
                  <a:srgbClr val="FFFFFF"/>
                </a:solidFill>
                <a:latin typeface="Arial"/>
                <a:cs typeface="Arial"/>
              </a:rPr>
              <a:t>close monitoring </a:t>
            </a:r>
            <a:r>
              <a:rPr sz="2500" dirty="0">
                <a:solidFill>
                  <a:srgbClr val="FFFFFF"/>
                </a:solidFill>
                <a:latin typeface="Arial"/>
                <a:cs typeface="Arial"/>
              </a:rPr>
              <a:t>to </a:t>
            </a:r>
            <a:r>
              <a:rPr sz="2500" spc="-5" dirty="0">
                <a:solidFill>
                  <a:srgbClr val="FFFFFF"/>
                </a:solidFill>
                <a:latin typeface="Arial"/>
                <a:cs typeface="Arial"/>
              </a:rPr>
              <a:t>detect</a:t>
            </a:r>
            <a:r>
              <a:rPr sz="2500" spc="70" dirty="0">
                <a:solidFill>
                  <a:srgbClr val="FFFFFF"/>
                </a:solidFill>
                <a:latin typeface="Arial"/>
                <a:cs typeface="Arial"/>
              </a:rPr>
              <a:t> </a:t>
            </a:r>
            <a:r>
              <a:rPr sz="2500" spc="-5" dirty="0">
                <a:solidFill>
                  <a:srgbClr val="FFFFFF"/>
                </a:solidFill>
                <a:latin typeface="Arial"/>
                <a:cs typeface="Arial"/>
              </a:rPr>
              <a:t>deterioration</a:t>
            </a:r>
            <a:endParaRPr sz="2500">
              <a:latin typeface="Arial"/>
              <a:cs typeface="Arial"/>
            </a:endParaRPr>
          </a:p>
        </p:txBody>
      </p:sp>
      <p:sp>
        <p:nvSpPr>
          <p:cNvPr id="11" name="object 11"/>
          <p:cNvSpPr txBox="1">
            <a:spLocks noGrp="1"/>
          </p:cNvSpPr>
          <p:nvPr>
            <p:ph type="dt" sz="half" idx="4294967295"/>
          </p:nvPr>
        </p:nvSpPr>
        <p:spPr>
          <a:xfrm>
            <a:off x="9144967" y="6269982"/>
            <a:ext cx="1603375" cy="329565"/>
          </a:xfrm>
          <a:prstGeom prst="rect">
            <a:avLst/>
          </a:prstGeom>
        </p:spPr>
        <p:txBody>
          <a:bodyPr vert="horz" wrap="square" lIns="0" tIns="1905" rIns="0" bIns="0" rtlCol="0">
            <a:spAutoFit/>
          </a:bodyPr>
          <a:lstStyle/>
          <a:p>
            <a:pPr marL="12700">
              <a:lnSpc>
                <a:spcPct val="100000"/>
              </a:lnSpc>
              <a:spcBef>
                <a:spcPts val="15"/>
              </a:spcBef>
            </a:pPr>
            <a:r>
              <a:rPr spc="-85" dirty="0"/>
              <a:t>EMERGENCIES</a:t>
            </a:r>
          </a:p>
        </p:txBody>
      </p:sp>
      <p:sp>
        <p:nvSpPr>
          <p:cNvPr id="12" name="object 12"/>
          <p:cNvSpPr txBox="1">
            <a:spLocks noGrp="1"/>
          </p:cNvSpPr>
          <p:nvPr>
            <p:ph type="ftr" sz="quarter" idx="4294967295"/>
          </p:nvPr>
        </p:nvSpPr>
        <p:spPr>
          <a:xfrm>
            <a:off x="10436169" y="6515859"/>
            <a:ext cx="630554" cy="165100"/>
          </a:xfrm>
          <a:prstGeom prst="rect">
            <a:avLst/>
          </a:prstGeom>
        </p:spPr>
        <p:txBody>
          <a:bodyPr vert="horz" wrap="square" lIns="0" tIns="0" rIns="0" bIns="0" rtlCol="0">
            <a:spAutoFit/>
          </a:bodyPr>
          <a:lstStyle/>
          <a:p>
            <a:pPr marL="12700">
              <a:lnSpc>
                <a:spcPts val="1140"/>
              </a:lnSpc>
            </a:pPr>
            <a:r>
              <a:rPr spc="-80" dirty="0"/>
              <a:t>p</a:t>
            </a:r>
            <a:r>
              <a:rPr spc="-90" dirty="0"/>
              <a:t>r</a:t>
            </a:r>
            <a:r>
              <a:rPr spc="-80" dirty="0"/>
              <a:t>og</a:t>
            </a:r>
            <a:r>
              <a:rPr spc="-90" dirty="0"/>
              <a:t>r</a:t>
            </a:r>
            <a:r>
              <a:rPr spc="-85" dirty="0"/>
              <a:t>a</a:t>
            </a:r>
            <a:r>
              <a:rPr spc="-80" dirty="0"/>
              <a:t>mm</a:t>
            </a:r>
            <a:r>
              <a:rPr dirty="0"/>
              <a:t>e</a:t>
            </a:r>
          </a:p>
        </p:txBody>
      </p:sp>
      <p:sp>
        <p:nvSpPr>
          <p:cNvPr id="10" name="object 10"/>
          <p:cNvSpPr txBox="1"/>
          <p:nvPr/>
        </p:nvSpPr>
        <p:spPr>
          <a:xfrm>
            <a:off x="4673943" y="5991351"/>
            <a:ext cx="1985010" cy="406400"/>
          </a:xfrm>
          <a:prstGeom prst="rect">
            <a:avLst/>
          </a:prstGeom>
        </p:spPr>
        <p:txBody>
          <a:bodyPr vert="horz" wrap="square" lIns="0" tIns="12700" rIns="0" bIns="0" rtlCol="0">
            <a:spAutoFit/>
          </a:bodyPr>
          <a:lstStyle/>
          <a:p>
            <a:pPr marL="12700">
              <a:lnSpc>
                <a:spcPct val="100000"/>
              </a:lnSpc>
              <a:spcBef>
                <a:spcPts val="100"/>
              </a:spcBef>
            </a:pPr>
            <a:r>
              <a:rPr sz="2500" spc="-5" dirty="0">
                <a:solidFill>
                  <a:srgbClr val="FFFFFF"/>
                </a:solidFill>
                <a:latin typeface="Arial"/>
                <a:cs typeface="Arial"/>
              </a:rPr>
              <a:t>and</a:t>
            </a:r>
            <a:r>
              <a:rPr sz="2500" spc="-55" dirty="0">
                <a:solidFill>
                  <a:srgbClr val="FFFFFF"/>
                </a:solidFill>
                <a:latin typeface="Arial"/>
                <a:cs typeface="Arial"/>
              </a:rPr>
              <a:t> </a:t>
            </a:r>
            <a:r>
              <a:rPr sz="2500" spc="-5" dirty="0">
                <a:solidFill>
                  <a:srgbClr val="FFFFFF"/>
                </a:solidFill>
                <a:latin typeface="Arial"/>
                <a:cs typeface="Arial"/>
              </a:rPr>
              <a:t>treatment</a:t>
            </a:r>
            <a:endParaRPr sz="2500">
              <a:latin typeface="Arial"/>
              <a:cs typeface="Arial"/>
            </a:endParaRPr>
          </a:p>
        </p:txBody>
      </p:sp>
    </p:spTree>
    <p:extLst>
      <p:ext uri="{BB962C8B-B14F-4D97-AF65-F5344CB8AC3E}">
        <p14:creationId xmlns:p14="http://schemas.microsoft.com/office/powerpoint/2010/main" val="41573806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955" y="182245"/>
            <a:ext cx="8992926" cy="596983"/>
          </a:xfrm>
        </p:spPr>
        <p:txBody>
          <a:bodyPr>
            <a:normAutofit fontScale="90000"/>
          </a:bodyPr>
          <a:lstStyle/>
          <a:p>
            <a:pPr algn="ctr"/>
            <a:r>
              <a:rPr lang="en-US" dirty="0" smtClean="0"/>
              <a:t> </a:t>
            </a:r>
            <a:r>
              <a:rPr lang="en-US" b="1" dirty="0" smtClean="0">
                <a:solidFill>
                  <a:srgbClr val="0070C0"/>
                </a:solidFill>
              </a:rPr>
              <a:t>Clinical</a:t>
            </a:r>
            <a:r>
              <a:rPr lang="en-US" b="1" dirty="0" smtClean="0"/>
              <a:t> </a:t>
            </a:r>
            <a:r>
              <a:rPr lang="en-US" b="1" dirty="0" smtClean="0">
                <a:solidFill>
                  <a:srgbClr val="0070C0"/>
                </a:solidFill>
              </a:rPr>
              <a:t>Signs and symptoms of COVID-19</a:t>
            </a:r>
            <a:endParaRPr lang="en-US" b="1" dirty="0">
              <a:solidFill>
                <a:srgbClr val="0070C0"/>
              </a:solidFill>
            </a:endParaRPr>
          </a:p>
        </p:txBody>
      </p:sp>
      <p:sp>
        <p:nvSpPr>
          <p:cNvPr id="3" name="Content Placeholder 2"/>
          <p:cNvSpPr>
            <a:spLocks noGrp="1"/>
          </p:cNvSpPr>
          <p:nvPr>
            <p:ph idx="1"/>
          </p:nvPr>
        </p:nvSpPr>
        <p:spPr>
          <a:xfrm>
            <a:off x="333955" y="970059"/>
            <a:ext cx="11537342" cy="5581816"/>
          </a:xfrm>
        </p:spPr>
        <p:txBody>
          <a:bodyPr/>
          <a:lstStyle/>
          <a:p>
            <a:endParaRPr lang="en-US" dirty="0"/>
          </a:p>
        </p:txBody>
      </p:sp>
    </p:spTree>
    <p:extLst>
      <p:ext uri="{BB962C8B-B14F-4D97-AF65-F5344CB8AC3E}">
        <p14:creationId xmlns:p14="http://schemas.microsoft.com/office/powerpoint/2010/main" val="21356976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8676792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5743"/>
            <a:ext cx="10515600" cy="574213"/>
          </a:xfrm>
        </p:spPr>
        <p:txBody>
          <a:bodyPr>
            <a:normAutofit fontScale="90000"/>
          </a:bodyPr>
          <a:lstStyle/>
          <a:p>
            <a:r>
              <a:rPr lang="en-US" b="1" dirty="0" smtClean="0"/>
              <a:t>Introduction</a:t>
            </a:r>
            <a:endParaRPr lang="en-US" b="1" dirty="0"/>
          </a:p>
        </p:txBody>
      </p:sp>
      <p:sp>
        <p:nvSpPr>
          <p:cNvPr id="3" name="Content Placeholder 2"/>
          <p:cNvSpPr>
            <a:spLocks noGrp="1"/>
          </p:cNvSpPr>
          <p:nvPr>
            <p:ph idx="1"/>
          </p:nvPr>
        </p:nvSpPr>
        <p:spPr>
          <a:xfrm>
            <a:off x="838200" y="864524"/>
            <a:ext cx="10515600" cy="5827221"/>
          </a:xfrm>
        </p:spPr>
        <p:txBody>
          <a:bodyPr>
            <a:normAutofit fontScale="92500" lnSpcReduction="20000"/>
          </a:bodyPr>
          <a:lstStyle/>
          <a:p>
            <a:r>
              <a:rPr lang="en-US" dirty="0" smtClean="0">
                <a:effectLst/>
              </a:rPr>
              <a:t>Coronaviruses (</a:t>
            </a:r>
            <a:r>
              <a:rPr lang="en-US" dirty="0" err="1" smtClean="0">
                <a:effectLst/>
              </a:rPr>
              <a:t>CoV</a:t>
            </a:r>
            <a:r>
              <a:rPr lang="en-US" dirty="0" smtClean="0">
                <a:effectLst/>
              </a:rPr>
              <a:t>) are a large family of viruses that cause illness ranging from the common cold to more severe diseases such as </a:t>
            </a:r>
          </a:p>
          <a:p>
            <a:pPr lvl="1"/>
            <a:r>
              <a:rPr lang="en-US" dirty="0" smtClean="0">
                <a:effectLst/>
                <a:hlinkClick r:id="rId2"/>
              </a:rPr>
              <a:t>Middle East Respiratory Syndrome (MERS-</a:t>
            </a:r>
            <a:r>
              <a:rPr lang="en-US" dirty="0" err="1" smtClean="0">
                <a:effectLst/>
                <a:hlinkClick r:id="rId2"/>
              </a:rPr>
              <a:t>CoV</a:t>
            </a:r>
            <a:r>
              <a:rPr lang="en-US" dirty="0" smtClean="0">
                <a:effectLst/>
                <a:hlinkClick r:id="rId2"/>
              </a:rPr>
              <a:t>)</a:t>
            </a:r>
            <a:r>
              <a:rPr lang="en-US" dirty="0" smtClean="0">
                <a:effectLst/>
              </a:rPr>
              <a:t> </a:t>
            </a:r>
          </a:p>
          <a:p>
            <a:pPr lvl="1"/>
            <a:r>
              <a:rPr lang="en-US" dirty="0" smtClean="0">
                <a:effectLst/>
              </a:rPr>
              <a:t>and </a:t>
            </a:r>
            <a:r>
              <a:rPr lang="en-US" dirty="0" smtClean="0">
                <a:effectLst/>
                <a:hlinkClick r:id="rId3"/>
              </a:rPr>
              <a:t>Severe Acute Respiratory Syndrome (SARS-</a:t>
            </a:r>
            <a:r>
              <a:rPr lang="en-US" dirty="0" err="1" smtClean="0">
                <a:effectLst/>
                <a:hlinkClick r:id="rId3"/>
              </a:rPr>
              <a:t>CoV</a:t>
            </a:r>
            <a:r>
              <a:rPr lang="en-US" dirty="0" smtClean="0">
                <a:effectLst/>
                <a:hlinkClick r:id="rId3"/>
              </a:rPr>
              <a:t>)</a:t>
            </a:r>
            <a:r>
              <a:rPr lang="en-US" dirty="0" smtClean="0">
                <a:effectLst/>
              </a:rPr>
              <a:t>. </a:t>
            </a:r>
          </a:p>
          <a:p>
            <a:pPr lvl="1"/>
            <a:endParaRPr lang="en-US" dirty="0" smtClean="0">
              <a:effectLst/>
            </a:endParaRPr>
          </a:p>
          <a:p>
            <a:r>
              <a:rPr lang="en-US" u="sng" dirty="0" smtClean="0">
                <a:effectLst/>
                <a:hlinkClick r:id="rId4"/>
              </a:rPr>
              <a:t>A novel coronavirus (</a:t>
            </a:r>
            <a:r>
              <a:rPr lang="en-US" u="sng" dirty="0" err="1" smtClean="0">
                <a:effectLst/>
                <a:hlinkClick r:id="rId4"/>
              </a:rPr>
              <a:t>nCoV</a:t>
            </a:r>
            <a:r>
              <a:rPr lang="en-US" u="sng" dirty="0" smtClean="0">
                <a:effectLst/>
                <a:hlinkClick r:id="rId4"/>
              </a:rPr>
              <a:t>)</a:t>
            </a:r>
            <a:r>
              <a:rPr lang="en-US" dirty="0" smtClean="0">
                <a:effectLst/>
              </a:rPr>
              <a:t> is a new strain that has not been previously identified in humans.</a:t>
            </a:r>
          </a:p>
          <a:p>
            <a:endParaRPr lang="en-US" dirty="0" smtClean="0">
              <a:effectLst/>
            </a:endParaRPr>
          </a:p>
          <a:p>
            <a:r>
              <a:rPr lang="en-US" dirty="0" smtClean="0">
                <a:effectLst/>
              </a:rPr>
              <a:t> Coronaviruses are zoonotic, meaning they are transmitted between animals and people.  </a:t>
            </a:r>
          </a:p>
          <a:p>
            <a:endParaRPr lang="en-US" dirty="0" smtClean="0">
              <a:effectLst/>
            </a:endParaRPr>
          </a:p>
          <a:p>
            <a:r>
              <a:rPr lang="en-US" dirty="0" smtClean="0">
                <a:effectLst/>
              </a:rPr>
              <a:t>Detailed investigations found that SARS-</a:t>
            </a:r>
            <a:r>
              <a:rPr lang="en-US" dirty="0" err="1" smtClean="0">
                <a:effectLst/>
              </a:rPr>
              <a:t>CoV</a:t>
            </a:r>
            <a:r>
              <a:rPr lang="en-US" dirty="0" smtClean="0">
                <a:effectLst/>
              </a:rPr>
              <a:t> was transmitted from civet cats to humans and MERS-</a:t>
            </a:r>
            <a:r>
              <a:rPr lang="en-US" dirty="0" err="1" smtClean="0">
                <a:effectLst/>
              </a:rPr>
              <a:t>CoV</a:t>
            </a:r>
            <a:r>
              <a:rPr lang="en-US" dirty="0" smtClean="0">
                <a:effectLst/>
              </a:rPr>
              <a:t> from dromedary camels to humans.</a:t>
            </a:r>
          </a:p>
          <a:p>
            <a:endParaRPr lang="en-US" dirty="0" smtClean="0">
              <a:effectLst/>
            </a:endParaRPr>
          </a:p>
          <a:p>
            <a:r>
              <a:rPr lang="en-US" dirty="0" smtClean="0"/>
              <a:t>The </a:t>
            </a:r>
            <a:r>
              <a:rPr lang="en-US" dirty="0" smtClean="0">
                <a:effectLst/>
                <a:hlinkClick r:id="rId4"/>
              </a:rPr>
              <a:t>A novel coronavirus (</a:t>
            </a:r>
            <a:r>
              <a:rPr lang="en-US" dirty="0" err="1" smtClean="0">
                <a:effectLst/>
                <a:hlinkClick r:id="rId4"/>
              </a:rPr>
              <a:t>nCoV</a:t>
            </a:r>
            <a:r>
              <a:rPr lang="en-US" dirty="0" smtClean="0">
                <a:effectLst/>
                <a:hlinkClick r:id="rId4"/>
              </a:rPr>
              <a:t>)</a:t>
            </a:r>
            <a:r>
              <a:rPr lang="en-US" dirty="0" smtClean="0">
                <a:effectLst/>
              </a:rPr>
              <a:t>  has been proven to be transmitted from person to person.</a:t>
            </a:r>
            <a:endParaRPr lang="en-US" dirty="0"/>
          </a:p>
        </p:txBody>
      </p:sp>
    </p:spTree>
    <p:extLst>
      <p:ext uri="{BB962C8B-B14F-4D97-AF65-F5344CB8AC3E}">
        <p14:creationId xmlns:p14="http://schemas.microsoft.com/office/powerpoint/2010/main" val="6323525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2642" y="2519929"/>
            <a:ext cx="10515600" cy="1325563"/>
          </a:xfrm>
        </p:spPr>
        <p:txBody>
          <a:bodyPr>
            <a:normAutofit/>
          </a:bodyPr>
          <a:lstStyle/>
          <a:p>
            <a:r>
              <a:rPr lang="en-US" b="1" dirty="0" smtClean="0">
                <a:solidFill>
                  <a:srgbClr val="0070C0"/>
                </a:solidFill>
              </a:rPr>
              <a:t>Management of Clinical Syndromes including IPC measures required in the Hospital Setting </a:t>
            </a:r>
            <a:endParaRPr lang="en-US" b="1" dirty="0">
              <a:solidFill>
                <a:srgbClr val="0070C0"/>
              </a:solidFill>
            </a:endParaRPr>
          </a:p>
        </p:txBody>
      </p:sp>
    </p:spTree>
    <p:extLst>
      <p:ext uri="{BB962C8B-B14F-4D97-AF65-F5344CB8AC3E}">
        <p14:creationId xmlns:p14="http://schemas.microsoft.com/office/powerpoint/2010/main" val="9483347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6502"/>
            <a:ext cx="10515600" cy="565267"/>
          </a:xfrm>
        </p:spPr>
        <p:txBody>
          <a:bodyPr>
            <a:normAutofit fontScale="90000"/>
          </a:bodyPr>
          <a:lstStyle/>
          <a:p>
            <a:r>
              <a:rPr lang="en-US" sz="3600" b="1" dirty="0" smtClean="0">
                <a:solidFill>
                  <a:srgbClr val="0070C0"/>
                </a:solidFill>
              </a:rPr>
              <a:t>CLINICAL SYNDROMES ASSOCIATED WITH COVID-19</a:t>
            </a:r>
            <a:endParaRPr lang="en-US" sz="3600" b="1" dirty="0">
              <a:solidFill>
                <a:srgbClr val="0070C0"/>
              </a:solidFill>
            </a:endParaRPr>
          </a:p>
        </p:txBody>
      </p:sp>
      <p:sp>
        <p:nvSpPr>
          <p:cNvPr id="3" name="Content Placeholder 2"/>
          <p:cNvSpPr>
            <a:spLocks noGrp="1"/>
          </p:cNvSpPr>
          <p:nvPr>
            <p:ph idx="1"/>
          </p:nvPr>
        </p:nvSpPr>
        <p:spPr>
          <a:xfrm>
            <a:off x="222637" y="831273"/>
            <a:ext cx="11664563" cy="5816018"/>
          </a:xfrm>
        </p:spPr>
        <p:txBody>
          <a:bodyPr>
            <a:normAutofit fontScale="92500" lnSpcReduction="10000"/>
          </a:bodyPr>
          <a:lstStyle/>
          <a:p>
            <a:r>
              <a:rPr lang="en-US" b="1" dirty="0" smtClean="0">
                <a:solidFill>
                  <a:srgbClr val="0070C0"/>
                </a:solidFill>
              </a:rPr>
              <a:t>Uncomplicated illness </a:t>
            </a:r>
            <a:r>
              <a:rPr lang="en-US" dirty="0" smtClean="0">
                <a:solidFill>
                  <a:srgbClr val="0070C0"/>
                </a:solidFill>
              </a:rPr>
              <a:t>-</a:t>
            </a:r>
            <a:r>
              <a:rPr lang="en-US" sz="2000" dirty="0">
                <a:solidFill>
                  <a:srgbClr val="0070C0"/>
                </a:solidFill>
              </a:rPr>
              <a:t>Patients with uncomplicated upper respiratory tract viral infection, may have non-specific symptoms such as fever, cough, </a:t>
            </a:r>
            <a:r>
              <a:rPr lang="en-US" sz="2000" dirty="0" smtClean="0">
                <a:solidFill>
                  <a:srgbClr val="0070C0"/>
                </a:solidFill>
              </a:rPr>
              <a:t>sore </a:t>
            </a:r>
            <a:r>
              <a:rPr lang="en-US" sz="2000" dirty="0">
                <a:solidFill>
                  <a:srgbClr val="0070C0"/>
                </a:solidFill>
              </a:rPr>
              <a:t>throat, nasal congestion, malaise, headache, muscle pain or </a:t>
            </a:r>
            <a:r>
              <a:rPr lang="en-US" sz="2000" dirty="0" smtClean="0">
                <a:solidFill>
                  <a:srgbClr val="0070C0"/>
                </a:solidFill>
              </a:rPr>
              <a:t>malaise.</a:t>
            </a:r>
            <a:endParaRPr lang="en-US" sz="2000" dirty="0">
              <a:solidFill>
                <a:srgbClr val="0070C0"/>
              </a:solidFill>
            </a:endParaRPr>
          </a:p>
          <a:p>
            <a:endParaRPr lang="en-US" dirty="0" smtClean="0">
              <a:solidFill>
                <a:srgbClr val="0070C0"/>
              </a:solidFill>
            </a:endParaRPr>
          </a:p>
          <a:p>
            <a:r>
              <a:rPr lang="en-US" b="1" dirty="0" smtClean="0">
                <a:solidFill>
                  <a:srgbClr val="0070C0"/>
                </a:solidFill>
              </a:rPr>
              <a:t>Pneumonia- </a:t>
            </a:r>
            <a:r>
              <a:rPr lang="en-US" dirty="0">
                <a:solidFill>
                  <a:srgbClr val="0070C0"/>
                </a:solidFill>
              </a:rPr>
              <a:t>Patient with pneumonia and no signs of severe pneumonia</a:t>
            </a:r>
            <a:r>
              <a:rPr lang="en-US" dirty="0" smtClean="0">
                <a:solidFill>
                  <a:srgbClr val="0070C0"/>
                </a:solidFill>
              </a:rPr>
              <a:t>.</a:t>
            </a:r>
          </a:p>
          <a:p>
            <a:endParaRPr lang="en-US" dirty="0" smtClean="0">
              <a:solidFill>
                <a:srgbClr val="0070C0"/>
              </a:solidFill>
            </a:endParaRPr>
          </a:p>
          <a:p>
            <a:r>
              <a:rPr lang="en-US" b="1" dirty="0" smtClean="0">
                <a:solidFill>
                  <a:srgbClr val="0070C0"/>
                </a:solidFill>
              </a:rPr>
              <a:t>Severe Pneumonia:  </a:t>
            </a:r>
            <a:r>
              <a:rPr lang="en-US" dirty="0" smtClean="0">
                <a:solidFill>
                  <a:srgbClr val="0070C0"/>
                </a:solidFill>
              </a:rPr>
              <a:t>Patients with signs of Severe Pneumonia</a:t>
            </a:r>
          </a:p>
          <a:p>
            <a:endParaRPr lang="en-US" dirty="0" smtClean="0">
              <a:solidFill>
                <a:srgbClr val="0070C0"/>
              </a:solidFill>
            </a:endParaRPr>
          </a:p>
          <a:p>
            <a:r>
              <a:rPr lang="en-US" b="1" dirty="0" smtClean="0">
                <a:solidFill>
                  <a:srgbClr val="0070C0"/>
                </a:solidFill>
              </a:rPr>
              <a:t>Acute Respiratory Distress Syndrome</a:t>
            </a:r>
          </a:p>
          <a:p>
            <a:endParaRPr lang="en-US" dirty="0" smtClean="0">
              <a:solidFill>
                <a:srgbClr val="0070C0"/>
              </a:solidFill>
            </a:endParaRPr>
          </a:p>
          <a:p>
            <a:r>
              <a:rPr lang="en-US" b="1" dirty="0" smtClean="0">
                <a:solidFill>
                  <a:srgbClr val="0070C0"/>
                </a:solidFill>
              </a:rPr>
              <a:t>Sepsis -</a:t>
            </a:r>
            <a:r>
              <a:rPr lang="en-US" dirty="0" smtClean="0">
                <a:solidFill>
                  <a:srgbClr val="0070C0"/>
                </a:solidFill>
              </a:rPr>
              <a:t> </a:t>
            </a:r>
            <a:r>
              <a:rPr lang="en-US" sz="2000" dirty="0">
                <a:solidFill>
                  <a:srgbClr val="0070C0"/>
                </a:solidFill>
              </a:rPr>
              <a:t>life-threatening organ dysfunction caused by a </a:t>
            </a:r>
            <a:r>
              <a:rPr lang="en-US" sz="2000" dirty="0" err="1">
                <a:solidFill>
                  <a:srgbClr val="0070C0"/>
                </a:solidFill>
              </a:rPr>
              <a:t>dysregulated</a:t>
            </a:r>
            <a:r>
              <a:rPr lang="en-US" sz="2000" dirty="0">
                <a:solidFill>
                  <a:srgbClr val="0070C0"/>
                </a:solidFill>
              </a:rPr>
              <a:t> host response to suspected or proven </a:t>
            </a:r>
            <a:r>
              <a:rPr lang="en-US" sz="2000" dirty="0" smtClean="0">
                <a:solidFill>
                  <a:srgbClr val="0070C0"/>
                </a:solidFill>
              </a:rPr>
              <a:t>infection</a:t>
            </a:r>
            <a:r>
              <a:rPr lang="en-US" dirty="0">
                <a:solidFill>
                  <a:srgbClr val="0070C0"/>
                </a:solidFill>
              </a:rPr>
              <a:t>.</a:t>
            </a:r>
            <a:r>
              <a:rPr lang="en-US" dirty="0" smtClean="0">
                <a:solidFill>
                  <a:srgbClr val="0070C0"/>
                </a:solidFill>
              </a:rPr>
              <a:t> </a:t>
            </a:r>
          </a:p>
          <a:p>
            <a:endParaRPr lang="en-US" dirty="0" smtClean="0">
              <a:solidFill>
                <a:srgbClr val="0070C0"/>
              </a:solidFill>
            </a:endParaRPr>
          </a:p>
          <a:p>
            <a:r>
              <a:rPr lang="en-US" b="1" dirty="0" smtClean="0">
                <a:solidFill>
                  <a:srgbClr val="0070C0"/>
                </a:solidFill>
              </a:rPr>
              <a:t>Septic Shock</a:t>
            </a:r>
          </a:p>
          <a:p>
            <a:endParaRPr lang="en-US" dirty="0"/>
          </a:p>
        </p:txBody>
      </p:sp>
    </p:spTree>
    <p:extLst>
      <p:ext uri="{BB962C8B-B14F-4D97-AF65-F5344CB8AC3E}">
        <p14:creationId xmlns:p14="http://schemas.microsoft.com/office/powerpoint/2010/main" val="29699665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74181"/>
            <a:ext cx="10373140" cy="657340"/>
          </a:xfrm>
        </p:spPr>
        <p:txBody>
          <a:bodyPr>
            <a:noAutofit/>
          </a:bodyPr>
          <a:lstStyle/>
          <a:p>
            <a:r>
              <a:rPr lang="en-US" sz="3200" b="1" dirty="0" smtClean="0">
                <a:solidFill>
                  <a:srgbClr val="0070C0"/>
                </a:solidFill>
              </a:rPr>
              <a:t>PRINCIPLES OF CLINICAL MANGEMENT OF  COVID-19 DISEASE.</a:t>
            </a:r>
            <a:endParaRPr lang="en-US" sz="3200" b="1" dirty="0">
              <a:solidFill>
                <a:srgbClr val="0070C0"/>
              </a:solidFill>
            </a:endParaRPr>
          </a:p>
        </p:txBody>
      </p:sp>
      <p:sp>
        <p:nvSpPr>
          <p:cNvPr id="3" name="Content Placeholder 2"/>
          <p:cNvSpPr>
            <a:spLocks noGrp="1"/>
          </p:cNvSpPr>
          <p:nvPr>
            <p:ph idx="1"/>
          </p:nvPr>
        </p:nvSpPr>
        <p:spPr>
          <a:xfrm>
            <a:off x="457200" y="856210"/>
            <a:ext cx="10896600" cy="5935287"/>
          </a:xfrm>
        </p:spPr>
        <p:txBody>
          <a:bodyPr>
            <a:noAutofit/>
          </a:bodyPr>
          <a:lstStyle/>
          <a:p>
            <a:pPr marL="514350" lvl="0" indent="-514350">
              <a:buFont typeface="+mj-lt"/>
              <a:buAutoNum type="arabicPeriod"/>
            </a:pPr>
            <a:r>
              <a:rPr lang="en-US" sz="2000" b="1" dirty="0">
                <a:solidFill>
                  <a:srgbClr val="0070C0"/>
                </a:solidFill>
              </a:rPr>
              <a:t>Triage: </a:t>
            </a:r>
            <a:r>
              <a:rPr lang="en-US" sz="2000" i="1" dirty="0">
                <a:solidFill>
                  <a:srgbClr val="0070C0"/>
                </a:solidFill>
              </a:rPr>
              <a:t>recognize and sort patients with </a:t>
            </a:r>
            <a:r>
              <a:rPr lang="en-US" sz="2000" i="1" dirty="0" smtClean="0">
                <a:solidFill>
                  <a:srgbClr val="0070C0"/>
                </a:solidFill>
              </a:rPr>
              <a:t>SARI</a:t>
            </a:r>
          </a:p>
          <a:p>
            <a:pPr marL="514350" lvl="0" indent="-514350">
              <a:buFont typeface="+mj-lt"/>
              <a:buAutoNum type="arabicPeriod"/>
            </a:pPr>
            <a:endParaRPr lang="en-US" sz="2000" i="1" dirty="0">
              <a:solidFill>
                <a:srgbClr val="0070C0"/>
              </a:solidFill>
            </a:endParaRPr>
          </a:p>
          <a:p>
            <a:pPr marL="514350" lvl="0" indent="-514350">
              <a:buFont typeface="+mj-lt"/>
              <a:buAutoNum type="arabicPeriod"/>
            </a:pPr>
            <a:r>
              <a:rPr lang="en-US" sz="2000" dirty="0">
                <a:solidFill>
                  <a:srgbClr val="0070C0"/>
                </a:solidFill>
              </a:rPr>
              <a:t>Immediate implementation of appropriate </a:t>
            </a:r>
            <a:r>
              <a:rPr lang="en-US" sz="2000" b="1" dirty="0">
                <a:solidFill>
                  <a:srgbClr val="0070C0"/>
                </a:solidFill>
              </a:rPr>
              <a:t>infection prevention and control (IPC) </a:t>
            </a:r>
            <a:r>
              <a:rPr lang="en-US" sz="2000" b="1" dirty="0" smtClean="0">
                <a:solidFill>
                  <a:srgbClr val="0070C0"/>
                </a:solidFill>
              </a:rPr>
              <a:t>measures</a:t>
            </a:r>
          </a:p>
          <a:p>
            <a:pPr marL="514350" lvl="0" indent="-514350">
              <a:buFont typeface="+mj-lt"/>
              <a:buAutoNum type="arabicPeriod"/>
            </a:pPr>
            <a:endParaRPr lang="en-US" sz="2000" dirty="0">
              <a:solidFill>
                <a:srgbClr val="0070C0"/>
              </a:solidFill>
            </a:endParaRPr>
          </a:p>
          <a:p>
            <a:pPr marL="514350" lvl="0" indent="-514350">
              <a:buFont typeface="+mj-lt"/>
              <a:buAutoNum type="arabicPeriod"/>
            </a:pPr>
            <a:r>
              <a:rPr lang="en-US" sz="2000" dirty="0">
                <a:solidFill>
                  <a:srgbClr val="0070C0"/>
                </a:solidFill>
              </a:rPr>
              <a:t>Early </a:t>
            </a:r>
            <a:r>
              <a:rPr lang="en-US" sz="2000" b="1" dirty="0">
                <a:solidFill>
                  <a:srgbClr val="0070C0"/>
                </a:solidFill>
              </a:rPr>
              <a:t>supportive therapy </a:t>
            </a:r>
            <a:r>
              <a:rPr lang="en-US" sz="2000" dirty="0">
                <a:solidFill>
                  <a:srgbClr val="0070C0"/>
                </a:solidFill>
              </a:rPr>
              <a:t>and </a:t>
            </a:r>
            <a:r>
              <a:rPr lang="en-US" sz="2000" dirty="0" smtClean="0">
                <a:solidFill>
                  <a:srgbClr val="0070C0"/>
                </a:solidFill>
              </a:rPr>
              <a:t>monitoring.</a:t>
            </a:r>
          </a:p>
          <a:p>
            <a:pPr marL="514350" lvl="0" indent="-514350">
              <a:buFont typeface="+mj-lt"/>
              <a:buAutoNum type="arabicPeriod"/>
            </a:pPr>
            <a:endParaRPr lang="en-US" sz="2000" dirty="0">
              <a:solidFill>
                <a:srgbClr val="0070C0"/>
              </a:solidFill>
            </a:endParaRPr>
          </a:p>
          <a:p>
            <a:pPr marL="514350" lvl="0" indent="-514350">
              <a:buFont typeface="+mj-lt"/>
              <a:buAutoNum type="arabicPeriod"/>
            </a:pPr>
            <a:r>
              <a:rPr lang="en-US" sz="2000" dirty="0">
                <a:solidFill>
                  <a:srgbClr val="0070C0"/>
                </a:solidFill>
              </a:rPr>
              <a:t>Collection of </a:t>
            </a:r>
            <a:r>
              <a:rPr lang="en-US" sz="2000" b="1" dirty="0">
                <a:solidFill>
                  <a:srgbClr val="0070C0"/>
                </a:solidFill>
              </a:rPr>
              <a:t>specimens for laboratory </a:t>
            </a:r>
            <a:r>
              <a:rPr lang="en-US" sz="2000" b="1" dirty="0" smtClean="0">
                <a:solidFill>
                  <a:srgbClr val="0070C0"/>
                </a:solidFill>
              </a:rPr>
              <a:t>diagnosis</a:t>
            </a:r>
            <a:r>
              <a:rPr lang="en-US" sz="2000" dirty="0" smtClean="0">
                <a:solidFill>
                  <a:srgbClr val="0070C0"/>
                </a:solidFill>
              </a:rPr>
              <a:t>.</a:t>
            </a:r>
          </a:p>
          <a:p>
            <a:pPr marL="514350" lvl="0" indent="-514350">
              <a:buFont typeface="+mj-lt"/>
              <a:buAutoNum type="arabicPeriod"/>
            </a:pPr>
            <a:endParaRPr lang="en-US" sz="2000" dirty="0">
              <a:solidFill>
                <a:srgbClr val="0070C0"/>
              </a:solidFill>
            </a:endParaRPr>
          </a:p>
          <a:p>
            <a:pPr marL="514350" lvl="0" indent="-514350">
              <a:buFont typeface="+mj-lt"/>
              <a:buAutoNum type="arabicPeriod"/>
            </a:pPr>
            <a:r>
              <a:rPr lang="en-US" sz="2000" dirty="0">
                <a:solidFill>
                  <a:srgbClr val="0070C0"/>
                </a:solidFill>
              </a:rPr>
              <a:t>Management of </a:t>
            </a:r>
            <a:r>
              <a:rPr lang="en-US" sz="2000" b="1" dirty="0">
                <a:solidFill>
                  <a:srgbClr val="0070C0"/>
                </a:solidFill>
              </a:rPr>
              <a:t>hypoxemic respiratory failure and acute respiratory distress syndrome (ARDS</a:t>
            </a:r>
            <a:r>
              <a:rPr lang="en-US" sz="2000" b="1" dirty="0" smtClean="0">
                <a:solidFill>
                  <a:srgbClr val="0070C0"/>
                </a:solidFill>
              </a:rPr>
              <a:t>)</a:t>
            </a:r>
          </a:p>
          <a:p>
            <a:pPr marL="514350" lvl="0" indent="-514350">
              <a:buFont typeface="+mj-lt"/>
              <a:buAutoNum type="arabicPeriod"/>
            </a:pPr>
            <a:endParaRPr lang="en-US" sz="2000" b="1" dirty="0">
              <a:solidFill>
                <a:srgbClr val="0070C0"/>
              </a:solidFill>
            </a:endParaRPr>
          </a:p>
          <a:p>
            <a:pPr marL="514350" lvl="0" indent="-514350">
              <a:buFont typeface="+mj-lt"/>
              <a:buAutoNum type="arabicPeriod"/>
            </a:pPr>
            <a:r>
              <a:rPr lang="en-US" sz="2000" dirty="0">
                <a:solidFill>
                  <a:srgbClr val="0070C0"/>
                </a:solidFill>
              </a:rPr>
              <a:t>Management of </a:t>
            </a:r>
            <a:r>
              <a:rPr lang="en-US" sz="2000" b="1" dirty="0">
                <a:solidFill>
                  <a:srgbClr val="0070C0"/>
                </a:solidFill>
              </a:rPr>
              <a:t>septic </a:t>
            </a:r>
            <a:r>
              <a:rPr lang="en-US" sz="2000" b="1" dirty="0" smtClean="0">
                <a:solidFill>
                  <a:srgbClr val="0070C0"/>
                </a:solidFill>
              </a:rPr>
              <a:t>shock</a:t>
            </a:r>
          </a:p>
          <a:p>
            <a:pPr marL="514350" lvl="0" indent="-514350">
              <a:buFont typeface="+mj-lt"/>
              <a:buAutoNum type="arabicPeriod"/>
            </a:pPr>
            <a:endParaRPr lang="en-US" sz="2000" dirty="0">
              <a:solidFill>
                <a:srgbClr val="0070C0"/>
              </a:solidFill>
            </a:endParaRPr>
          </a:p>
          <a:p>
            <a:pPr marL="514350" lvl="0" indent="-514350">
              <a:buFont typeface="+mj-lt"/>
              <a:buAutoNum type="arabicPeriod"/>
            </a:pPr>
            <a:r>
              <a:rPr lang="en-US" sz="2000" dirty="0">
                <a:solidFill>
                  <a:srgbClr val="0070C0"/>
                </a:solidFill>
              </a:rPr>
              <a:t>Prevention of </a:t>
            </a:r>
            <a:r>
              <a:rPr lang="en-US" sz="2000" b="1" dirty="0" smtClean="0">
                <a:solidFill>
                  <a:srgbClr val="0070C0"/>
                </a:solidFill>
              </a:rPr>
              <a:t>complications</a:t>
            </a:r>
          </a:p>
          <a:p>
            <a:pPr marL="514350" lvl="0" indent="-514350">
              <a:buFont typeface="+mj-lt"/>
              <a:buAutoNum type="arabicPeriod"/>
            </a:pPr>
            <a:endParaRPr lang="en-US" sz="2000" dirty="0">
              <a:solidFill>
                <a:srgbClr val="0070C0"/>
              </a:solidFill>
            </a:endParaRPr>
          </a:p>
          <a:p>
            <a:pPr marL="514350" lvl="0" indent="-514350">
              <a:buFont typeface="+mj-lt"/>
              <a:buAutoNum type="arabicPeriod"/>
            </a:pPr>
            <a:r>
              <a:rPr lang="en-US" sz="2000" dirty="0">
                <a:solidFill>
                  <a:srgbClr val="0070C0"/>
                </a:solidFill>
              </a:rPr>
              <a:t>Specific </a:t>
            </a:r>
            <a:r>
              <a:rPr lang="en-US" sz="2000" dirty="0" smtClean="0">
                <a:solidFill>
                  <a:srgbClr val="0070C0"/>
                </a:solidFill>
              </a:rPr>
              <a:t>anti-COVID virus  </a:t>
            </a:r>
            <a:r>
              <a:rPr lang="en-US" sz="2000" b="1" dirty="0" smtClean="0">
                <a:solidFill>
                  <a:srgbClr val="0070C0"/>
                </a:solidFill>
              </a:rPr>
              <a:t>(antiviral) </a:t>
            </a:r>
            <a:r>
              <a:rPr lang="en-US" sz="2000" dirty="0" smtClean="0">
                <a:solidFill>
                  <a:srgbClr val="0070C0"/>
                </a:solidFill>
              </a:rPr>
              <a:t>treatments</a:t>
            </a:r>
          </a:p>
          <a:p>
            <a:pPr marL="514350" lvl="0" indent="-514350">
              <a:buFont typeface="+mj-lt"/>
              <a:buAutoNum type="arabicPeriod"/>
            </a:pPr>
            <a:endParaRPr lang="en-US" sz="2000" dirty="0"/>
          </a:p>
          <a:p>
            <a:pPr marL="514350" indent="-514350">
              <a:buFont typeface="+mj-lt"/>
              <a:buAutoNum type="arabicPeriod"/>
            </a:pPr>
            <a:r>
              <a:rPr lang="en-US" sz="2000" dirty="0"/>
              <a:t>Special considerations for </a:t>
            </a:r>
            <a:r>
              <a:rPr lang="en-US" sz="2000" b="1" dirty="0"/>
              <a:t>pregnant patients</a:t>
            </a:r>
          </a:p>
        </p:txBody>
      </p:sp>
    </p:spTree>
    <p:extLst>
      <p:ext uri="{BB962C8B-B14F-4D97-AF65-F5344CB8AC3E}">
        <p14:creationId xmlns:p14="http://schemas.microsoft.com/office/powerpoint/2010/main" val="39634731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4815"/>
            <a:ext cx="10515600" cy="565265"/>
          </a:xfrm>
        </p:spPr>
        <p:txBody>
          <a:bodyPr>
            <a:normAutofit fontScale="90000"/>
          </a:bodyPr>
          <a:lstStyle/>
          <a:p>
            <a:pPr lvl="0"/>
            <a:r>
              <a:rPr lang="en-US" sz="4000" dirty="0" smtClean="0"/>
              <a:t/>
            </a:r>
            <a:br>
              <a:rPr lang="en-US" sz="4000" dirty="0" smtClean="0"/>
            </a:br>
            <a:r>
              <a:rPr lang="en-US" sz="4000" b="1" dirty="0" smtClean="0">
                <a:solidFill>
                  <a:srgbClr val="0070C0"/>
                </a:solidFill>
              </a:rPr>
              <a:t>Immediate appropriate IPC) measures</a:t>
            </a:r>
            <a:r>
              <a:rPr lang="en-US" b="1" dirty="0" smtClean="0">
                <a:solidFill>
                  <a:srgbClr val="0070C0"/>
                </a:solidFill>
              </a:rPr>
              <a:t/>
            </a:r>
            <a:br>
              <a:rPr lang="en-US" b="1" dirty="0" smtClean="0">
                <a:solidFill>
                  <a:srgbClr val="0070C0"/>
                </a:solidFill>
              </a:rPr>
            </a:br>
            <a:endParaRPr lang="en-US" b="1" dirty="0">
              <a:solidFill>
                <a:srgbClr val="0070C0"/>
              </a:solidFill>
            </a:endParaRPr>
          </a:p>
        </p:txBody>
      </p:sp>
      <p:sp>
        <p:nvSpPr>
          <p:cNvPr id="3" name="Content Placeholder 2"/>
          <p:cNvSpPr>
            <a:spLocks noGrp="1"/>
          </p:cNvSpPr>
          <p:nvPr>
            <p:ph idx="1"/>
          </p:nvPr>
        </p:nvSpPr>
        <p:spPr>
          <a:xfrm>
            <a:off x="324196" y="946205"/>
            <a:ext cx="11430000" cy="5795416"/>
          </a:xfrm>
        </p:spPr>
        <p:txBody>
          <a:bodyPr>
            <a:normAutofit/>
          </a:bodyPr>
          <a:lstStyle/>
          <a:p>
            <a:pPr marL="0" indent="0">
              <a:buNone/>
            </a:pPr>
            <a:r>
              <a:rPr lang="en-US" sz="3200" b="1" dirty="0" smtClean="0">
                <a:solidFill>
                  <a:srgbClr val="0070C0"/>
                </a:solidFill>
              </a:rPr>
              <a:t>At triage- </a:t>
            </a:r>
          </a:p>
          <a:p>
            <a:pPr marL="0" indent="0">
              <a:buNone/>
            </a:pPr>
            <a:endParaRPr lang="en-US" sz="2400" dirty="0">
              <a:solidFill>
                <a:srgbClr val="0070C0"/>
              </a:solidFill>
            </a:endParaRPr>
          </a:p>
          <a:p>
            <a:pPr lvl="0"/>
            <a:r>
              <a:rPr lang="en-US" dirty="0">
                <a:solidFill>
                  <a:srgbClr val="0070C0"/>
                </a:solidFill>
              </a:rPr>
              <a:t>Give suspect patient a medical mask and direct patient to separate area, an isolation room </a:t>
            </a:r>
            <a:r>
              <a:rPr lang="en-US" b="1" dirty="0">
                <a:solidFill>
                  <a:srgbClr val="0070C0"/>
                </a:solidFill>
              </a:rPr>
              <a:t>if available</a:t>
            </a:r>
            <a:r>
              <a:rPr lang="en-US" dirty="0">
                <a:solidFill>
                  <a:srgbClr val="0070C0"/>
                </a:solidFill>
              </a:rPr>
              <a:t>. </a:t>
            </a:r>
            <a:endParaRPr lang="en-US" dirty="0" smtClean="0">
              <a:solidFill>
                <a:srgbClr val="0070C0"/>
              </a:solidFill>
            </a:endParaRPr>
          </a:p>
          <a:p>
            <a:pPr lvl="0"/>
            <a:r>
              <a:rPr lang="en-US" dirty="0" smtClean="0">
                <a:solidFill>
                  <a:srgbClr val="0070C0"/>
                </a:solidFill>
              </a:rPr>
              <a:t> </a:t>
            </a:r>
            <a:endParaRPr lang="en-US" dirty="0">
              <a:solidFill>
                <a:srgbClr val="0070C0"/>
              </a:solidFill>
            </a:endParaRPr>
          </a:p>
          <a:p>
            <a:pPr lvl="0"/>
            <a:r>
              <a:rPr lang="en-US" dirty="0">
                <a:solidFill>
                  <a:srgbClr val="0070C0"/>
                </a:solidFill>
              </a:rPr>
              <a:t>Keep at least </a:t>
            </a:r>
            <a:r>
              <a:rPr lang="en-US" b="1" dirty="0">
                <a:solidFill>
                  <a:srgbClr val="0070C0"/>
                </a:solidFill>
              </a:rPr>
              <a:t>1 meter distance between suspected patients and other patients</a:t>
            </a:r>
            <a:r>
              <a:rPr lang="en-US" dirty="0">
                <a:solidFill>
                  <a:srgbClr val="0070C0"/>
                </a:solidFill>
              </a:rPr>
              <a:t>. </a:t>
            </a:r>
          </a:p>
          <a:p>
            <a:pPr lvl="0"/>
            <a:r>
              <a:rPr lang="en-US" dirty="0">
                <a:solidFill>
                  <a:srgbClr val="0070C0"/>
                </a:solidFill>
              </a:rPr>
              <a:t>Instruct all patients to cover nose and mouth during coughing or sneezing with tissue or flexed elbow for others. </a:t>
            </a:r>
            <a:endParaRPr lang="en-US" dirty="0" smtClean="0">
              <a:solidFill>
                <a:srgbClr val="0070C0"/>
              </a:solidFill>
            </a:endParaRPr>
          </a:p>
          <a:p>
            <a:pPr lvl="0"/>
            <a:endParaRPr lang="en-US" dirty="0">
              <a:solidFill>
                <a:srgbClr val="0070C0"/>
              </a:solidFill>
            </a:endParaRPr>
          </a:p>
          <a:p>
            <a:pPr lvl="0"/>
            <a:r>
              <a:rPr lang="en-US" dirty="0">
                <a:solidFill>
                  <a:srgbClr val="0070C0"/>
                </a:solidFill>
              </a:rPr>
              <a:t>Perform hand hygiene after contact with respiratory secretions</a:t>
            </a:r>
          </a:p>
          <a:p>
            <a:endParaRPr lang="en-US" sz="2400" b="1" dirty="0"/>
          </a:p>
          <a:p>
            <a:endParaRPr lang="en-US" sz="2400" dirty="0" smtClean="0"/>
          </a:p>
          <a:p>
            <a:endParaRPr lang="en-US" dirty="0"/>
          </a:p>
        </p:txBody>
      </p:sp>
    </p:spTree>
    <p:extLst>
      <p:ext uri="{BB962C8B-B14F-4D97-AF65-F5344CB8AC3E}">
        <p14:creationId xmlns:p14="http://schemas.microsoft.com/office/powerpoint/2010/main" val="4425173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0684"/>
            <a:ext cx="10515600" cy="565178"/>
          </a:xfrm>
        </p:spPr>
        <p:txBody>
          <a:bodyPr>
            <a:normAutofit fontScale="90000"/>
          </a:bodyPr>
          <a:lstStyle/>
          <a:p>
            <a:r>
              <a:rPr lang="en-US" b="1" dirty="0">
                <a:solidFill>
                  <a:srgbClr val="0070C0"/>
                </a:solidFill>
              </a:rPr>
              <a:t>Apply droplet </a:t>
            </a:r>
            <a:r>
              <a:rPr lang="en-US" b="1" dirty="0" smtClean="0">
                <a:solidFill>
                  <a:srgbClr val="0070C0"/>
                </a:solidFill>
              </a:rPr>
              <a:t>precautions</a:t>
            </a:r>
            <a:endParaRPr lang="en-US" dirty="0">
              <a:solidFill>
                <a:srgbClr val="0070C0"/>
              </a:solidFill>
            </a:endParaRPr>
          </a:p>
        </p:txBody>
      </p:sp>
      <p:sp>
        <p:nvSpPr>
          <p:cNvPr id="3" name="Content Placeholder 2"/>
          <p:cNvSpPr>
            <a:spLocks noGrp="1"/>
          </p:cNvSpPr>
          <p:nvPr>
            <p:ph idx="1"/>
          </p:nvPr>
        </p:nvSpPr>
        <p:spPr>
          <a:xfrm>
            <a:off x="198781" y="771277"/>
            <a:ext cx="11672515" cy="6027088"/>
          </a:xfrm>
        </p:spPr>
        <p:txBody>
          <a:bodyPr>
            <a:noAutofit/>
          </a:bodyPr>
          <a:lstStyle/>
          <a:p>
            <a:pPr marL="0" indent="0">
              <a:buNone/>
            </a:pPr>
            <a:r>
              <a:rPr lang="en-US" b="1" dirty="0">
                <a:solidFill>
                  <a:srgbClr val="0070C0"/>
                </a:solidFill>
              </a:rPr>
              <a:t>Droplet precautions prevent large droplet transmission of respiratory </a:t>
            </a:r>
            <a:r>
              <a:rPr lang="en-US" b="1" dirty="0" smtClean="0">
                <a:solidFill>
                  <a:srgbClr val="0070C0"/>
                </a:solidFill>
              </a:rPr>
              <a:t>viruses</a:t>
            </a:r>
            <a:r>
              <a:rPr lang="en-US" b="1" dirty="0">
                <a:solidFill>
                  <a:srgbClr val="0070C0"/>
                </a:solidFill>
              </a:rPr>
              <a:t>:</a:t>
            </a:r>
            <a:endParaRPr lang="en-US" b="1" dirty="0" smtClean="0">
              <a:solidFill>
                <a:srgbClr val="0070C0"/>
              </a:solidFill>
            </a:endParaRPr>
          </a:p>
          <a:p>
            <a:pPr marL="0" indent="0">
              <a:buNone/>
            </a:pPr>
            <a:r>
              <a:rPr lang="en-US" dirty="0" smtClean="0">
                <a:solidFill>
                  <a:srgbClr val="0070C0"/>
                </a:solidFill>
              </a:rPr>
              <a:t> </a:t>
            </a:r>
            <a:endParaRPr lang="en-US" dirty="0">
              <a:solidFill>
                <a:srgbClr val="0070C0"/>
              </a:solidFill>
            </a:endParaRPr>
          </a:p>
          <a:p>
            <a:pPr lvl="0"/>
            <a:r>
              <a:rPr lang="en-US" dirty="0">
                <a:solidFill>
                  <a:srgbClr val="0070C0"/>
                </a:solidFill>
              </a:rPr>
              <a:t>Use a medical mask if </a:t>
            </a:r>
            <a:r>
              <a:rPr lang="en-US" b="1" dirty="0">
                <a:solidFill>
                  <a:srgbClr val="0070C0"/>
                </a:solidFill>
              </a:rPr>
              <a:t>working within 1-2 </a:t>
            </a:r>
            <a:r>
              <a:rPr lang="en-US" b="1" dirty="0" err="1">
                <a:solidFill>
                  <a:srgbClr val="0070C0"/>
                </a:solidFill>
              </a:rPr>
              <a:t>metres</a:t>
            </a:r>
            <a:r>
              <a:rPr lang="en-US" b="1" dirty="0">
                <a:solidFill>
                  <a:srgbClr val="0070C0"/>
                </a:solidFill>
              </a:rPr>
              <a:t> of the patient.</a:t>
            </a:r>
            <a:r>
              <a:rPr lang="en-US" dirty="0">
                <a:solidFill>
                  <a:srgbClr val="0070C0"/>
                </a:solidFill>
              </a:rPr>
              <a:t> </a:t>
            </a:r>
            <a:endParaRPr lang="en-US" dirty="0" smtClean="0">
              <a:solidFill>
                <a:srgbClr val="0070C0"/>
              </a:solidFill>
            </a:endParaRPr>
          </a:p>
          <a:p>
            <a:pPr lvl="0"/>
            <a:endParaRPr lang="en-US" dirty="0">
              <a:solidFill>
                <a:srgbClr val="0070C0"/>
              </a:solidFill>
            </a:endParaRPr>
          </a:p>
          <a:p>
            <a:pPr lvl="0"/>
            <a:r>
              <a:rPr lang="en-US" dirty="0">
                <a:solidFill>
                  <a:srgbClr val="0070C0"/>
                </a:solidFill>
              </a:rPr>
              <a:t>Place patients in single rooms, or group together those with the same etiological diagnosis. </a:t>
            </a:r>
            <a:endParaRPr lang="en-US" dirty="0" smtClean="0">
              <a:solidFill>
                <a:srgbClr val="0070C0"/>
              </a:solidFill>
            </a:endParaRPr>
          </a:p>
          <a:p>
            <a:pPr lvl="0"/>
            <a:endParaRPr lang="en-US" dirty="0">
              <a:solidFill>
                <a:srgbClr val="0070C0"/>
              </a:solidFill>
            </a:endParaRPr>
          </a:p>
          <a:p>
            <a:pPr lvl="0"/>
            <a:r>
              <a:rPr lang="en-US" dirty="0">
                <a:solidFill>
                  <a:srgbClr val="0070C0"/>
                </a:solidFill>
              </a:rPr>
              <a:t>If an etiological diagnosis is not possible, group patients with similar clinical diagnosis and based on epidemiological risk factors, with a spatial separation</a:t>
            </a:r>
            <a:r>
              <a:rPr lang="en-US" dirty="0" smtClean="0">
                <a:solidFill>
                  <a:srgbClr val="0070C0"/>
                </a:solidFill>
              </a:rPr>
              <a:t>.</a:t>
            </a:r>
          </a:p>
          <a:p>
            <a:pPr marL="0" lvl="0" indent="0">
              <a:buNone/>
            </a:pPr>
            <a:endParaRPr lang="en-US" dirty="0">
              <a:solidFill>
                <a:srgbClr val="0070C0"/>
              </a:solidFill>
            </a:endParaRPr>
          </a:p>
          <a:p>
            <a:pPr lvl="0"/>
            <a:r>
              <a:rPr lang="en-US" dirty="0">
                <a:solidFill>
                  <a:srgbClr val="0070C0"/>
                </a:solidFill>
              </a:rPr>
              <a:t> When providing care in close contact with a patient with respiratory symptoms (e.g. coughing or sneezing), use eye protection (face-mask or goggles), because sprays of secretions may occur. </a:t>
            </a:r>
            <a:endParaRPr lang="en-US" dirty="0" smtClean="0">
              <a:solidFill>
                <a:srgbClr val="0070C0"/>
              </a:solidFill>
            </a:endParaRPr>
          </a:p>
          <a:p>
            <a:pPr lvl="0"/>
            <a:endParaRPr lang="en-US" dirty="0"/>
          </a:p>
          <a:p>
            <a:r>
              <a:rPr lang="en-US" dirty="0"/>
              <a:t>Limit patient movement within the institution and</a:t>
            </a:r>
            <a:r>
              <a:rPr lang="en-US" u="sng" dirty="0"/>
              <a:t> </a:t>
            </a:r>
            <a:r>
              <a:rPr lang="en-US" b="1" u="sng" dirty="0"/>
              <a:t>ensure that patients wea</a:t>
            </a:r>
            <a:r>
              <a:rPr lang="en-US" b="1" dirty="0"/>
              <a:t>r </a:t>
            </a:r>
            <a:r>
              <a:rPr lang="en-US" b="1" u="sng" dirty="0"/>
              <a:t>medical masks when outside their rooms.</a:t>
            </a:r>
            <a:endParaRPr lang="en-US" dirty="0"/>
          </a:p>
        </p:txBody>
      </p:sp>
    </p:spTree>
    <p:extLst>
      <p:ext uri="{BB962C8B-B14F-4D97-AF65-F5344CB8AC3E}">
        <p14:creationId xmlns:p14="http://schemas.microsoft.com/office/powerpoint/2010/main" val="32998061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0926"/>
            <a:ext cx="10515600" cy="644691"/>
          </a:xfrm>
        </p:spPr>
        <p:txBody>
          <a:bodyPr>
            <a:normAutofit fontScale="90000"/>
          </a:bodyPr>
          <a:lstStyle/>
          <a:p>
            <a:r>
              <a:rPr lang="en-US" b="1" dirty="0">
                <a:solidFill>
                  <a:srgbClr val="0070C0"/>
                </a:solidFill>
              </a:rPr>
              <a:t>Apply contact precautions </a:t>
            </a:r>
            <a:r>
              <a:rPr lang="en-US" b="1" dirty="0"/>
              <a:t>-</a:t>
            </a:r>
            <a:endParaRPr lang="en-US" dirty="0"/>
          </a:p>
        </p:txBody>
      </p:sp>
      <p:sp>
        <p:nvSpPr>
          <p:cNvPr id="3" name="Content Placeholder 2"/>
          <p:cNvSpPr>
            <a:spLocks noGrp="1"/>
          </p:cNvSpPr>
          <p:nvPr>
            <p:ph idx="1"/>
          </p:nvPr>
        </p:nvSpPr>
        <p:spPr>
          <a:xfrm>
            <a:off x="238539" y="882594"/>
            <a:ext cx="11115261" cy="5836257"/>
          </a:xfrm>
        </p:spPr>
        <p:txBody>
          <a:bodyPr>
            <a:normAutofit fontScale="92500" lnSpcReduction="20000"/>
          </a:bodyPr>
          <a:lstStyle/>
          <a:p>
            <a:pPr marL="0" indent="0">
              <a:buNone/>
            </a:pPr>
            <a:r>
              <a:rPr lang="en-US" b="1" dirty="0">
                <a:solidFill>
                  <a:srgbClr val="0070C0"/>
                </a:solidFill>
              </a:rPr>
              <a:t>Droplet and contact precautions prevent direct or indirect transmission from contact with contaminated surfaces or equipment (i.e. contact with contaminated oxygen tubing / interfaces</a:t>
            </a:r>
            <a:r>
              <a:rPr lang="en-US" b="1" dirty="0" smtClean="0">
                <a:solidFill>
                  <a:srgbClr val="0070C0"/>
                </a:solidFill>
              </a:rPr>
              <a:t>): </a:t>
            </a:r>
          </a:p>
          <a:p>
            <a:pPr marL="0" indent="0">
              <a:buNone/>
            </a:pPr>
            <a:endParaRPr lang="en-US" dirty="0">
              <a:solidFill>
                <a:srgbClr val="0070C0"/>
              </a:solidFill>
            </a:endParaRPr>
          </a:p>
          <a:p>
            <a:pPr lvl="0"/>
            <a:r>
              <a:rPr lang="en-US" dirty="0">
                <a:solidFill>
                  <a:srgbClr val="0070C0"/>
                </a:solidFill>
              </a:rPr>
              <a:t>Use PPE (medical mask, eye protection, gloves and gown) when entering room and remove PPE when leaving. If possible, use either disposable or dedicated equipment (e.g. stethoscopes, blood pressure cuffs and thermometers</a:t>
            </a:r>
            <a:r>
              <a:rPr lang="en-US" dirty="0" smtClean="0">
                <a:solidFill>
                  <a:srgbClr val="0070C0"/>
                </a:solidFill>
              </a:rPr>
              <a:t>).</a:t>
            </a:r>
          </a:p>
          <a:p>
            <a:pPr marL="0" lvl="0" indent="0">
              <a:buNone/>
            </a:pPr>
            <a:r>
              <a:rPr lang="en-US" dirty="0" smtClean="0">
                <a:solidFill>
                  <a:srgbClr val="0070C0"/>
                </a:solidFill>
              </a:rPr>
              <a:t> </a:t>
            </a:r>
          </a:p>
          <a:p>
            <a:pPr lvl="0"/>
            <a:r>
              <a:rPr lang="en-US" dirty="0" smtClean="0">
                <a:solidFill>
                  <a:srgbClr val="0070C0"/>
                </a:solidFill>
              </a:rPr>
              <a:t>If </a:t>
            </a:r>
            <a:r>
              <a:rPr lang="en-US" dirty="0">
                <a:solidFill>
                  <a:srgbClr val="0070C0"/>
                </a:solidFill>
              </a:rPr>
              <a:t>equipment needs to be shared among patients, clean and disinfect between each patient use</a:t>
            </a:r>
            <a:r>
              <a:rPr lang="en-US" dirty="0" smtClean="0">
                <a:solidFill>
                  <a:srgbClr val="0070C0"/>
                </a:solidFill>
              </a:rPr>
              <a:t>.</a:t>
            </a:r>
          </a:p>
          <a:p>
            <a:pPr marL="0" lvl="0" indent="0">
              <a:buNone/>
            </a:pPr>
            <a:r>
              <a:rPr lang="en-US" dirty="0" smtClean="0">
                <a:solidFill>
                  <a:srgbClr val="0070C0"/>
                </a:solidFill>
              </a:rPr>
              <a:t> </a:t>
            </a:r>
            <a:endParaRPr lang="en-US" dirty="0">
              <a:solidFill>
                <a:srgbClr val="0070C0"/>
              </a:solidFill>
            </a:endParaRPr>
          </a:p>
          <a:p>
            <a:pPr lvl="0"/>
            <a:r>
              <a:rPr lang="en-US" dirty="0">
                <a:solidFill>
                  <a:srgbClr val="0070C0"/>
                </a:solidFill>
              </a:rPr>
              <a:t>Ensure that health care workers refrain from touching their eyes, nose, and mouth with potentially contaminated gloved or ungloved hands</a:t>
            </a:r>
            <a:r>
              <a:rPr lang="en-US" dirty="0" smtClean="0">
                <a:solidFill>
                  <a:srgbClr val="0070C0"/>
                </a:solidFill>
              </a:rPr>
              <a:t>.</a:t>
            </a:r>
          </a:p>
          <a:p>
            <a:pPr marL="0" lvl="0" indent="0">
              <a:buNone/>
            </a:pPr>
            <a:r>
              <a:rPr lang="en-US" dirty="0" smtClean="0">
                <a:solidFill>
                  <a:srgbClr val="0070C0"/>
                </a:solidFill>
              </a:rPr>
              <a:t> </a:t>
            </a:r>
            <a:endParaRPr lang="en-US" dirty="0">
              <a:solidFill>
                <a:srgbClr val="0070C0"/>
              </a:solidFill>
            </a:endParaRPr>
          </a:p>
          <a:p>
            <a:pPr lvl="0"/>
            <a:r>
              <a:rPr lang="en-US" dirty="0">
                <a:solidFill>
                  <a:srgbClr val="0070C0"/>
                </a:solidFill>
              </a:rPr>
              <a:t>Avoid contaminating environmental surfaces that are not directly related to patient care (e.g. door</a:t>
            </a:r>
            <a:r>
              <a:rPr lang="en-US" b="1" dirty="0">
                <a:solidFill>
                  <a:srgbClr val="0070C0"/>
                </a:solidFill>
              </a:rPr>
              <a:t> </a:t>
            </a:r>
            <a:r>
              <a:rPr lang="en-US" dirty="0">
                <a:solidFill>
                  <a:srgbClr val="0070C0"/>
                </a:solidFill>
              </a:rPr>
              <a:t>handles and light switches). Ensure adequate room ventilation. Avoid movement of patients or transport. Perform hand hygiene.</a:t>
            </a:r>
          </a:p>
          <a:p>
            <a:endParaRPr lang="en-US" dirty="0"/>
          </a:p>
        </p:txBody>
      </p:sp>
    </p:spTree>
    <p:extLst>
      <p:ext uri="{BB962C8B-B14F-4D97-AF65-F5344CB8AC3E}">
        <p14:creationId xmlns:p14="http://schemas.microsoft.com/office/powerpoint/2010/main" val="28187001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6503"/>
            <a:ext cx="10515600" cy="598516"/>
          </a:xfrm>
        </p:spPr>
        <p:txBody>
          <a:bodyPr>
            <a:normAutofit fontScale="90000"/>
          </a:bodyPr>
          <a:lstStyle/>
          <a:p>
            <a:pPr lvl="0"/>
            <a:r>
              <a:rPr lang="en-US" dirty="0" smtClean="0"/>
              <a:t/>
            </a:r>
            <a:br>
              <a:rPr lang="en-US" dirty="0" smtClean="0"/>
            </a:br>
            <a:r>
              <a:rPr lang="en-US" b="1" dirty="0" smtClean="0">
                <a:solidFill>
                  <a:srgbClr val="0070C0"/>
                </a:solidFill>
              </a:rPr>
              <a:t>Early supportive therapy and monitoring.</a:t>
            </a:r>
            <a:br>
              <a:rPr lang="en-US" b="1" dirty="0" smtClean="0">
                <a:solidFill>
                  <a:srgbClr val="0070C0"/>
                </a:solidFill>
              </a:rPr>
            </a:br>
            <a:endParaRPr lang="en-US" b="1" dirty="0">
              <a:solidFill>
                <a:srgbClr val="0070C0"/>
              </a:solidFill>
            </a:endParaRPr>
          </a:p>
        </p:txBody>
      </p:sp>
      <p:sp>
        <p:nvSpPr>
          <p:cNvPr id="3" name="Content Placeholder 2"/>
          <p:cNvSpPr>
            <a:spLocks noGrp="1"/>
          </p:cNvSpPr>
          <p:nvPr>
            <p:ph idx="1"/>
          </p:nvPr>
        </p:nvSpPr>
        <p:spPr>
          <a:xfrm>
            <a:off x="838200" y="955964"/>
            <a:ext cx="10515600" cy="5710843"/>
          </a:xfrm>
        </p:spPr>
        <p:txBody>
          <a:bodyPr>
            <a:normAutofit/>
          </a:bodyPr>
          <a:lstStyle/>
          <a:p>
            <a:r>
              <a:rPr lang="en-US" dirty="0">
                <a:solidFill>
                  <a:srgbClr val="0070C0"/>
                </a:solidFill>
              </a:rPr>
              <a:t>Give supplemental oxygen therapy immediately to patients with SARI and respiratory distress, </a:t>
            </a:r>
            <a:r>
              <a:rPr lang="en-US" dirty="0" err="1">
                <a:solidFill>
                  <a:srgbClr val="0070C0"/>
                </a:solidFill>
              </a:rPr>
              <a:t>hypoxaemia</a:t>
            </a:r>
            <a:r>
              <a:rPr lang="en-US" dirty="0">
                <a:solidFill>
                  <a:srgbClr val="0070C0"/>
                </a:solidFill>
              </a:rPr>
              <a:t>, or shock</a:t>
            </a:r>
            <a:r>
              <a:rPr lang="en-US" dirty="0" smtClean="0">
                <a:solidFill>
                  <a:srgbClr val="0070C0"/>
                </a:solidFill>
              </a:rPr>
              <a:t>.</a:t>
            </a:r>
          </a:p>
          <a:p>
            <a:endParaRPr lang="en-US" dirty="0" smtClean="0">
              <a:solidFill>
                <a:srgbClr val="0070C0"/>
              </a:solidFill>
            </a:endParaRPr>
          </a:p>
          <a:p>
            <a:r>
              <a:rPr lang="en-US" dirty="0">
                <a:solidFill>
                  <a:srgbClr val="0070C0"/>
                </a:solidFill>
              </a:rPr>
              <a:t>Use conservative fluid management in patients with SARI when there is no evidence of shock</a:t>
            </a:r>
            <a:r>
              <a:rPr lang="en-US" dirty="0" smtClean="0">
                <a:solidFill>
                  <a:srgbClr val="0070C0"/>
                </a:solidFill>
              </a:rPr>
              <a:t>.</a:t>
            </a:r>
          </a:p>
          <a:p>
            <a:endParaRPr lang="en-US" dirty="0">
              <a:solidFill>
                <a:srgbClr val="0070C0"/>
              </a:solidFill>
            </a:endParaRPr>
          </a:p>
          <a:p>
            <a:r>
              <a:rPr lang="en-US" dirty="0">
                <a:solidFill>
                  <a:srgbClr val="0070C0"/>
                </a:solidFill>
              </a:rPr>
              <a:t>Give empiric antimicrobials to treat all likely pathogens causing SARI. Give antimicrobials within one hour of initial patient assessment for patients with sepsis</a:t>
            </a:r>
            <a:r>
              <a:rPr lang="en-US" dirty="0" smtClean="0">
                <a:solidFill>
                  <a:srgbClr val="0070C0"/>
                </a:solidFill>
              </a:rPr>
              <a:t>.</a:t>
            </a:r>
          </a:p>
          <a:p>
            <a:r>
              <a:rPr lang="en-US" dirty="0">
                <a:solidFill>
                  <a:srgbClr val="0070C0"/>
                </a:solidFill>
              </a:rPr>
              <a:t>Do not routinely give systemic corticosteroids for treatment of viral pneumonia or ARDS outside of clinical trials unless they are indicated for another reason.</a:t>
            </a:r>
          </a:p>
          <a:p>
            <a:endParaRPr lang="en-US" dirty="0"/>
          </a:p>
        </p:txBody>
      </p:sp>
    </p:spTree>
    <p:extLst>
      <p:ext uri="{BB962C8B-B14F-4D97-AF65-F5344CB8AC3E}">
        <p14:creationId xmlns:p14="http://schemas.microsoft.com/office/powerpoint/2010/main" val="310146618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4590" y="158391"/>
            <a:ext cx="10515600" cy="843473"/>
          </a:xfrm>
        </p:spPr>
        <p:txBody>
          <a:bodyPr/>
          <a:lstStyle/>
          <a:p>
            <a:pPr algn="ctr"/>
            <a:r>
              <a:rPr lang="en-US" b="1" dirty="0" smtClean="0">
                <a:solidFill>
                  <a:srgbClr val="0070C0"/>
                </a:solidFill>
              </a:rPr>
              <a:t>1. Uncomplicated </a:t>
            </a:r>
            <a:r>
              <a:rPr lang="en-US" b="1" dirty="0" err="1">
                <a:solidFill>
                  <a:srgbClr val="0070C0"/>
                </a:solidFill>
              </a:rPr>
              <a:t>I</a:t>
            </a:r>
            <a:r>
              <a:rPr lang="en-US" b="1" dirty="0" err="1" smtClean="0">
                <a:solidFill>
                  <a:srgbClr val="0070C0"/>
                </a:solidFill>
              </a:rPr>
              <a:t>llnes</a:t>
            </a:r>
            <a:r>
              <a:rPr lang="en-US" b="1" dirty="0" smtClean="0">
                <a:solidFill>
                  <a:srgbClr val="0070C0"/>
                </a:solidFill>
              </a:rPr>
              <a:t> </a:t>
            </a:r>
            <a:endParaRPr lang="en-US" dirty="0">
              <a:solidFill>
                <a:srgbClr val="0070C0"/>
              </a:solidFill>
            </a:endParaRPr>
          </a:p>
        </p:txBody>
      </p:sp>
      <p:sp>
        <p:nvSpPr>
          <p:cNvPr id="3" name="Content Placeholder 2"/>
          <p:cNvSpPr>
            <a:spLocks noGrp="1"/>
          </p:cNvSpPr>
          <p:nvPr>
            <p:ph idx="1"/>
          </p:nvPr>
        </p:nvSpPr>
        <p:spPr>
          <a:xfrm>
            <a:off x="310101" y="1121134"/>
            <a:ext cx="11600953" cy="5518205"/>
          </a:xfrm>
        </p:spPr>
        <p:txBody>
          <a:bodyPr>
            <a:normAutofit lnSpcReduction="10000"/>
          </a:bodyPr>
          <a:lstStyle/>
          <a:p>
            <a:r>
              <a:rPr lang="en-US" dirty="0">
                <a:solidFill>
                  <a:srgbClr val="0070C0"/>
                </a:solidFill>
              </a:rPr>
              <a:t>Patients with uncomplicated upper respiratory tract viral infection, may have non-specific symptoms such </a:t>
            </a:r>
            <a:r>
              <a:rPr lang="en-US" dirty="0" smtClean="0">
                <a:solidFill>
                  <a:srgbClr val="0070C0"/>
                </a:solidFill>
              </a:rPr>
              <a:t>as: </a:t>
            </a:r>
          </a:p>
          <a:p>
            <a:pPr lvl="1"/>
            <a:r>
              <a:rPr lang="en-US" dirty="0" smtClean="0">
                <a:solidFill>
                  <a:srgbClr val="00B050"/>
                </a:solidFill>
              </a:rPr>
              <a:t>fever</a:t>
            </a:r>
            <a:r>
              <a:rPr lang="en-US" dirty="0">
                <a:solidFill>
                  <a:srgbClr val="00B050"/>
                </a:solidFill>
              </a:rPr>
              <a:t>, </a:t>
            </a:r>
            <a:endParaRPr lang="en-US" dirty="0" smtClean="0">
              <a:solidFill>
                <a:srgbClr val="00B050"/>
              </a:solidFill>
            </a:endParaRPr>
          </a:p>
          <a:p>
            <a:pPr lvl="1"/>
            <a:r>
              <a:rPr lang="en-US" dirty="0" smtClean="0">
                <a:solidFill>
                  <a:srgbClr val="00B050"/>
                </a:solidFill>
              </a:rPr>
              <a:t>cough</a:t>
            </a:r>
            <a:r>
              <a:rPr lang="en-US" dirty="0">
                <a:solidFill>
                  <a:srgbClr val="00B050"/>
                </a:solidFill>
              </a:rPr>
              <a:t>, </a:t>
            </a:r>
            <a:endParaRPr lang="en-US" dirty="0" smtClean="0">
              <a:solidFill>
                <a:srgbClr val="00B050"/>
              </a:solidFill>
            </a:endParaRPr>
          </a:p>
          <a:p>
            <a:pPr lvl="1"/>
            <a:r>
              <a:rPr lang="en-US" dirty="0" smtClean="0">
                <a:solidFill>
                  <a:srgbClr val="00B050"/>
                </a:solidFill>
              </a:rPr>
              <a:t>sore </a:t>
            </a:r>
            <a:r>
              <a:rPr lang="en-US" dirty="0">
                <a:solidFill>
                  <a:srgbClr val="00B050"/>
                </a:solidFill>
              </a:rPr>
              <a:t>throat, </a:t>
            </a:r>
            <a:endParaRPr lang="en-US" dirty="0" smtClean="0">
              <a:solidFill>
                <a:srgbClr val="00B050"/>
              </a:solidFill>
            </a:endParaRPr>
          </a:p>
          <a:p>
            <a:pPr lvl="1"/>
            <a:r>
              <a:rPr lang="en-US" dirty="0" smtClean="0">
                <a:solidFill>
                  <a:srgbClr val="00B050"/>
                </a:solidFill>
              </a:rPr>
              <a:t>nasal </a:t>
            </a:r>
            <a:r>
              <a:rPr lang="en-US" dirty="0">
                <a:solidFill>
                  <a:srgbClr val="00B050"/>
                </a:solidFill>
              </a:rPr>
              <a:t>congestion, </a:t>
            </a:r>
            <a:endParaRPr lang="en-US" dirty="0" smtClean="0">
              <a:solidFill>
                <a:srgbClr val="00B050"/>
              </a:solidFill>
            </a:endParaRPr>
          </a:p>
          <a:p>
            <a:pPr lvl="1"/>
            <a:r>
              <a:rPr lang="en-US" dirty="0" smtClean="0">
                <a:solidFill>
                  <a:srgbClr val="00B050"/>
                </a:solidFill>
              </a:rPr>
              <a:t>malaise</a:t>
            </a:r>
            <a:r>
              <a:rPr lang="en-US" dirty="0">
                <a:solidFill>
                  <a:srgbClr val="00B050"/>
                </a:solidFill>
              </a:rPr>
              <a:t>, headache</a:t>
            </a:r>
            <a:r>
              <a:rPr lang="en-US" dirty="0" smtClean="0">
                <a:solidFill>
                  <a:srgbClr val="00B050"/>
                </a:solidFill>
              </a:rPr>
              <a:t>,</a:t>
            </a:r>
          </a:p>
          <a:p>
            <a:pPr lvl="1"/>
            <a:r>
              <a:rPr lang="en-US" dirty="0" smtClean="0">
                <a:solidFill>
                  <a:srgbClr val="00B050"/>
                </a:solidFill>
              </a:rPr>
              <a:t> </a:t>
            </a:r>
            <a:r>
              <a:rPr lang="en-US" dirty="0">
                <a:solidFill>
                  <a:srgbClr val="00B050"/>
                </a:solidFill>
              </a:rPr>
              <a:t>muscle pain or malaise.  </a:t>
            </a:r>
            <a:endParaRPr lang="en-US" dirty="0" smtClean="0">
              <a:solidFill>
                <a:srgbClr val="00B050"/>
              </a:solidFill>
            </a:endParaRPr>
          </a:p>
          <a:p>
            <a:pPr lvl="1"/>
            <a:endParaRPr lang="en-US" dirty="0"/>
          </a:p>
          <a:p>
            <a:r>
              <a:rPr lang="en-US" dirty="0">
                <a:solidFill>
                  <a:srgbClr val="0070C0"/>
                </a:solidFill>
              </a:rPr>
              <a:t>The elderly and immunosuppressed may present with atypical symptoms. </a:t>
            </a:r>
            <a:endParaRPr lang="en-US" dirty="0" smtClean="0">
              <a:solidFill>
                <a:srgbClr val="0070C0"/>
              </a:solidFill>
            </a:endParaRPr>
          </a:p>
          <a:p>
            <a:pPr marL="0" indent="0">
              <a:buNone/>
            </a:pPr>
            <a:r>
              <a:rPr lang="en-US" dirty="0" smtClean="0">
                <a:solidFill>
                  <a:srgbClr val="0070C0"/>
                </a:solidFill>
              </a:rPr>
              <a:t> </a:t>
            </a:r>
          </a:p>
          <a:p>
            <a:r>
              <a:rPr lang="en-US" dirty="0" smtClean="0">
                <a:solidFill>
                  <a:srgbClr val="0070C0"/>
                </a:solidFill>
              </a:rPr>
              <a:t>These </a:t>
            </a:r>
            <a:r>
              <a:rPr lang="en-US" dirty="0">
                <a:solidFill>
                  <a:srgbClr val="0070C0"/>
                </a:solidFill>
              </a:rPr>
              <a:t>patients do not have any signs of dehydration, sepsis or shortness of breath.</a:t>
            </a:r>
          </a:p>
        </p:txBody>
      </p:sp>
    </p:spTree>
    <p:extLst>
      <p:ext uri="{BB962C8B-B14F-4D97-AF65-F5344CB8AC3E}">
        <p14:creationId xmlns:p14="http://schemas.microsoft.com/office/powerpoint/2010/main" val="181822672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4781"/>
            <a:ext cx="10515600" cy="533372"/>
          </a:xfrm>
        </p:spPr>
        <p:txBody>
          <a:bodyPr>
            <a:normAutofit fontScale="90000"/>
          </a:bodyPr>
          <a:lstStyle/>
          <a:p>
            <a:pPr algn="ctr"/>
            <a:r>
              <a:rPr lang="en-US" b="1" dirty="0" err="1" smtClean="0">
                <a:solidFill>
                  <a:srgbClr val="0070C0"/>
                </a:solidFill>
              </a:rPr>
              <a:t>Mgt</a:t>
            </a:r>
            <a:endParaRPr lang="en-US" b="1" dirty="0">
              <a:solidFill>
                <a:srgbClr val="0070C0"/>
              </a:solidFill>
            </a:endParaRPr>
          </a:p>
        </p:txBody>
      </p:sp>
      <p:sp>
        <p:nvSpPr>
          <p:cNvPr id="3" name="Content Placeholder 2"/>
          <p:cNvSpPr>
            <a:spLocks noGrp="1"/>
          </p:cNvSpPr>
          <p:nvPr>
            <p:ph idx="1"/>
          </p:nvPr>
        </p:nvSpPr>
        <p:spPr>
          <a:xfrm>
            <a:off x="333955" y="723568"/>
            <a:ext cx="11561196" cy="5971429"/>
          </a:xfrm>
        </p:spPr>
        <p:txBody>
          <a:bodyPr>
            <a:normAutofit fontScale="92500" lnSpcReduction="10000"/>
          </a:bodyPr>
          <a:lstStyle/>
          <a:p>
            <a:pPr lvl="0"/>
            <a:r>
              <a:rPr lang="en-US" dirty="0">
                <a:solidFill>
                  <a:srgbClr val="0070C0"/>
                </a:solidFill>
              </a:rPr>
              <a:t>In view of the currently limited knowledge of the disease caused by </a:t>
            </a:r>
            <a:r>
              <a:rPr lang="en-US" dirty="0" smtClean="0">
                <a:solidFill>
                  <a:srgbClr val="0070C0"/>
                </a:solidFill>
              </a:rPr>
              <a:t>COVID-19 </a:t>
            </a:r>
            <a:r>
              <a:rPr lang="en-US" dirty="0">
                <a:solidFill>
                  <a:srgbClr val="0070C0"/>
                </a:solidFill>
              </a:rPr>
              <a:t>infection and its transmission patterns, WHO recommends that suspected cases of COVID-19 </a:t>
            </a:r>
            <a:r>
              <a:rPr lang="en-US" dirty="0" smtClean="0">
                <a:solidFill>
                  <a:srgbClr val="0070C0"/>
                </a:solidFill>
              </a:rPr>
              <a:t>infection </a:t>
            </a:r>
            <a:r>
              <a:rPr lang="en-US" b="1" u="sng" dirty="0">
                <a:solidFill>
                  <a:srgbClr val="0070C0"/>
                </a:solidFill>
              </a:rPr>
              <a:t>be isolated and monitored in a hospital setting</a:t>
            </a:r>
            <a:r>
              <a:rPr lang="en-US" dirty="0">
                <a:solidFill>
                  <a:srgbClr val="0070C0"/>
                </a:solidFill>
              </a:rPr>
              <a:t>. </a:t>
            </a:r>
            <a:endParaRPr lang="en-US" dirty="0" smtClean="0">
              <a:solidFill>
                <a:srgbClr val="0070C0"/>
              </a:solidFill>
            </a:endParaRPr>
          </a:p>
          <a:p>
            <a:pPr lvl="0"/>
            <a:endParaRPr lang="en-US" dirty="0">
              <a:solidFill>
                <a:srgbClr val="0070C0"/>
              </a:solidFill>
            </a:endParaRPr>
          </a:p>
          <a:p>
            <a:pPr lvl="0"/>
            <a:r>
              <a:rPr lang="en-US" dirty="0" smtClean="0">
                <a:solidFill>
                  <a:srgbClr val="0070C0"/>
                </a:solidFill>
              </a:rPr>
              <a:t>This </a:t>
            </a:r>
            <a:r>
              <a:rPr lang="en-US" dirty="0">
                <a:solidFill>
                  <a:srgbClr val="0070C0"/>
                </a:solidFill>
              </a:rPr>
              <a:t>would ensure both safety and quality of health care (in case patients’ symptoms worsen) and public health security</a:t>
            </a:r>
            <a:r>
              <a:rPr lang="en-US" dirty="0" smtClean="0">
                <a:solidFill>
                  <a:srgbClr val="0070C0"/>
                </a:solidFill>
              </a:rPr>
              <a:t>.</a:t>
            </a:r>
          </a:p>
          <a:p>
            <a:pPr lvl="0"/>
            <a:endParaRPr lang="en-US" dirty="0">
              <a:solidFill>
                <a:srgbClr val="0070C0"/>
              </a:solidFill>
            </a:endParaRPr>
          </a:p>
          <a:p>
            <a:pPr lvl="0"/>
            <a:r>
              <a:rPr lang="en-US" dirty="0">
                <a:solidFill>
                  <a:srgbClr val="0070C0"/>
                </a:solidFill>
              </a:rPr>
              <a:t>Isolation outside the hospital setting may be considered on a case-by-case basis; in situations where isolation in the hospital is not possible. </a:t>
            </a:r>
            <a:endParaRPr lang="en-US" dirty="0" smtClean="0">
              <a:solidFill>
                <a:srgbClr val="0070C0"/>
              </a:solidFill>
            </a:endParaRPr>
          </a:p>
          <a:p>
            <a:pPr lvl="0"/>
            <a:endParaRPr lang="en-US" dirty="0">
              <a:solidFill>
                <a:srgbClr val="0070C0"/>
              </a:solidFill>
            </a:endParaRPr>
          </a:p>
          <a:p>
            <a:r>
              <a:rPr lang="en-US" dirty="0">
                <a:solidFill>
                  <a:srgbClr val="0070C0"/>
                </a:solidFill>
              </a:rPr>
              <a:t>THE DECISION TO ISOLATE AT HOME WILL  BE CONSIDEERD ON A CASE-BY -CASE BASIS AND THE DECISION </a:t>
            </a:r>
            <a:r>
              <a:rPr lang="en-US" b="1" u="sng" dirty="0">
                <a:solidFill>
                  <a:srgbClr val="0070C0"/>
                </a:solidFill>
              </a:rPr>
              <a:t>MUST BE TAKEN JOINTLY BY A CLINICAL TEAM WITH ADEQUATE PROVISION FOR FOLLOW UP OF THE PATIENTS</a:t>
            </a:r>
            <a:endParaRPr lang="en-US" dirty="0">
              <a:solidFill>
                <a:srgbClr val="0070C0"/>
              </a:solidFill>
            </a:endParaRPr>
          </a:p>
          <a:p>
            <a:pPr marL="0" indent="0">
              <a:buNone/>
            </a:pPr>
            <a:r>
              <a:rPr lang="en-US" b="1" dirty="0" smtClean="0"/>
              <a:t>    </a:t>
            </a:r>
            <a:r>
              <a:rPr lang="en-US" sz="2200" b="1" dirty="0" smtClean="0">
                <a:solidFill>
                  <a:srgbClr val="00B050"/>
                </a:solidFill>
              </a:rPr>
              <a:t>(</a:t>
            </a:r>
            <a:r>
              <a:rPr lang="en-US" sz="2200" b="1" dirty="0">
                <a:solidFill>
                  <a:srgbClr val="00B050"/>
                </a:solidFill>
              </a:rPr>
              <a:t>WHO guidance on home isolation is available for reference)</a:t>
            </a:r>
            <a:endParaRPr lang="en-US" sz="2200" dirty="0">
              <a:solidFill>
                <a:srgbClr val="00B050"/>
              </a:solidFill>
            </a:endParaRPr>
          </a:p>
        </p:txBody>
      </p:sp>
    </p:spTree>
    <p:extLst>
      <p:ext uri="{BB962C8B-B14F-4D97-AF65-F5344CB8AC3E}">
        <p14:creationId xmlns:p14="http://schemas.microsoft.com/office/powerpoint/2010/main" val="117305361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0684"/>
            <a:ext cx="10515600" cy="676495"/>
          </a:xfrm>
        </p:spPr>
        <p:txBody>
          <a:bodyPr>
            <a:normAutofit fontScale="90000"/>
          </a:bodyPr>
          <a:lstStyle/>
          <a:p>
            <a:pPr algn="ctr"/>
            <a:r>
              <a:rPr lang="en-US" dirty="0" smtClean="0">
                <a:solidFill>
                  <a:srgbClr val="0070C0"/>
                </a:solidFill>
              </a:rPr>
              <a:t>2. </a:t>
            </a:r>
            <a:r>
              <a:rPr lang="en-US" b="1" dirty="0">
                <a:solidFill>
                  <a:srgbClr val="0070C0"/>
                </a:solidFill>
              </a:rPr>
              <a:t>Pneumonia </a:t>
            </a:r>
            <a:endParaRPr lang="en-US" dirty="0">
              <a:solidFill>
                <a:srgbClr val="0070C0"/>
              </a:solidFill>
            </a:endParaRPr>
          </a:p>
        </p:txBody>
      </p:sp>
      <p:sp>
        <p:nvSpPr>
          <p:cNvPr id="3" name="Content Placeholder 2"/>
          <p:cNvSpPr>
            <a:spLocks noGrp="1"/>
          </p:cNvSpPr>
          <p:nvPr>
            <p:ph idx="1"/>
          </p:nvPr>
        </p:nvSpPr>
        <p:spPr>
          <a:xfrm>
            <a:off x="270344" y="922351"/>
            <a:ext cx="11545294" cy="5605670"/>
          </a:xfrm>
        </p:spPr>
        <p:txBody>
          <a:bodyPr/>
          <a:lstStyle/>
          <a:p>
            <a:r>
              <a:rPr lang="en-US" dirty="0">
                <a:solidFill>
                  <a:srgbClr val="0070C0"/>
                </a:solidFill>
              </a:rPr>
              <a:t>Patient with pneumonia and no signs of severe pneumonia</a:t>
            </a:r>
            <a:r>
              <a:rPr lang="en-US" dirty="0" smtClean="0">
                <a:solidFill>
                  <a:srgbClr val="0070C0"/>
                </a:solidFill>
              </a:rPr>
              <a:t>.</a:t>
            </a:r>
          </a:p>
          <a:p>
            <a:endParaRPr lang="en-US" dirty="0">
              <a:solidFill>
                <a:srgbClr val="0070C0"/>
              </a:solidFill>
            </a:endParaRPr>
          </a:p>
          <a:p>
            <a:r>
              <a:rPr lang="en-US" dirty="0">
                <a:solidFill>
                  <a:srgbClr val="0070C0"/>
                </a:solidFill>
              </a:rPr>
              <a:t>Child with non-severe pneumonia has cough or difficulty breathing + fast breathing: fast breathing (in breaths/min): &lt;2 months, ≥60; 2–11 months, ≥50; 1–5 years, ≥40 and no signs of severe pneumonia</a:t>
            </a:r>
          </a:p>
        </p:txBody>
      </p:sp>
    </p:spTree>
    <p:extLst>
      <p:ext uri="{BB962C8B-B14F-4D97-AF65-F5344CB8AC3E}">
        <p14:creationId xmlns:p14="http://schemas.microsoft.com/office/powerpoint/2010/main" val="12683162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1316"/>
            <a:ext cx="10515600" cy="6384175"/>
          </a:xfrm>
        </p:spPr>
        <p:txBody>
          <a:bodyPr>
            <a:normAutofit lnSpcReduction="10000"/>
          </a:bodyPr>
          <a:lstStyle/>
          <a:p>
            <a:r>
              <a:rPr lang="en-US" sz="3200" dirty="0" smtClean="0">
                <a:solidFill>
                  <a:srgbClr val="0070C0"/>
                </a:solidFill>
              </a:rPr>
              <a:t>The guidance in this presentation is based on WHO guidelines on COVID-19  developed in January 2020 and is </a:t>
            </a:r>
            <a:r>
              <a:rPr lang="en-US" sz="3200" dirty="0">
                <a:solidFill>
                  <a:srgbClr val="0070C0"/>
                </a:solidFill>
              </a:rPr>
              <a:t>intended for clinicians taking care of </a:t>
            </a:r>
            <a:r>
              <a:rPr lang="en-US" sz="3200" dirty="0" smtClean="0">
                <a:solidFill>
                  <a:srgbClr val="0070C0"/>
                </a:solidFill>
              </a:rPr>
              <a:t>hospitalized </a:t>
            </a:r>
            <a:r>
              <a:rPr lang="en-US" sz="3200" dirty="0">
                <a:solidFill>
                  <a:srgbClr val="0070C0"/>
                </a:solidFill>
              </a:rPr>
              <a:t>adult and paediatric patients with severe acute respiratory infection (SARI) </a:t>
            </a:r>
            <a:r>
              <a:rPr lang="en-US" sz="3200" dirty="0" smtClean="0">
                <a:solidFill>
                  <a:srgbClr val="0070C0"/>
                </a:solidFill>
              </a:rPr>
              <a:t>when COVID-19 infection </a:t>
            </a:r>
            <a:r>
              <a:rPr lang="en-US" sz="3200" dirty="0">
                <a:solidFill>
                  <a:srgbClr val="0070C0"/>
                </a:solidFill>
              </a:rPr>
              <a:t>is </a:t>
            </a:r>
            <a:r>
              <a:rPr lang="en-US" sz="3200" dirty="0" smtClean="0">
                <a:solidFill>
                  <a:srgbClr val="0070C0"/>
                </a:solidFill>
              </a:rPr>
              <a:t>suspected</a:t>
            </a:r>
            <a:r>
              <a:rPr lang="en-US" sz="3200" dirty="0">
                <a:solidFill>
                  <a:srgbClr val="0070C0"/>
                </a:solidFill>
              </a:rPr>
              <a:t> </a:t>
            </a:r>
            <a:r>
              <a:rPr lang="en-US" sz="3200" dirty="0" smtClean="0">
                <a:solidFill>
                  <a:srgbClr val="0070C0"/>
                </a:solidFill>
              </a:rPr>
              <a:t>or confirmed.</a:t>
            </a:r>
          </a:p>
          <a:p>
            <a:endParaRPr lang="en-US" sz="3200" dirty="0" smtClean="0">
              <a:solidFill>
                <a:srgbClr val="0070C0"/>
              </a:solidFill>
            </a:endParaRPr>
          </a:p>
          <a:p>
            <a:r>
              <a:rPr lang="en-US" sz="3200" dirty="0" smtClean="0">
                <a:solidFill>
                  <a:srgbClr val="0070C0"/>
                </a:solidFill>
              </a:rPr>
              <a:t>It </a:t>
            </a:r>
            <a:r>
              <a:rPr lang="en-US" sz="3200" dirty="0">
                <a:solidFill>
                  <a:srgbClr val="0070C0"/>
                </a:solidFill>
              </a:rPr>
              <a:t>is not meant to replace clinical judgment or specialist consultation but rather to strengthen clinical management of these patients and provide to up-to-date guidance</a:t>
            </a:r>
            <a:r>
              <a:rPr lang="en-US" sz="3200" dirty="0" smtClean="0">
                <a:solidFill>
                  <a:srgbClr val="0070C0"/>
                </a:solidFill>
              </a:rPr>
              <a:t>.</a:t>
            </a:r>
          </a:p>
          <a:p>
            <a:endParaRPr lang="en-US" sz="3200" dirty="0" smtClean="0">
              <a:solidFill>
                <a:srgbClr val="0070C0"/>
              </a:solidFill>
            </a:endParaRPr>
          </a:p>
          <a:p>
            <a:r>
              <a:rPr lang="en-US" sz="3200" dirty="0" smtClean="0">
                <a:solidFill>
                  <a:srgbClr val="0070C0"/>
                </a:solidFill>
              </a:rPr>
              <a:t>Best </a:t>
            </a:r>
            <a:r>
              <a:rPr lang="en-US" sz="3200" dirty="0">
                <a:solidFill>
                  <a:srgbClr val="0070C0"/>
                </a:solidFill>
              </a:rPr>
              <a:t>practices for </a:t>
            </a:r>
            <a:r>
              <a:rPr lang="en-US" sz="3200" dirty="0" smtClean="0">
                <a:solidFill>
                  <a:srgbClr val="0070C0"/>
                </a:solidFill>
              </a:rPr>
              <a:t>Severe Acute Respiratory Infection (SARI) including </a:t>
            </a:r>
            <a:r>
              <a:rPr lang="en-US" sz="3200" dirty="0">
                <a:solidFill>
                  <a:srgbClr val="0070C0"/>
                </a:solidFill>
              </a:rPr>
              <a:t>IPC and optimized supportive care for severely ill patients are </a:t>
            </a:r>
            <a:r>
              <a:rPr lang="en-US" sz="3200" dirty="0" smtClean="0">
                <a:solidFill>
                  <a:srgbClr val="0070C0"/>
                </a:solidFill>
              </a:rPr>
              <a:t>essential and have formed the basis for the WHO guidelines.</a:t>
            </a:r>
            <a:endParaRPr lang="en-US" sz="3200" dirty="0"/>
          </a:p>
        </p:txBody>
      </p:sp>
    </p:spTree>
    <p:extLst>
      <p:ext uri="{BB962C8B-B14F-4D97-AF65-F5344CB8AC3E}">
        <p14:creationId xmlns:p14="http://schemas.microsoft.com/office/powerpoint/2010/main" val="88847484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96900" y="489171"/>
            <a:ext cx="7886700" cy="689932"/>
          </a:xfrm>
          <a:prstGeom prst="rect">
            <a:avLst/>
          </a:prstGeom>
        </p:spPr>
        <p:txBody>
          <a:bodyPr vert="horz" wrap="square" lIns="0" tIns="12700" rIns="0" bIns="0" rtlCol="0">
            <a:spAutoFit/>
          </a:bodyPr>
          <a:lstStyle/>
          <a:p>
            <a:pPr marL="12700">
              <a:lnSpc>
                <a:spcPct val="100000"/>
              </a:lnSpc>
              <a:spcBef>
                <a:spcPts val="100"/>
              </a:spcBef>
            </a:pPr>
            <a:r>
              <a:rPr lang="en-US" b="1" spc="-5" dirty="0" smtClean="0">
                <a:solidFill>
                  <a:srgbClr val="0070C0"/>
                </a:solidFill>
              </a:rPr>
              <a:t>Recognize </a:t>
            </a:r>
            <a:r>
              <a:rPr sz="4400" b="1" spc="-40" dirty="0" smtClean="0">
                <a:solidFill>
                  <a:srgbClr val="0070C0"/>
                </a:solidFill>
              </a:rPr>
              <a:t> </a:t>
            </a:r>
            <a:r>
              <a:rPr sz="4400" b="1" spc="-5" dirty="0" smtClean="0">
                <a:solidFill>
                  <a:srgbClr val="0070C0"/>
                </a:solidFill>
              </a:rPr>
              <a:t>pneumonia</a:t>
            </a:r>
            <a:r>
              <a:rPr lang="en-US" sz="4400" b="1" spc="-5" dirty="0" smtClean="0">
                <a:solidFill>
                  <a:srgbClr val="0070C0"/>
                </a:solidFill>
              </a:rPr>
              <a:t> in children </a:t>
            </a:r>
            <a:endParaRPr sz="4400" b="1" dirty="0">
              <a:solidFill>
                <a:srgbClr val="0070C0"/>
              </a:solidFill>
            </a:endParaRPr>
          </a:p>
        </p:txBody>
      </p:sp>
      <p:sp>
        <p:nvSpPr>
          <p:cNvPr id="3" name="object 3"/>
          <p:cNvSpPr txBox="1"/>
          <p:nvPr/>
        </p:nvSpPr>
        <p:spPr>
          <a:xfrm>
            <a:off x="4116663" y="1208355"/>
            <a:ext cx="4291330" cy="2964914"/>
          </a:xfrm>
          <a:prstGeom prst="rect">
            <a:avLst/>
          </a:prstGeom>
        </p:spPr>
        <p:txBody>
          <a:bodyPr vert="horz" wrap="square" lIns="0" tIns="12700" rIns="0" bIns="0" rtlCol="0">
            <a:spAutoFit/>
          </a:bodyPr>
          <a:lstStyle/>
          <a:p>
            <a:pPr marL="423545">
              <a:lnSpc>
                <a:spcPct val="100000"/>
              </a:lnSpc>
              <a:spcBef>
                <a:spcPts val="100"/>
              </a:spcBef>
            </a:pPr>
            <a:r>
              <a:rPr sz="2600" b="1" spc="-45" dirty="0" smtClean="0">
                <a:solidFill>
                  <a:srgbClr val="0070C0"/>
                </a:solidFill>
                <a:latin typeface="Tahoma"/>
                <a:cs typeface="Tahoma"/>
              </a:rPr>
              <a:t> </a:t>
            </a:r>
            <a:r>
              <a:rPr lang="en-US" sz="2600" b="1" spc="-5" dirty="0">
                <a:solidFill>
                  <a:srgbClr val="0070C0"/>
                </a:solidFill>
                <a:latin typeface="Tahoma"/>
                <a:cs typeface="Tahoma"/>
              </a:rPr>
              <a:t>P</a:t>
            </a:r>
            <a:r>
              <a:rPr sz="2600" b="1" spc="-5" dirty="0" smtClean="0">
                <a:solidFill>
                  <a:srgbClr val="0070C0"/>
                </a:solidFill>
                <a:latin typeface="Tahoma"/>
                <a:cs typeface="Tahoma"/>
              </a:rPr>
              <a:t>neumonia</a:t>
            </a:r>
            <a:endParaRPr sz="2600" dirty="0">
              <a:latin typeface="Tahoma"/>
              <a:cs typeface="Tahoma"/>
            </a:endParaRPr>
          </a:p>
          <a:p>
            <a:pPr marL="355600" marR="488950" indent="-342900">
              <a:lnSpc>
                <a:spcPts val="2400"/>
              </a:lnSpc>
              <a:spcBef>
                <a:spcPts val="605"/>
              </a:spcBef>
              <a:buChar char="•"/>
              <a:tabLst>
                <a:tab pos="354965" algn="l"/>
                <a:tab pos="355600" algn="l"/>
              </a:tabLst>
            </a:pPr>
            <a:r>
              <a:rPr sz="2500" dirty="0">
                <a:solidFill>
                  <a:srgbClr val="0070C0"/>
                </a:solidFill>
                <a:latin typeface="Arial"/>
                <a:cs typeface="Arial"/>
              </a:rPr>
              <a:t>≥ </a:t>
            </a:r>
            <a:r>
              <a:rPr sz="2500" spc="-5" dirty="0">
                <a:solidFill>
                  <a:srgbClr val="0070C0"/>
                </a:solidFill>
                <a:latin typeface="Arial"/>
                <a:cs typeface="Arial"/>
              </a:rPr>
              <a:t>50 breaths/min in child  aged 2–12</a:t>
            </a:r>
            <a:r>
              <a:rPr sz="2500" spc="-10" dirty="0">
                <a:solidFill>
                  <a:srgbClr val="0070C0"/>
                </a:solidFill>
                <a:latin typeface="Arial"/>
                <a:cs typeface="Arial"/>
              </a:rPr>
              <a:t> </a:t>
            </a:r>
            <a:r>
              <a:rPr sz="2500" spc="-5" dirty="0">
                <a:solidFill>
                  <a:srgbClr val="0070C0"/>
                </a:solidFill>
                <a:latin typeface="Arial"/>
                <a:cs typeface="Arial"/>
              </a:rPr>
              <a:t>months</a:t>
            </a:r>
            <a:endParaRPr sz="2500" dirty="0">
              <a:latin typeface="Arial"/>
              <a:cs typeface="Arial"/>
            </a:endParaRPr>
          </a:p>
          <a:p>
            <a:pPr>
              <a:lnSpc>
                <a:spcPct val="100000"/>
              </a:lnSpc>
              <a:spcBef>
                <a:spcPts val="50"/>
              </a:spcBef>
              <a:buChar char="•"/>
            </a:pPr>
            <a:endParaRPr sz="3000" dirty="0">
              <a:latin typeface="Times New Roman"/>
              <a:cs typeface="Times New Roman"/>
            </a:endParaRPr>
          </a:p>
          <a:p>
            <a:pPr marL="355600" marR="501650" indent="-342900">
              <a:lnSpc>
                <a:spcPct val="80000"/>
              </a:lnSpc>
              <a:buChar char="•"/>
              <a:tabLst>
                <a:tab pos="354965" algn="l"/>
                <a:tab pos="355600" algn="l"/>
              </a:tabLst>
            </a:pPr>
            <a:r>
              <a:rPr sz="2400" dirty="0">
                <a:solidFill>
                  <a:srgbClr val="0070C0"/>
                </a:solidFill>
                <a:latin typeface="Arial"/>
                <a:cs typeface="Arial"/>
              </a:rPr>
              <a:t>≥ </a:t>
            </a:r>
            <a:r>
              <a:rPr sz="2500" spc="-5" dirty="0">
                <a:solidFill>
                  <a:srgbClr val="0070C0"/>
                </a:solidFill>
                <a:latin typeface="Arial"/>
                <a:cs typeface="Arial"/>
              </a:rPr>
              <a:t>40 breaths/min in</a:t>
            </a:r>
            <a:r>
              <a:rPr sz="2500" spc="-50" dirty="0">
                <a:solidFill>
                  <a:srgbClr val="0070C0"/>
                </a:solidFill>
                <a:latin typeface="Arial"/>
                <a:cs typeface="Arial"/>
              </a:rPr>
              <a:t> </a:t>
            </a:r>
            <a:r>
              <a:rPr sz="2500" spc="-5" dirty="0">
                <a:solidFill>
                  <a:srgbClr val="0070C0"/>
                </a:solidFill>
                <a:latin typeface="Arial"/>
                <a:cs typeface="Arial"/>
              </a:rPr>
              <a:t>child  aged 1–5 years</a:t>
            </a:r>
            <a:endParaRPr sz="2500" dirty="0">
              <a:latin typeface="Arial"/>
              <a:cs typeface="Arial"/>
            </a:endParaRPr>
          </a:p>
          <a:p>
            <a:pPr>
              <a:lnSpc>
                <a:spcPct val="100000"/>
              </a:lnSpc>
              <a:spcBef>
                <a:spcPts val="30"/>
              </a:spcBef>
              <a:buChar char="•"/>
            </a:pPr>
            <a:endParaRPr sz="2500" dirty="0">
              <a:latin typeface="Times New Roman"/>
              <a:cs typeface="Times New Roman"/>
            </a:endParaRPr>
          </a:p>
          <a:p>
            <a:pPr marL="355600" indent="-342900">
              <a:lnSpc>
                <a:spcPct val="100000"/>
              </a:lnSpc>
              <a:buChar char="•"/>
              <a:tabLst>
                <a:tab pos="354965" algn="l"/>
                <a:tab pos="355600" algn="l"/>
              </a:tabLst>
            </a:pPr>
            <a:r>
              <a:rPr sz="2500" spc="-5" dirty="0">
                <a:solidFill>
                  <a:srgbClr val="0070C0"/>
                </a:solidFill>
                <a:latin typeface="Arial"/>
                <a:cs typeface="Arial"/>
              </a:rPr>
              <a:t>chest</a:t>
            </a:r>
            <a:r>
              <a:rPr sz="2500" spc="5" dirty="0">
                <a:solidFill>
                  <a:srgbClr val="0070C0"/>
                </a:solidFill>
                <a:latin typeface="Arial"/>
                <a:cs typeface="Arial"/>
              </a:rPr>
              <a:t> </a:t>
            </a:r>
            <a:r>
              <a:rPr sz="2500" spc="-5" dirty="0">
                <a:solidFill>
                  <a:srgbClr val="0070C0"/>
                </a:solidFill>
                <a:latin typeface="Arial"/>
                <a:cs typeface="Arial"/>
              </a:rPr>
              <a:t>indrawing</a:t>
            </a:r>
            <a:endParaRPr sz="2500" dirty="0">
              <a:latin typeface="Arial"/>
              <a:cs typeface="Arial"/>
            </a:endParaRPr>
          </a:p>
        </p:txBody>
      </p:sp>
      <p:sp>
        <p:nvSpPr>
          <p:cNvPr id="5" name="object 5"/>
          <p:cNvSpPr/>
          <p:nvPr/>
        </p:nvSpPr>
        <p:spPr>
          <a:xfrm>
            <a:off x="280826" y="1179103"/>
            <a:ext cx="3651080" cy="3408800"/>
          </a:xfrm>
          <a:prstGeom prst="rect">
            <a:avLst/>
          </a:prstGeom>
          <a:blipFill>
            <a:blip r:embed="rId2" cstate="print"/>
            <a:stretch>
              <a:fillRect/>
            </a:stretch>
          </a:blipFill>
        </p:spPr>
        <p:txBody>
          <a:bodyPr wrap="square" lIns="0" tIns="0" rIns="0" bIns="0" rtlCol="0"/>
          <a:lstStyle/>
          <a:p>
            <a:endParaRPr/>
          </a:p>
        </p:txBody>
      </p:sp>
      <p:sp>
        <p:nvSpPr>
          <p:cNvPr id="6" name="object 6"/>
          <p:cNvSpPr/>
          <p:nvPr/>
        </p:nvSpPr>
        <p:spPr>
          <a:xfrm>
            <a:off x="380352" y="4759263"/>
            <a:ext cx="3551554" cy="2059622"/>
          </a:xfrm>
          <a:prstGeom prst="rect">
            <a:avLst/>
          </a:prstGeom>
          <a:blipFill>
            <a:blip r:embed="rId3" cstate="print"/>
            <a:stretch>
              <a:fillRect/>
            </a:stretch>
          </a:blipFill>
        </p:spPr>
        <p:txBody>
          <a:bodyPr wrap="square" lIns="0" tIns="0" rIns="0" bIns="0" rtlCol="0"/>
          <a:lstStyle/>
          <a:p>
            <a:endParaRPr/>
          </a:p>
        </p:txBody>
      </p:sp>
      <p:sp>
        <p:nvSpPr>
          <p:cNvPr id="7" name="object 7"/>
          <p:cNvSpPr/>
          <p:nvPr/>
        </p:nvSpPr>
        <p:spPr>
          <a:xfrm>
            <a:off x="10433291" y="451982"/>
            <a:ext cx="702640" cy="460753"/>
          </a:xfrm>
          <a:prstGeom prst="rect">
            <a:avLst/>
          </a:prstGeom>
          <a:blipFill>
            <a:blip r:embed="rId4" cstate="print"/>
            <a:stretch>
              <a:fillRect/>
            </a:stretch>
          </a:blipFill>
        </p:spPr>
        <p:txBody>
          <a:bodyPr wrap="square" lIns="0" tIns="0" rIns="0" bIns="0" rtlCol="0"/>
          <a:lstStyle/>
          <a:p>
            <a:endParaRPr/>
          </a:p>
        </p:txBody>
      </p:sp>
      <p:sp>
        <p:nvSpPr>
          <p:cNvPr id="8" name="object 8"/>
          <p:cNvSpPr txBox="1"/>
          <p:nvPr/>
        </p:nvSpPr>
        <p:spPr>
          <a:xfrm>
            <a:off x="9164167" y="6202215"/>
            <a:ext cx="481965" cy="152400"/>
          </a:xfrm>
          <a:prstGeom prst="rect">
            <a:avLst/>
          </a:prstGeom>
        </p:spPr>
        <p:txBody>
          <a:bodyPr vert="horz" wrap="square" lIns="0" tIns="0" rIns="0" bIns="0" rtlCol="0">
            <a:spAutoFit/>
          </a:bodyPr>
          <a:lstStyle/>
          <a:p>
            <a:pPr marL="12700">
              <a:lnSpc>
                <a:spcPts val="1045"/>
              </a:lnSpc>
            </a:pPr>
            <a:r>
              <a:rPr sz="1000" spc="-5" dirty="0">
                <a:solidFill>
                  <a:srgbClr val="1E7FB8"/>
                </a:solidFill>
                <a:latin typeface="Corbel"/>
                <a:cs typeface="Corbel"/>
              </a:rPr>
              <a:t>HE</a:t>
            </a:r>
            <a:r>
              <a:rPr sz="1000" dirty="0">
                <a:solidFill>
                  <a:srgbClr val="1E7FB8"/>
                </a:solidFill>
                <a:latin typeface="Corbel"/>
                <a:cs typeface="Corbel"/>
              </a:rPr>
              <a:t>A</a:t>
            </a:r>
            <a:r>
              <a:rPr sz="1000" spc="5" dirty="0">
                <a:solidFill>
                  <a:srgbClr val="1E7FB8"/>
                </a:solidFill>
                <a:latin typeface="Corbel"/>
                <a:cs typeface="Corbel"/>
              </a:rPr>
              <a:t>L</a:t>
            </a:r>
            <a:r>
              <a:rPr sz="1000" spc="-10" dirty="0">
                <a:solidFill>
                  <a:srgbClr val="1E7FB8"/>
                </a:solidFill>
                <a:latin typeface="Corbel"/>
                <a:cs typeface="Corbel"/>
              </a:rPr>
              <a:t>T</a:t>
            </a:r>
            <a:r>
              <a:rPr sz="1000" dirty="0">
                <a:solidFill>
                  <a:srgbClr val="1E7FB8"/>
                </a:solidFill>
                <a:latin typeface="Corbel"/>
                <a:cs typeface="Corbel"/>
              </a:rPr>
              <a:t>H</a:t>
            </a:r>
            <a:endParaRPr sz="1000">
              <a:latin typeface="Corbel"/>
              <a:cs typeface="Corbel"/>
            </a:endParaRPr>
          </a:p>
        </p:txBody>
      </p:sp>
      <p:sp>
        <p:nvSpPr>
          <p:cNvPr id="9" name="object 9"/>
          <p:cNvSpPr txBox="1">
            <a:spLocks noGrp="1"/>
          </p:cNvSpPr>
          <p:nvPr>
            <p:ph type="dt" sz="half" idx="4294967295"/>
          </p:nvPr>
        </p:nvSpPr>
        <p:spPr>
          <a:xfrm>
            <a:off x="9144965" y="6269982"/>
            <a:ext cx="1603375" cy="329565"/>
          </a:xfrm>
          <a:prstGeom prst="rect">
            <a:avLst/>
          </a:prstGeom>
        </p:spPr>
        <p:txBody>
          <a:bodyPr vert="horz" wrap="square" lIns="0" tIns="1905" rIns="0" bIns="0" rtlCol="0">
            <a:spAutoFit/>
          </a:bodyPr>
          <a:lstStyle/>
          <a:p>
            <a:pPr marL="12700">
              <a:lnSpc>
                <a:spcPct val="100000"/>
              </a:lnSpc>
              <a:spcBef>
                <a:spcPts val="15"/>
              </a:spcBef>
            </a:pPr>
            <a:r>
              <a:rPr spc="-85" dirty="0"/>
              <a:t>EMERGENCIES</a:t>
            </a:r>
          </a:p>
        </p:txBody>
      </p:sp>
      <p:sp>
        <p:nvSpPr>
          <p:cNvPr id="10" name="object 10"/>
          <p:cNvSpPr txBox="1">
            <a:spLocks noGrp="1"/>
          </p:cNvSpPr>
          <p:nvPr>
            <p:ph type="ftr" sz="quarter" idx="4294967295"/>
          </p:nvPr>
        </p:nvSpPr>
        <p:spPr>
          <a:xfrm>
            <a:off x="10436173" y="6515859"/>
            <a:ext cx="630554" cy="165100"/>
          </a:xfrm>
          <a:prstGeom prst="rect">
            <a:avLst/>
          </a:prstGeom>
        </p:spPr>
        <p:txBody>
          <a:bodyPr vert="horz" wrap="square" lIns="0" tIns="0" rIns="0" bIns="0" rtlCol="0">
            <a:spAutoFit/>
          </a:bodyPr>
          <a:lstStyle/>
          <a:p>
            <a:pPr marL="12700">
              <a:lnSpc>
                <a:spcPts val="1140"/>
              </a:lnSpc>
            </a:pPr>
            <a:r>
              <a:rPr spc="-80" dirty="0"/>
              <a:t>p</a:t>
            </a:r>
            <a:r>
              <a:rPr spc="-90" dirty="0"/>
              <a:t>r</a:t>
            </a:r>
            <a:r>
              <a:rPr spc="-80" dirty="0"/>
              <a:t>og</a:t>
            </a:r>
            <a:r>
              <a:rPr spc="-90" dirty="0"/>
              <a:t>r</a:t>
            </a:r>
            <a:r>
              <a:rPr spc="-85" dirty="0"/>
              <a:t>a</a:t>
            </a:r>
            <a:r>
              <a:rPr spc="-80" dirty="0"/>
              <a:t>mm</a:t>
            </a:r>
            <a:r>
              <a:rPr dirty="0"/>
              <a:t>e</a:t>
            </a:r>
          </a:p>
        </p:txBody>
      </p:sp>
    </p:spTree>
    <p:extLst>
      <p:ext uri="{BB962C8B-B14F-4D97-AF65-F5344CB8AC3E}">
        <p14:creationId xmlns:p14="http://schemas.microsoft.com/office/powerpoint/2010/main" val="98768245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0684"/>
            <a:ext cx="10515600" cy="589032"/>
          </a:xfrm>
        </p:spPr>
        <p:txBody>
          <a:bodyPr>
            <a:normAutofit fontScale="90000"/>
          </a:bodyPr>
          <a:lstStyle/>
          <a:p>
            <a:r>
              <a:rPr lang="en-US" b="1" dirty="0" smtClean="0">
                <a:solidFill>
                  <a:srgbClr val="0070C0"/>
                </a:solidFill>
              </a:rPr>
              <a:t>Treatment of Pneumonia</a:t>
            </a:r>
            <a:r>
              <a:rPr lang="en-US" b="1" dirty="0" smtClean="0"/>
              <a:t> </a:t>
            </a:r>
            <a:endParaRPr lang="en-US" b="1" dirty="0"/>
          </a:p>
        </p:txBody>
      </p:sp>
      <p:sp>
        <p:nvSpPr>
          <p:cNvPr id="3" name="Content Placeholder 2"/>
          <p:cNvSpPr>
            <a:spLocks noGrp="1"/>
          </p:cNvSpPr>
          <p:nvPr>
            <p:ph idx="1"/>
          </p:nvPr>
        </p:nvSpPr>
        <p:spPr>
          <a:xfrm>
            <a:off x="339255" y="699716"/>
            <a:ext cx="11513489" cy="5759919"/>
          </a:xfrm>
        </p:spPr>
        <p:txBody>
          <a:bodyPr/>
          <a:lstStyle/>
          <a:p>
            <a:pPr marL="0" indent="0">
              <a:buNone/>
            </a:pPr>
            <a:r>
              <a:rPr lang="en-US" dirty="0">
                <a:solidFill>
                  <a:srgbClr val="0070C0"/>
                </a:solidFill>
              </a:rPr>
              <a:t>Antibiotic treatment  should be provided for patients with SARI who meet the criteria for diagnosis of </a:t>
            </a:r>
            <a:r>
              <a:rPr lang="en-US" dirty="0" smtClean="0">
                <a:solidFill>
                  <a:srgbClr val="0070C0"/>
                </a:solidFill>
              </a:rPr>
              <a:t>Pneumonia:</a:t>
            </a:r>
          </a:p>
          <a:p>
            <a:pPr marL="0" indent="0">
              <a:buNone/>
            </a:pPr>
            <a:endParaRPr lang="en-US" dirty="0">
              <a:solidFill>
                <a:srgbClr val="0070C0"/>
              </a:solidFill>
            </a:endParaRPr>
          </a:p>
          <a:p>
            <a:pPr marL="0" indent="0">
              <a:buNone/>
            </a:pPr>
            <a:r>
              <a:rPr lang="en-US" b="1" dirty="0">
                <a:solidFill>
                  <a:srgbClr val="0070C0"/>
                </a:solidFill>
              </a:rPr>
              <a:t>Adults and Children &gt;5 years :</a:t>
            </a:r>
            <a:endParaRPr lang="en-US" dirty="0">
              <a:solidFill>
                <a:srgbClr val="0070C0"/>
              </a:solidFill>
            </a:endParaRPr>
          </a:p>
          <a:p>
            <a:r>
              <a:rPr lang="en-US" dirty="0">
                <a:solidFill>
                  <a:srgbClr val="0070C0"/>
                </a:solidFill>
              </a:rPr>
              <a:t>Give Amoxicillin 500 mg-1 g every 8 hours for 5 days: </a:t>
            </a:r>
          </a:p>
          <a:p>
            <a:pPr marL="0" indent="0">
              <a:buNone/>
            </a:pPr>
            <a:r>
              <a:rPr lang="en-US" dirty="0">
                <a:solidFill>
                  <a:srgbClr val="0070C0"/>
                </a:solidFill>
              </a:rPr>
              <a:t> </a:t>
            </a:r>
          </a:p>
          <a:p>
            <a:pPr marL="0" indent="0">
              <a:buNone/>
            </a:pPr>
            <a:r>
              <a:rPr lang="en-US" b="1" dirty="0">
                <a:solidFill>
                  <a:srgbClr val="0070C0"/>
                </a:solidFill>
              </a:rPr>
              <a:t> </a:t>
            </a:r>
            <a:endParaRPr lang="en-US" dirty="0">
              <a:solidFill>
                <a:srgbClr val="0070C0"/>
              </a:solidFill>
            </a:endParaRPr>
          </a:p>
          <a:p>
            <a:pPr marL="0" indent="0">
              <a:buNone/>
            </a:pPr>
            <a:r>
              <a:rPr lang="en-US" b="1" dirty="0" smtClean="0">
                <a:solidFill>
                  <a:srgbClr val="0070C0"/>
                </a:solidFill>
              </a:rPr>
              <a:t>Children</a:t>
            </a:r>
            <a:r>
              <a:rPr lang="en-US" b="1" dirty="0">
                <a:solidFill>
                  <a:srgbClr val="0070C0"/>
                </a:solidFill>
              </a:rPr>
              <a:t>:</a:t>
            </a:r>
            <a:endParaRPr lang="en-US" dirty="0">
              <a:solidFill>
                <a:srgbClr val="0070C0"/>
              </a:solidFill>
            </a:endParaRPr>
          </a:p>
          <a:p>
            <a:r>
              <a:rPr lang="en-US" dirty="0">
                <a:solidFill>
                  <a:srgbClr val="0070C0"/>
                </a:solidFill>
              </a:rPr>
              <a:t>Give Amoxicillin 40 mg/kg every 12 hours for 5 days.</a:t>
            </a:r>
          </a:p>
          <a:p>
            <a:r>
              <a:rPr lang="en-US" dirty="0">
                <a:solidFill>
                  <a:srgbClr val="0070C0"/>
                </a:solidFill>
              </a:rPr>
              <a:t>  Preferably use dispersible tablets in younger children</a:t>
            </a:r>
          </a:p>
        </p:txBody>
      </p:sp>
    </p:spTree>
    <p:extLst>
      <p:ext uri="{BB962C8B-B14F-4D97-AF65-F5344CB8AC3E}">
        <p14:creationId xmlns:p14="http://schemas.microsoft.com/office/powerpoint/2010/main" val="170446790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96900" y="489171"/>
            <a:ext cx="7886700" cy="689932"/>
          </a:xfrm>
          <a:prstGeom prst="rect">
            <a:avLst/>
          </a:prstGeom>
        </p:spPr>
        <p:txBody>
          <a:bodyPr vert="horz" wrap="square" lIns="0" tIns="12700" rIns="0" bIns="0" rtlCol="0">
            <a:spAutoFit/>
          </a:bodyPr>
          <a:lstStyle/>
          <a:p>
            <a:pPr marL="12700">
              <a:lnSpc>
                <a:spcPct val="100000"/>
              </a:lnSpc>
              <a:spcBef>
                <a:spcPts val="100"/>
              </a:spcBef>
            </a:pPr>
            <a:r>
              <a:rPr lang="en-US" b="1" spc="-5" dirty="0" smtClean="0">
                <a:solidFill>
                  <a:srgbClr val="0070C0"/>
                </a:solidFill>
              </a:rPr>
              <a:t>Recognize Se</a:t>
            </a:r>
            <a:r>
              <a:rPr sz="4400" b="1" dirty="0" smtClean="0">
                <a:solidFill>
                  <a:srgbClr val="0070C0"/>
                </a:solidFill>
              </a:rPr>
              <a:t>vere</a:t>
            </a:r>
            <a:r>
              <a:rPr sz="4400" b="1" spc="-40" dirty="0" smtClean="0">
                <a:solidFill>
                  <a:srgbClr val="0070C0"/>
                </a:solidFill>
              </a:rPr>
              <a:t> </a:t>
            </a:r>
            <a:r>
              <a:rPr sz="4400" b="1" spc="-5" dirty="0">
                <a:solidFill>
                  <a:srgbClr val="0070C0"/>
                </a:solidFill>
              </a:rPr>
              <a:t>pneumonia</a:t>
            </a:r>
            <a:endParaRPr sz="4400" b="1" dirty="0">
              <a:solidFill>
                <a:srgbClr val="0070C0"/>
              </a:solidFill>
            </a:endParaRPr>
          </a:p>
        </p:txBody>
      </p:sp>
      <p:sp>
        <p:nvSpPr>
          <p:cNvPr id="4" name="object 4"/>
          <p:cNvSpPr txBox="1">
            <a:spLocks noGrp="1"/>
          </p:cNvSpPr>
          <p:nvPr>
            <p:ph sz="half" idx="4294967295"/>
          </p:nvPr>
        </p:nvSpPr>
        <p:spPr>
          <a:xfrm>
            <a:off x="6150305" y="1484519"/>
            <a:ext cx="5312409" cy="4512310"/>
          </a:xfrm>
          <a:prstGeom prst="rect">
            <a:avLst/>
          </a:prstGeom>
        </p:spPr>
        <p:txBody>
          <a:bodyPr vert="horz" wrap="square" lIns="0" tIns="34925" rIns="0" bIns="0" rtlCol="0">
            <a:spAutoFit/>
          </a:bodyPr>
          <a:lstStyle/>
          <a:p>
            <a:pPr marL="624205">
              <a:lnSpc>
                <a:spcPct val="100000"/>
              </a:lnSpc>
              <a:spcBef>
                <a:spcPts val="275"/>
              </a:spcBef>
            </a:pPr>
            <a:r>
              <a:rPr spc="-5" dirty="0"/>
              <a:t>Severe</a:t>
            </a:r>
            <a:r>
              <a:rPr dirty="0"/>
              <a:t> </a:t>
            </a:r>
            <a:r>
              <a:rPr spc="-5" dirty="0"/>
              <a:t>pneumonia</a:t>
            </a:r>
          </a:p>
          <a:p>
            <a:pPr marL="381000" indent="-342900">
              <a:lnSpc>
                <a:spcPct val="100000"/>
              </a:lnSpc>
              <a:spcBef>
                <a:spcPts val="175"/>
              </a:spcBef>
              <a:buChar char="•"/>
              <a:tabLst>
                <a:tab pos="380365" algn="l"/>
                <a:tab pos="381000" algn="l"/>
              </a:tabLst>
            </a:pPr>
            <a:r>
              <a:rPr sz="2500" b="0" spc="-5" dirty="0">
                <a:latin typeface="Arial"/>
                <a:cs typeface="Arial"/>
              </a:rPr>
              <a:t>Cough or difficulty breathing</a:t>
            </a:r>
            <a:r>
              <a:rPr sz="2500" b="0" spc="5" dirty="0">
                <a:latin typeface="Arial"/>
                <a:cs typeface="Arial"/>
              </a:rPr>
              <a:t> </a:t>
            </a:r>
            <a:r>
              <a:rPr sz="2500" b="0" spc="-5" dirty="0">
                <a:latin typeface="Arial"/>
                <a:cs typeface="Arial"/>
              </a:rPr>
              <a:t>and</a:t>
            </a:r>
            <a:endParaRPr sz="2500" dirty="0">
              <a:latin typeface="Arial"/>
              <a:cs typeface="Arial"/>
            </a:endParaRPr>
          </a:p>
          <a:p>
            <a:pPr marL="381000" indent="-342900">
              <a:lnSpc>
                <a:spcPct val="100000"/>
              </a:lnSpc>
              <a:spcBef>
                <a:spcPts val="310"/>
              </a:spcBef>
              <a:buChar char="•"/>
              <a:tabLst>
                <a:tab pos="380365" algn="l"/>
                <a:tab pos="381000" algn="l"/>
              </a:tabLst>
            </a:pPr>
            <a:r>
              <a:rPr sz="2500" b="0" dirty="0">
                <a:latin typeface="Arial"/>
                <a:cs typeface="Arial"/>
              </a:rPr>
              <a:t>≥ 1 </a:t>
            </a:r>
            <a:r>
              <a:rPr sz="2500" b="0" spc="-5" dirty="0">
                <a:latin typeface="Arial"/>
                <a:cs typeface="Arial"/>
              </a:rPr>
              <a:t>of </a:t>
            </a:r>
            <a:r>
              <a:rPr sz="2500" b="0" dirty="0">
                <a:latin typeface="Arial"/>
                <a:cs typeface="Arial"/>
              </a:rPr>
              <a:t>the</a:t>
            </a:r>
            <a:r>
              <a:rPr sz="2500" b="0" spc="10" dirty="0">
                <a:latin typeface="Arial"/>
                <a:cs typeface="Arial"/>
              </a:rPr>
              <a:t> </a:t>
            </a:r>
            <a:r>
              <a:rPr sz="2500" b="0" spc="-10" dirty="0">
                <a:latin typeface="Arial"/>
                <a:cs typeface="Arial"/>
              </a:rPr>
              <a:t>following:</a:t>
            </a:r>
            <a:endParaRPr sz="2500" dirty="0">
              <a:latin typeface="Arial"/>
              <a:cs typeface="Arial"/>
            </a:endParaRPr>
          </a:p>
          <a:p>
            <a:pPr marL="780415" marR="485775" lvl="1" indent="-285750">
              <a:lnSpc>
                <a:spcPts val="2280"/>
              </a:lnSpc>
              <a:spcBef>
                <a:spcPts val="580"/>
              </a:spcBef>
              <a:buChar char="–"/>
              <a:tabLst>
                <a:tab pos="780415" algn="l"/>
                <a:tab pos="781050" algn="l"/>
              </a:tabLst>
            </a:pPr>
            <a:r>
              <a:rPr sz="2100" spc="-5" dirty="0">
                <a:solidFill>
                  <a:srgbClr val="0070C0"/>
                </a:solidFill>
                <a:latin typeface="Arial"/>
                <a:cs typeface="Arial"/>
              </a:rPr>
              <a:t>signs of </a:t>
            </a:r>
            <a:r>
              <a:rPr sz="2100" spc="-10" dirty="0">
                <a:solidFill>
                  <a:srgbClr val="0070C0"/>
                </a:solidFill>
                <a:latin typeface="Arial"/>
                <a:cs typeface="Arial"/>
              </a:rPr>
              <a:t>pneumonia </a:t>
            </a:r>
            <a:r>
              <a:rPr sz="2100" spc="-5" dirty="0">
                <a:solidFill>
                  <a:srgbClr val="0070C0"/>
                </a:solidFill>
                <a:latin typeface="Arial"/>
                <a:cs typeface="Arial"/>
              </a:rPr>
              <a:t>with </a:t>
            </a:r>
            <a:r>
              <a:rPr sz="2100" dirty="0">
                <a:solidFill>
                  <a:srgbClr val="0070C0"/>
                </a:solidFill>
                <a:latin typeface="Arial"/>
                <a:cs typeface="Arial"/>
              </a:rPr>
              <a:t>a </a:t>
            </a:r>
            <a:r>
              <a:rPr sz="2100" spc="-10" dirty="0">
                <a:solidFill>
                  <a:srgbClr val="0070C0"/>
                </a:solidFill>
                <a:latin typeface="Arial"/>
                <a:cs typeface="Arial"/>
              </a:rPr>
              <a:t>general  danger</a:t>
            </a:r>
            <a:r>
              <a:rPr sz="2100" spc="-5" dirty="0">
                <a:solidFill>
                  <a:srgbClr val="0070C0"/>
                </a:solidFill>
                <a:latin typeface="Arial"/>
                <a:cs typeface="Arial"/>
              </a:rPr>
              <a:t> sign:</a:t>
            </a:r>
            <a:endParaRPr sz="2100" dirty="0">
              <a:latin typeface="Arial"/>
              <a:cs typeface="Arial"/>
            </a:endParaRPr>
          </a:p>
          <a:p>
            <a:pPr marL="1181100" lvl="2" indent="-229235">
              <a:lnSpc>
                <a:spcPct val="100000"/>
              </a:lnSpc>
              <a:spcBef>
                <a:spcPts val="145"/>
              </a:spcBef>
              <a:buChar char="•"/>
              <a:tabLst>
                <a:tab pos="1180465" algn="l"/>
                <a:tab pos="1181100" algn="l"/>
              </a:tabLst>
            </a:pPr>
            <a:r>
              <a:rPr sz="1800" spc="-5" dirty="0">
                <a:solidFill>
                  <a:srgbClr val="0070C0"/>
                </a:solidFill>
                <a:latin typeface="Arial"/>
                <a:cs typeface="Arial"/>
              </a:rPr>
              <a:t>lethargy or unconscious</a:t>
            </a:r>
            <a:endParaRPr sz="1800" dirty="0">
              <a:latin typeface="Arial"/>
              <a:cs typeface="Arial"/>
            </a:endParaRPr>
          </a:p>
          <a:p>
            <a:pPr marL="1181100" lvl="2" indent="-229235">
              <a:lnSpc>
                <a:spcPct val="100000"/>
              </a:lnSpc>
              <a:spcBef>
                <a:spcPts val="145"/>
              </a:spcBef>
              <a:buChar char="•"/>
              <a:tabLst>
                <a:tab pos="1180465" algn="l"/>
                <a:tab pos="1181100" algn="l"/>
              </a:tabLst>
            </a:pPr>
            <a:r>
              <a:rPr sz="1800" spc="-5" dirty="0">
                <a:solidFill>
                  <a:srgbClr val="0070C0"/>
                </a:solidFill>
                <a:latin typeface="Arial"/>
                <a:cs typeface="Arial"/>
              </a:rPr>
              <a:t>convulsions</a:t>
            </a:r>
            <a:endParaRPr sz="1800" dirty="0">
              <a:latin typeface="Arial"/>
              <a:cs typeface="Arial"/>
            </a:endParaRPr>
          </a:p>
          <a:p>
            <a:pPr marL="1181100" lvl="2" indent="-229235">
              <a:lnSpc>
                <a:spcPct val="100000"/>
              </a:lnSpc>
              <a:spcBef>
                <a:spcPts val="240"/>
              </a:spcBef>
              <a:buChar char="•"/>
              <a:tabLst>
                <a:tab pos="1180465" algn="l"/>
                <a:tab pos="1181100" algn="l"/>
              </a:tabLst>
            </a:pPr>
            <a:r>
              <a:rPr sz="1800" spc="-5" dirty="0">
                <a:solidFill>
                  <a:srgbClr val="0070C0"/>
                </a:solidFill>
                <a:latin typeface="Arial"/>
                <a:cs typeface="Arial"/>
              </a:rPr>
              <a:t>inability to breastfeed or</a:t>
            </a:r>
            <a:r>
              <a:rPr sz="1800" spc="-10" dirty="0">
                <a:solidFill>
                  <a:srgbClr val="0070C0"/>
                </a:solidFill>
                <a:latin typeface="Arial"/>
                <a:cs typeface="Arial"/>
              </a:rPr>
              <a:t> </a:t>
            </a:r>
            <a:r>
              <a:rPr sz="1800" spc="-5" dirty="0">
                <a:solidFill>
                  <a:srgbClr val="0070C0"/>
                </a:solidFill>
                <a:latin typeface="Arial"/>
                <a:cs typeface="Arial"/>
              </a:rPr>
              <a:t>drink.</a:t>
            </a:r>
            <a:endParaRPr sz="1800" dirty="0">
              <a:latin typeface="Arial"/>
              <a:cs typeface="Arial"/>
            </a:endParaRPr>
          </a:p>
          <a:p>
            <a:pPr lvl="2">
              <a:lnSpc>
                <a:spcPct val="100000"/>
              </a:lnSpc>
              <a:spcBef>
                <a:spcPts val="25"/>
              </a:spcBef>
              <a:buChar char="•"/>
            </a:pPr>
            <a:endParaRPr sz="2200" dirty="0">
              <a:latin typeface="Times New Roman"/>
              <a:cs typeface="Times New Roman"/>
            </a:endParaRPr>
          </a:p>
          <a:p>
            <a:pPr marL="781050" lvl="1" indent="-286385">
              <a:lnSpc>
                <a:spcPct val="100000"/>
              </a:lnSpc>
              <a:buChar char="–"/>
              <a:tabLst>
                <a:tab pos="780415" algn="l"/>
                <a:tab pos="781050" algn="l"/>
              </a:tabLst>
            </a:pPr>
            <a:r>
              <a:rPr sz="2100" spc="-5" dirty="0">
                <a:solidFill>
                  <a:srgbClr val="0070C0"/>
                </a:solidFill>
                <a:latin typeface="Arial"/>
                <a:cs typeface="Arial"/>
              </a:rPr>
              <a:t>central cyanosis, SpO</a:t>
            </a:r>
            <a:r>
              <a:rPr sz="2100" spc="-7" baseline="-15873" dirty="0">
                <a:solidFill>
                  <a:srgbClr val="0070C0"/>
                </a:solidFill>
                <a:latin typeface="Arial"/>
                <a:cs typeface="Arial"/>
              </a:rPr>
              <a:t>2 </a:t>
            </a:r>
            <a:r>
              <a:rPr sz="2100" dirty="0">
                <a:solidFill>
                  <a:srgbClr val="0070C0"/>
                </a:solidFill>
                <a:latin typeface="Arial"/>
                <a:cs typeface="Arial"/>
              </a:rPr>
              <a:t>&lt;</a:t>
            </a:r>
            <a:r>
              <a:rPr sz="2100" spc="-185" dirty="0">
                <a:solidFill>
                  <a:srgbClr val="0070C0"/>
                </a:solidFill>
                <a:latin typeface="Arial"/>
                <a:cs typeface="Arial"/>
              </a:rPr>
              <a:t> </a:t>
            </a:r>
            <a:r>
              <a:rPr sz="2100" spc="-10" dirty="0">
                <a:solidFill>
                  <a:srgbClr val="0070C0"/>
                </a:solidFill>
                <a:latin typeface="Arial"/>
                <a:cs typeface="Arial"/>
              </a:rPr>
              <a:t>90%</a:t>
            </a:r>
            <a:endParaRPr sz="2100" dirty="0">
              <a:latin typeface="Arial"/>
              <a:cs typeface="Arial"/>
            </a:endParaRPr>
          </a:p>
          <a:p>
            <a:pPr lvl="1">
              <a:lnSpc>
                <a:spcPct val="100000"/>
              </a:lnSpc>
              <a:buClr>
                <a:srgbClr val="0070C0"/>
              </a:buClr>
              <a:buFont typeface="Arial"/>
              <a:buChar char="–"/>
            </a:pPr>
            <a:endParaRPr sz="2400" dirty="0">
              <a:latin typeface="Times New Roman"/>
              <a:cs typeface="Times New Roman"/>
            </a:endParaRPr>
          </a:p>
          <a:p>
            <a:pPr marL="781050" lvl="1" indent="-286385">
              <a:lnSpc>
                <a:spcPct val="100000"/>
              </a:lnSpc>
              <a:buChar char="–"/>
              <a:tabLst>
                <a:tab pos="780415" algn="l"/>
                <a:tab pos="781050" algn="l"/>
              </a:tabLst>
            </a:pPr>
            <a:r>
              <a:rPr sz="2100" spc="-5" dirty="0">
                <a:solidFill>
                  <a:srgbClr val="0070C0"/>
                </a:solidFill>
                <a:latin typeface="Arial"/>
                <a:cs typeface="Arial"/>
              </a:rPr>
              <a:t>severe respiratory distress</a:t>
            </a:r>
            <a:endParaRPr sz="2100" dirty="0">
              <a:latin typeface="Arial"/>
              <a:cs typeface="Arial"/>
            </a:endParaRPr>
          </a:p>
          <a:p>
            <a:pPr marL="1181100" lvl="2" indent="-229235">
              <a:lnSpc>
                <a:spcPct val="100000"/>
              </a:lnSpc>
              <a:spcBef>
                <a:spcPts val="280"/>
              </a:spcBef>
              <a:buChar char="•"/>
              <a:tabLst>
                <a:tab pos="1180465" algn="l"/>
                <a:tab pos="1181100" algn="l"/>
              </a:tabLst>
            </a:pPr>
            <a:r>
              <a:rPr sz="1900" dirty="0">
                <a:solidFill>
                  <a:srgbClr val="0070C0"/>
                </a:solidFill>
                <a:latin typeface="Arial"/>
                <a:cs typeface="Arial"/>
              </a:rPr>
              <a:t>grunting</a:t>
            </a:r>
            <a:r>
              <a:rPr sz="2300" dirty="0">
                <a:solidFill>
                  <a:srgbClr val="0070C0"/>
                </a:solidFill>
                <a:latin typeface="Arial"/>
                <a:cs typeface="Arial"/>
              </a:rPr>
              <a:t>, </a:t>
            </a:r>
            <a:r>
              <a:rPr sz="1900" dirty="0">
                <a:solidFill>
                  <a:srgbClr val="0070C0"/>
                </a:solidFill>
                <a:latin typeface="Arial"/>
                <a:cs typeface="Arial"/>
              </a:rPr>
              <a:t>very severe chest</a:t>
            </a:r>
            <a:r>
              <a:rPr sz="1900" spc="-50" dirty="0">
                <a:solidFill>
                  <a:srgbClr val="0070C0"/>
                </a:solidFill>
                <a:latin typeface="Arial"/>
                <a:cs typeface="Arial"/>
              </a:rPr>
              <a:t> </a:t>
            </a:r>
            <a:r>
              <a:rPr sz="1900" dirty="0">
                <a:solidFill>
                  <a:srgbClr val="0070C0"/>
                </a:solidFill>
                <a:latin typeface="Arial"/>
                <a:cs typeface="Arial"/>
              </a:rPr>
              <a:t>indrawing.</a:t>
            </a:r>
            <a:endParaRPr sz="1900" dirty="0">
              <a:latin typeface="Arial"/>
              <a:cs typeface="Arial"/>
            </a:endParaRPr>
          </a:p>
        </p:txBody>
      </p:sp>
      <p:sp>
        <p:nvSpPr>
          <p:cNvPr id="5" name="object 5"/>
          <p:cNvSpPr/>
          <p:nvPr/>
        </p:nvSpPr>
        <p:spPr>
          <a:xfrm>
            <a:off x="938254" y="1311965"/>
            <a:ext cx="3450865" cy="3339548"/>
          </a:xfrm>
          <a:prstGeom prst="rect">
            <a:avLst/>
          </a:prstGeom>
          <a:blipFill>
            <a:blip r:embed="rId2" cstate="print"/>
            <a:stretch>
              <a:fillRect/>
            </a:stretch>
          </a:blipFill>
        </p:spPr>
        <p:txBody>
          <a:bodyPr wrap="square" lIns="0" tIns="0" rIns="0" bIns="0" rtlCol="0"/>
          <a:lstStyle/>
          <a:p>
            <a:endParaRPr/>
          </a:p>
        </p:txBody>
      </p:sp>
      <p:sp>
        <p:nvSpPr>
          <p:cNvPr id="6" name="object 6"/>
          <p:cNvSpPr/>
          <p:nvPr/>
        </p:nvSpPr>
        <p:spPr>
          <a:xfrm>
            <a:off x="380352" y="4759263"/>
            <a:ext cx="3551554" cy="2059622"/>
          </a:xfrm>
          <a:prstGeom prst="rect">
            <a:avLst/>
          </a:prstGeom>
          <a:blipFill>
            <a:blip r:embed="rId3" cstate="print"/>
            <a:stretch>
              <a:fillRect/>
            </a:stretch>
          </a:blipFill>
        </p:spPr>
        <p:txBody>
          <a:bodyPr wrap="square" lIns="0" tIns="0" rIns="0" bIns="0" rtlCol="0"/>
          <a:lstStyle/>
          <a:p>
            <a:endParaRPr/>
          </a:p>
        </p:txBody>
      </p:sp>
      <p:sp>
        <p:nvSpPr>
          <p:cNvPr id="7" name="object 7"/>
          <p:cNvSpPr/>
          <p:nvPr/>
        </p:nvSpPr>
        <p:spPr>
          <a:xfrm>
            <a:off x="10433291" y="451982"/>
            <a:ext cx="702640" cy="460753"/>
          </a:xfrm>
          <a:prstGeom prst="rect">
            <a:avLst/>
          </a:prstGeom>
          <a:blipFill>
            <a:blip r:embed="rId4" cstate="print"/>
            <a:stretch>
              <a:fillRect/>
            </a:stretch>
          </a:blipFill>
        </p:spPr>
        <p:txBody>
          <a:bodyPr wrap="square" lIns="0" tIns="0" rIns="0" bIns="0" rtlCol="0"/>
          <a:lstStyle/>
          <a:p>
            <a:endParaRPr/>
          </a:p>
        </p:txBody>
      </p:sp>
      <p:sp>
        <p:nvSpPr>
          <p:cNvPr id="8" name="object 8"/>
          <p:cNvSpPr txBox="1"/>
          <p:nvPr/>
        </p:nvSpPr>
        <p:spPr>
          <a:xfrm>
            <a:off x="9164167" y="6202215"/>
            <a:ext cx="481965" cy="152400"/>
          </a:xfrm>
          <a:prstGeom prst="rect">
            <a:avLst/>
          </a:prstGeom>
        </p:spPr>
        <p:txBody>
          <a:bodyPr vert="horz" wrap="square" lIns="0" tIns="0" rIns="0" bIns="0" rtlCol="0">
            <a:spAutoFit/>
          </a:bodyPr>
          <a:lstStyle/>
          <a:p>
            <a:pPr marL="12700">
              <a:lnSpc>
                <a:spcPts val="1045"/>
              </a:lnSpc>
            </a:pPr>
            <a:r>
              <a:rPr sz="1000" spc="-5" dirty="0">
                <a:solidFill>
                  <a:srgbClr val="1E7FB8"/>
                </a:solidFill>
                <a:latin typeface="Corbel"/>
                <a:cs typeface="Corbel"/>
              </a:rPr>
              <a:t>HE</a:t>
            </a:r>
            <a:r>
              <a:rPr sz="1000" dirty="0">
                <a:solidFill>
                  <a:srgbClr val="1E7FB8"/>
                </a:solidFill>
                <a:latin typeface="Corbel"/>
                <a:cs typeface="Corbel"/>
              </a:rPr>
              <a:t>A</a:t>
            </a:r>
            <a:r>
              <a:rPr sz="1000" spc="5" dirty="0">
                <a:solidFill>
                  <a:srgbClr val="1E7FB8"/>
                </a:solidFill>
                <a:latin typeface="Corbel"/>
                <a:cs typeface="Corbel"/>
              </a:rPr>
              <a:t>L</a:t>
            </a:r>
            <a:r>
              <a:rPr sz="1000" spc="-10" dirty="0">
                <a:solidFill>
                  <a:srgbClr val="1E7FB8"/>
                </a:solidFill>
                <a:latin typeface="Corbel"/>
                <a:cs typeface="Corbel"/>
              </a:rPr>
              <a:t>T</a:t>
            </a:r>
            <a:r>
              <a:rPr sz="1000" dirty="0">
                <a:solidFill>
                  <a:srgbClr val="1E7FB8"/>
                </a:solidFill>
                <a:latin typeface="Corbel"/>
                <a:cs typeface="Corbel"/>
              </a:rPr>
              <a:t>H</a:t>
            </a:r>
            <a:endParaRPr sz="1000">
              <a:latin typeface="Corbel"/>
              <a:cs typeface="Corbel"/>
            </a:endParaRPr>
          </a:p>
        </p:txBody>
      </p:sp>
      <p:sp>
        <p:nvSpPr>
          <p:cNvPr id="9" name="object 9"/>
          <p:cNvSpPr txBox="1">
            <a:spLocks noGrp="1"/>
          </p:cNvSpPr>
          <p:nvPr>
            <p:ph type="dt" sz="half" idx="4294967295"/>
          </p:nvPr>
        </p:nvSpPr>
        <p:spPr>
          <a:xfrm>
            <a:off x="9144965" y="6269982"/>
            <a:ext cx="1603375" cy="329565"/>
          </a:xfrm>
          <a:prstGeom prst="rect">
            <a:avLst/>
          </a:prstGeom>
        </p:spPr>
        <p:txBody>
          <a:bodyPr vert="horz" wrap="square" lIns="0" tIns="1905" rIns="0" bIns="0" rtlCol="0">
            <a:spAutoFit/>
          </a:bodyPr>
          <a:lstStyle/>
          <a:p>
            <a:pPr marL="12700">
              <a:lnSpc>
                <a:spcPct val="100000"/>
              </a:lnSpc>
              <a:spcBef>
                <a:spcPts val="15"/>
              </a:spcBef>
            </a:pPr>
            <a:r>
              <a:rPr spc="-85" dirty="0"/>
              <a:t>EMERGENCIES</a:t>
            </a:r>
          </a:p>
        </p:txBody>
      </p:sp>
      <p:sp>
        <p:nvSpPr>
          <p:cNvPr id="10" name="object 10"/>
          <p:cNvSpPr txBox="1">
            <a:spLocks noGrp="1"/>
          </p:cNvSpPr>
          <p:nvPr>
            <p:ph type="ftr" sz="quarter" idx="4294967295"/>
          </p:nvPr>
        </p:nvSpPr>
        <p:spPr>
          <a:xfrm>
            <a:off x="10436173" y="6515859"/>
            <a:ext cx="630554" cy="165100"/>
          </a:xfrm>
          <a:prstGeom prst="rect">
            <a:avLst/>
          </a:prstGeom>
        </p:spPr>
        <p:txBody>
          <a:bodyPr vert="horz" wrap="square" lIns="0" tIns="0" rIns="0" bIns="0" rtlCol="0">
            <a:spAutoFit/>
          </a:bodyPr>
          <a:lstStyle/>
          <a:p>
            <a:pPr marL="12700">
              <a:lnSpc>
                <a:spcPts val="1140"/>
              </a:lnSpc>
            </a:pPr>
            <a:r>
              <a:rPr spc="-80" dirty="0"/>
              <a:t>p</a:t>
            </a:r>
            <a:r>
              <a:rPr spc="-90" dirty="0"/>
              <a:t>r</a:t>
            </a:r>
            <a:r>
              <a:rPr spc="-80" dirty="0"/>
              <a:t>og</a:t>
            </a:r>
            <a:r>
              <a:rPr spc="-90" dirty="0"/>
              <a:t>r</a:t>
            </a:r>
            <a:r>
              <a:rPr spc="-85" dirty="0"/>
              <a:t>a</a:t>
            </a:r>
            <a:r>
              <a:rPr spc="-80" dirty="0"/>
              <a:t>mm</a:t>
            </a:r>
            <a:r>
              <a:rPr dirty="0"/>
              <a:t>e</a:t>
            </a:r>
          </a:p>
        </p:txBody>
      </p:sp>
    </p:spTree>
    <p:extLst>
      <p:ext uri="{BB962C8B-B14F-4D97-AF65-F5344CB8AC3E}">
        <p14:creationId xmlns:p14="http://schemas.microsoft.com/office/powerpoint/2010/main" val="22108607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6021287"/>
            <a:ext cx="12192000" cy="0"/>
          </a:xfrm>
          <a:custGeom>
            <a:avLst/>
            <a:gdLst/>
            <a:ahLst/>
            <a:cxnLst/>
            <a:rect l="l" t="t" r="r" b="b"/>
            <a:pathLst>
              <a:path w="12192000">
                <a:moveTo>
                  <a:pt x="0" y="0"/>
                </a:moveTo>
                <a:lnTo>
                  <a:pt x="12191999" y="2"/>
                </a:lnTo>
              </a:path>
            </a:pathLst>
          </a:custGeom>
          <a:ln w="25400">
            <a:solidFill>
              <a:srgbClr val="4A7EBB"/>
            </a:solidFill>
          </a:ln>
        </p:spPr>
        <p:txBody>
          <a:bodyPr wrap="square" lIns="0" tIns="0" rIns="0" bIns="0" rtlCol="0"/>
          <a:lstStyle/>
          <a:p>
            <a:endParaRPr/>
          </a:p>
        </p:txBody>
      </p:sp>
      <p:sp>
        <p:nvSpPr>
          <p:cNvPr id="3" name="object 3"/>
          <p:cNvSpPr/>
          <p:nvPr/>
        </p:nvSpPr>
        <p:spPr>
          <a:xfrm>
            <a:off x="609600" y="6096000"/>
            <a:ext cx="2285530" cy="699535"/>
          </a:xfrm>
          <a:prstGeom prst="rect">
            <a:avLst/>
          </a:prstGeom>
          <a:blipFill>
            <a:blip r:embed="rId2" cstate="print"/>
            <a:stretch>
              <a:fillRect/>
            </a:stretch>
          </a:blipFill>
        </p:spPr>
        <p:txBody>
          <a:bodyPr wrap="square" lIns="0" tIns="0" rIns="0" bIns="0" rtlCol="0"/>
          <a:lstStyle/>
          <a:p>
            <a:endParaRPr/>
          </a:p>
        </p:txBody>
      </p:sp>
      <p:sp>
        <p:nvSpPr>
          <p:cNvPr id="5" name="object 5"/>
          <p:cNvSpPr txBox="1"/>
          <p:nvPr/>
        </p:nvSpPr>
        <p:spPr>
          <a:xfrm>
            <a:off x="2895131" y="1544421"/>
            <a:ext cx="3640842" cy="3277820"/>
          </a:xfrm>
          <a:prstGeom prst="rect">
            <a:avLst/>
          </a:prstGeom>
        </p:spPr>
        <p:txBody>
          <a:bodyPr vert="horz" wrap="square" lIns="0" tIns="12700" rIns="0" bIns="0" rtlCol="0">
            <a:spAutoFit/>
          </a:bodyPr>
          <a:lstStyle/>
          <a:p>
            <a:pPr marL="406400" indent="-342900">
              <a:lnSpc>
                <a:spcPct val="100000"/>
              </a:lnSpc>
              <a:spcBef>
                <a:spcPts val="100"/>
              </a:spcBef>
              <a:buFont typeface="Arial"/>
              <a:buChar char="•"/>
              <a:tabLst>
                <a:tab pos="405765" algn="l"/>
                <a:tab pos="406400" algn="l"/>
              </a:tabLst>
            </a:pPr>
            <a:r>
              <a:rPr b="1" spc="-5" dirty="0">
                <a:solidFill>
                  <a:srgbClr val="0070C0"/>
                </a:solidFill>
                <a:latin typeface="Arial"/>
                <a:cs typeface="Arial"/>
              </a:rPr>
              <a:t>Fever and cough</a:t>
            </a:r>
            <a:endParaRPr dirty="0">
              <a:latin typeface="Arial"/>
              <a:cs typeface="Arial"/>
            </a:endParaRPr>
          </a:p>
          <a:p>
            <a:pPr>
              <a:lnSpc>
                <a:spcPct val="100000"/>
              </a:lnSpc>
              <a:spcBef>
                <a:spcPts val="5"/>
              </a:spcBef>
              <a:buClr>
                <a:srgbClr val="0070C0"/>
              </a:buClr>
              <a:buFont typeface="Arial"/>
              <a:buChar char="•"/>
            </a:pPr>
            <a:endParaRPr dirty="0">
              <a:latin typeface="Times New Roman"/>
              <a:cs typeface="Times New Roman"/>
            </a:endParaRPr>
          </a:p>
          <a:p>
            <a:pPr marL="406400" indent="-342900">
              <a:lnSpc>
                <a:spcPct val="100000"/>
              </a:lnSpc>
              <a:buFont typeface="Arial"/>
              <a:buChar char="•"/>
              <a:tabLst>
                <a:tab pos="405765" algn="l"/>
                <a:tab pos="406400" algn="l"/>
              </a:tabLst>
            </a:pPr>
            <a:r>
              <a:rPr b="1" spc="-5" dirty="0">
                <a:solidFill>
                  <a:srgbClr val="0070C0"/>
                </a:solidFill>
                <a:latin typeface="Arial"/>
                <a:cs typeface="Arial"/>
              </a:rPr>
              <a:t>RR </a:t>
            </a:r>
            <a:r>
              <a:rPr b="1" dirty="0">
                <a:solidFill>
                  <a:srgbClr val="0070C0"/>
                </a:solidFill>
                <a:latin typeface="Arial"/>
                <a:cs typeface="Arial"/>
              </a:rPr>
              <a:t>&gt;</a:t>
            </a:r>
            <a:r>
              <a:rPr b="1" spc="-5" dirty="0">
                <a:solidFill>
                  <a:srgbClr val="0070C0"/>
                </a:solidFill>
                <a:latin typeface="Arial"/>
                <a:cs typeface="Arial"/>
              </a:rPr>
              <a:t> 30/min</a:t>
            </a:r>
            <a:endParaRPr dirty="0">
              <a:latin typeface="Arial"/>
              <a:cs typeface="Arial"/>
            </a:endParaRPr>
          </a:p>
          <a:p>
            <a:pPr>
              <a:lnSpc>
                <a:spcPct val="100000"/>
              </a:lnSpc>
              <a:spcBef>
                <a:spcPts val="25"/>
              </a:spcBef>
              <a:buClr>
                <a:srgbClr val="0070C0"/>
              </a:buClr>
              <a:buFont typeface="Arial"/>
              <a:buChar char="•"/>
            </a:pPr>
            <a:endParaRPr dirty="0">
              <a:latin typeface="Times New Roman"/>
              <a:cs typeface="Times New Roman"/>
            </a:endParaRPr>
          </a:p>
          <a:p>
            <a:pPr marL="406400" indent="-342900">
              <a:lnSpc>
                <a:spcPct val="100000"/>
              </a:lnSpc>
              <a:buFont typeface="Arial"/>
              <a:buChar char="•"/>
              <a:tabLst>
                <a:tab pos="405765" algn="l"/>
                <a:tab pos="406400" algn="l"/>
              </a:tabLst>
            </a:pPr>
            <a:r>
              <a:rPr b="1" spc="-5" dirty="0">
                <a:solidFill>
                  <a:srgbClr val="0070C0"/>
                </a:solidFill>
                <a:latin typeface="Arial"/>
                <a:cs typeface="Arial"/>
              </a:rPr>
              <a:t>SpO</a:t>
            </a:r>
            <a:r>
              <a:rPr b="1" spc="-7" baseline="-18518" dirty="0">
                <a:solidFill>
                  <a:srgbClr val="0070C0"/>
                </a:solidFill>
                <a:latin typeface="Arial"/>
                <a:cs typeface="Arial"/>
              </a:rPr>
              <a:t>2 </a:t>
            </a:r>
            <a:r>
              <a:rPr b="1" dirty="0">
                <a:solidFill>
                  <a:srgbClr val="0070C0"/>
                </a:solidFill>
                <a:latin typeface="Arial"/>
                <a:cs typeface="Arial"/>
              </a:rPr>
              <a:t>&lt; </a:t>
            </a:r>
            <a:r>
              <a:rPr b="1" spc="-5" dirty="0">
                <a:solidFill>
                  <a:srgbClr val="0070C0"/>
                </a:solidFill>
                <a:latin typeface="Arial"/>
                <a:cs typeface="Arial"/>
              </a:rPr>
              <a:t>90% </a:t>
            </a:r>
            <a:r>
              <a:rPr b="1" dirty="0">
                <a:solidFill>
                  <a:srgbClr val="0070C0"/>
                </a:solidFill>
                <a:latin typeface="Arial"/>
                <a:cs typeface="Arial"/>
              </a:rPr>
              <a:t>on room</a:t>
            </a:r>
            <a:r>
              <a:rPr b="1" spc="-295" dirty="0">
                <a:solidFill>
                  <a:srgbClr val="0070C0"/>
                </a:solidFill>
                <a:latin typeface="Arial"/>
                <a:cs typeface="Arial"/>
              </a:rPr>
              <a:t> </a:t>
            </a:r>
            <a:r>
              <a:rPr b="1" spc="-5" dirty="0">
                <a:solidFill>
                  <a:srgbClr val="0070C0"/>
                </a:solidFill>
                <a:latin typeface="Arial"/>
                <a:cs typeface="Arial"/>
              </a:rPr>
              <a:t>air</a:t>
            </a:r>
            <a:endParaRPr dirty="0">
              <a:latin typeface="Arial"/>
              <a:cs typeface="Arial"/>
            </a:endParaRPr>
          </a:p>
          <a:p>
            <a:pPr>
              <a:lnSpc>
                <a:spcPct val="100000"/>
              </a:lnSpc>
              <a:spcBef>
                <a:spcPts val="5"/>
              </a:spcBef>
              <a:buClr>
                <a:srgbClr val="0070C0"/>
              </a:buClr>
              <a:buFont typeface="Arial"/>
              <a:buChar char="•"/>
            </a:pPr>
            <a:endParaRPr dirty="0">
              <a:latin typeface="Times New Roman"/>
              <a:cs typeface="Times New Roman"/>
            </a:endParaRPr>
          </a:p>
          <a:p>
            <a:pPr marL="406400" indent="-342900">
              <a:lnSpc>
                <a:spcPts val="3229"/>
              </a:lnSpc>
              <a:buFont typeface="Arial"/>
              <a:buChar char="•"/>
              <a:tabLst>
                <a:tab pos="405765" algn="l"/>
                <a:tab pos="406400" algn="l"/>
              </a:tabLst>
            </a:pPr>
            <a:r>
              <a:rPr b="1" spc="-5" dirty="0">
                <a:solidFill>
                  <a:srgbClr val="0070C0"/>
                </a:solidFill>
                <a:latin typeface="Arial"/>
                <a:cs typeface="Arial"/>
              </a:rPr>
              <a:t>Severe respiratory</a:t>
            </a:r>
            <a:r>
              <a:rPr b="1" spc="-55" dirty="0">
                <a:solidFill>
                  <a:srgbClr val="0070C0"/>
                </a:solidFill>
                <a:latin typeface="Arial"/>
                <a:cs typeface="Arial"/>
              </a:rPr>
              <a:t> </a:t>
            </a:r>
            <a:r>
              <a:rPr b="1" spc="-5" dirty="0">
                <a:solidFill>
                  <a:srgbClr val="0070C0"/>
                </a:solidFill>
                <a:latin typeface="Arial"/>
                <a:cs typeface="Arial"/>
              </a:rPr>
              <a:t>distress:</a:t>
            </a:r>
            <a:endParaRPr dirty="0">
              <a:latin typeface="Arial"/>
              <a:cs typeface="Arial"/>
            </a:endParaRPr>
          </a:p>
          <a:p>
            <a:pPr marL="806450" lvl="1" indent="-285750">
              <a:lnSpc>
                <a:spcPts val="3100"/>
              </a:lnSpc>
              <a:buFont typeface="Arial"/>
              <a:buChar char="–"/>
              <a:tabLst>
                <a:tab pos="806450" algn="l"/>
              </a:tabLst>
            </a:pPr>
            <a:r>
              <a:rPr b="1" spc="-5" dirty="0">
                <a:solidFill>
                  <a:srgbClr val="0070C0"/>
                </a:solidFill>
                <a:latin typeface="Arial"/>
                <a:cs typeface="Arial"/>
              </a:rPr>
              <a:t>inability to</a:t>
            </a:r>
            <a:r>
              <a:rPr b="1" spc="5" dirty="0">
                <a:solidFill>
                  <a:srgbClr val="0070C0"/>
                </a:solidFill>
                <a:latin typeface="Arial"/>
                <a:cs typeface="Arial"/>
              </a:rPr>
              <a:t> </a:t>
            </a:r>
            <a:r>
              <a:rPr b="1" spc="-5" dirty="0">
                <a:solidFill>
                  <a:srgbClr val="0070C0"/>
                </a:solidFill>
                <a:latin typeface="Arial"/>
                <a:cs typeface="Arial"/>
              </a:rPr>
              <a:t>speak</a:t>
            </a:r>
            <a:endParaRPr dirty="0">
              <a:latin typeface="Arial"/>
              <a:cs typeface="Arial"/>
            </a:endParaRPr>
          </a:p>
          <a:p>
            <a:pPr marL="806450" lvl="1" indent="-285750">
              <a:lnSpc>
                <a:spcPts val="3110"/>
              </a:lnSpc>
              <a:buFont typeface="Arial"/>
              <a:buChar char="–"/>
              <a:tabLst>
                <a:tab pos="806450" algn="l"/>
              </a:tabLst>
            </a:pPr>
            <a:r>
              <a:rPr b="1" spc="-5" dirty="0">
                <a:solidFill>
                  <a:srgbClr val="0070C0"/>
                </a:solidFill>
                <a:latin typeface="Arial"/>
                <a:cs typeface="Arial"/>
              </a:rPr>
              <a:t>use of accessory</a:t>
            </a:r>
            <a:r>
              <a:rPr b="1" spc="5" dirty="0">
                <a:solidFill>
                  <a:srgbClr val="0070C0"/>
                </a:solidFill>
                <a:latin typeface="Arial"/>
                <a:cs typeface="Arial"/>
              </a:rPr>
              <a:t> </a:t>
            </a:r>
            <a:r>
              <a:rPr b="1" spc="-5" dirty="0">
                <a:solidFill>
                  <a:srgbClr val="0070C0"/>
                </a:solidFill>
                <a:latin typeface="Arial"/>
                <a:cs typeface="Arial"/>
              </a:rPr>
              <a:t>muscles.</a:t>
            </a:r>
            <a:endParaRPr dirty="0">
              <a:latin typeface="Arial"/>
              <a:cs typeface="Arial"/>
            </a:endParaRPr>
          </a:p>
        </p:txBody>
      </p:sp>
      <p:sp>
        <p:nvSpPr>
          <p:cNvPr id="6" name="object 6"/>
          <p:cNvSpPr txBox="1"/>
          <p:nvPr/>
        </p:nvSpPr>
        <p:spPr>
          <a:xfrm>
            <a:off x="7026516" y="5666739"/>
            <a:ext cx="3677920" cy="177800"/>
          </a:xfrm>
          <a:prstGeom prst="rect">
            <a:avLst/>
          </a:prstGeom>
        </p:spPr>
        <p:txBody>
          <a:bodyPr vert="horz" wrap="square" lIns="0" tIns="12700" rIns="0" bIns="0" rtlCol="0">
            <a:spAutoFit/>
          </a:bodyPr>
          <a:lstStyle/>
          <a:p>
            <a:pPr marL="12700">
              <a:lnSpc>
                <a:spcPct val="100000"/>
              </a:lnSpc>
              <a:spcBef>
                <a:spcPts val="100"/>
              </a:spcBef>
            </a:pPr>
            <a:r>
              <a:rPr sz="1000" spc="-5" dirty="0">
                <a:solidFill>
                  <a:srgbClr val="000066"/>
                </a:solidFill>
                <a:latin typeface="Arial"/>
                <a:cs typeface="Arial"/>
              </a:rPr>
              <a:t>Courtesy of </a:t>
            </a:r>
            <a:r>
              <a:rPr sz="1000" dirty="0">
                <a:solidFill>
                  <a:srgbClr val="000066"/>
                </a:solidFill>
                <a:latin typeface="Arial"/>
                <a:cs typeface="Arial"/>
              </a:rPr>
              <a:t>Dr. </a:t>
            </a:r>
            <a:r>
              <a:rPr sz="1000" spc="-5" dirty="0">
                <a:solidFill>
                  <a:srgbClr val="000066"/>
                </a:solidFill>
                <a:latin typeface="Arial"/>
                <a:cs typeface="Arial"/>
              </a:rPr>
              <a:t>Harry Shulman at</a:t>
            </a:r>
            <a:r>
              <a:rPr sz="1000" spc="-100" dirty="0">
                <a:solidFill>
                  <a:srgbClr val="000066"/>
                </a:solidFill>
                <a:latin typeface="Arial"/>
                <a:cs typeface="Arial"/>
              </a:rPr>
              <a:t> </a:t>
            </a:r>
            <a:r>
              <a:rPr sz="1000" spc="-5" dirty="0">
                <a:solidFill>
                  <a:srgbClr val="000066"/>
                </a:solidFill>
                <a:latin typeface="Arial"/>
                <a:cs typeface="Arial"/>
                <a:hlinkClick r:id="rId3"/>
              </a:rPr>
              <a:t>http://chestatlas.com/cover.htm</a:t>
            </a:r>
            <a:endParaRPr sz="1000">
              <a:latin typeface="Arial"/>
              <a:cs typeface="Arial"/>
            </a:endParaRPr>
          </a:p>
        </p:txBody>
      </p:sp>
      <p:sp>
        <p:nvSpPr>
          <p:cNvPr id="7" name="object 7"/>
          <p:cNvSpPr/>
          <p:nvPr/>
        </p:nvSpPr>
        <p:spPr>
          <a:xfrm>
            <a:off x="6752564" y="1468640"/>
            <a:ext cx="4031576" cy="4115092"/>
          </a:xfrm>
          <a:prstGeom prst="rect">
            <a:avLst/>
          </a:prstGeom>
          <a:blipFill>
            <a:blip r:embed="rId4" cstate="print"/>
            <a:stretch>
              <a:fillRect/>
            </a:stretch>
          </a:blipFill>
        </p:spPr>
        <p:txBody>
          <a:bodyPr wrap="square" lIns="0" tIns="0" rIns="0" bIns="0" rtlCol="0"/>
          <a:lstStyle/>
          <a:p>
            <a:endParaRPr/>
          </a:p>
        </p:txBody>
      </p:sp>
      <p:sp>
        <p:nvSpPr>
          <p:cNvPr id="8" name="object 8"/>
          <p:cNvSpPr/>
          <p:nvPr/>
        </p:nvSpPr>
        <p:spPr>
          <a:xfrm>
            <a:off x="701317" y="1368870"/>
            <a:ext cx="2010078" cy="2964591"/>
          </a:xfrm>
          <a:prstGeom prst="rect">
            <a:avLst/>
          </a:prstGeom>
          <a:blipFill>
            <a:blip r:embed="rId5" cstate="print"/>
            <a:stretch>
              <a:fillRect/>
            </a:stretch>
          </a:blipFill>
        </p:spPr>
        <p:txBody>
          <a:bodyPr wrap="square" lIns="0" tIns="0" rIns="0" bIns="0" rtlCol="0"/>
          <a:lstStyle/>
          <a:p>
            <a:endParaRPr/>
          </a:p>
        </p:txBody>
      </p:sp>
      <p:sp>
        <p:nvSpPr>
          <p:cNvPr id="9" name="object 9"/>
          <p:cNvSpPr txBox="1"/>
          <p:nvPr/>
        </p:nvSpPr>
        <p:spPr>
          <a:xfrm>
            <a:off x="9164167" y="6202215"/>
            <a:ext cx="481965" cy="152400"/>
          </a:xfrm>
          <a:prstGeom prst="rect">
            <a:avLst/>
          </a:prstGeom>
        </p:spPr>
        <p:txBody>
          <a:bodyPr vert="horz" wrap="square" lIns="0" tIns="0" rIns="0" bIns="0" rtlCol="0">
            <a:spAutoFit/>
          </a:bodyPr>
          <a:lstStyle/>
          <a:p>
            <a:pPr marL="12700">
              <a:lnSpc>
                <a:spcPts val="1045"/>
              </a:lnSpc>
            </a:pPr>
            <a:r>
              <a:rPr sz="1000" spc="-5" dirty="0">
                <a:solidFill>
                  <a:srgbClr val="1E7FB8"/>
                </a:solidFill>
                <a:latin typeface="Corbel"/>
                <a:cs typeface="Corbel"/>
              </a:rPr>
              <a:t>HE</a:t>
            </a:r>
            <a:r>
              <a:rPr sz="1000" dirty="0">
                <a:solidFill>
                  <a:srgbClr val="1E7FB8"/>
                </a:solidFill>
                <a:latin typeface="Corbel"/>
                <a:cs typeface="Corbel"/>
              </a:rPr>
              <a:t>A</a:t>
            </a:r>
            <a:r>
              <a:rPr sz="1000" spc="5" dirty="0">
                <a:solidFill>
                  <a:srgbClr val="1E7FB8"/>
                </a:solidFill>
                <a:latin typeface="Corbel"/>
                <a:cs typeface="Corbel"/>
              </a:rPr>
              <a:t>L</a:t>
            </a:r>
            <a:r>
              <a:rPr sz="1000" spc="-10" dirty="0">
                <a:solidFill>
                  <a:srgbClr val="1E7FB8"/>
                </a:solidFill>
                <a:latin typeface="Corbel"/>
                <a:cs typeface="Corbel"/>
              </a:rPr>
              <a:t>T</a:t>
            </a:r>
            <a:r>
              <a:rPr sz="1000" dirty="0">
                <a:solidFill>
                  <a:srgbClr val="1E7FB8"/>
                </a:solidFill>
                <a:latin typeface="Corbel"/>
                <a:cs typeface="Corbel"/>
              </a:rPr>
              <a:t>H</a:t>
            </a:r>
            <a:endParaRPr sz="1000">
              <a:latin typeface="Corbel"/>
              <a:cs typeface="Corbel"/>
            </a:endParaRPr>
          </a:p>
        </p:txBody>
      </p:sp>
      <p:sp>
        <p:nvSpPr>
          <p:cNvPr id="10" name="object 10"/>
          <p:cNvSpPr txBox="1">
            <a:spLocks noGrp="1"/>
          </p:cNvSpPr>
          <p:nvPr>
            <p:ph type="dt" sz="half" idx="4294967295"/>
          </p:nvPr>
        </p:nvSpPr>
        <p:spPr>
          <a:xfrm>
            <a:off x="9144965" y="6269982"/>
            <a:ext cx="1603375" cy="329565"/>
          </a:xfrm>
          <a:prstGeom prst="rect">
            <a:avLst/>
          </a:prstGeom>
        </p:spPr>
        <p:txBody>
          <a:bodyPr vert="horz" wrap="square" lIns="0" tIns="1905" rIns="0" bIns="0" rtlCol="0">
            <a:spAutoFit/>
          </a:bodyPr>
          <a:lstStyle/>
          <a:p>
            <a:pPr marL="12700">
              <a:lnSpc>
                <a:spcPct val="100000"/>
              </a:lnSpc>
              <a:spcBef>
                <a:spcPts val="15"/>
              </a:spcBef>
            </a:pPr>
            <a:r>
              <a:rPr spc="-85" dirty="0"/>
              <a:t>EMERGENCIES</a:t>
            </a:r>
          </a:p>
        </p:txBody>
      </p:sp>
      <p:sp>
        <p:nvSpPr>
          <p:cNvPr id="11" name="object 11"/>
          <p:cNvSpPr txBox="1">
            <a:spLocks noGrp="1"/>
          </p:cNvSpPr>
          <p:nvPr>
            <p:ph type="ftr" sz="quarter" idx="4294967295"/>
          </p:nvPr>
        </p:nvSpPr>
        <p:spPr>
          <a:xfrm>
            <a:off x="10436173" y="6515859"/>
            <a:ext cx="630554" cy="165100"/>
          </a:xfrm>
          <a:prstGeom prst="rect">
            <a:avLst/>
          </a:prstGeom>
        </p:spPr>
        <p:txBody>
          <a:bodyPr vert="horz" wrap="square" lIns="0" tIns="0" rIns="0" bIns="0" rtlCol="0">
            <a:spAutoFit/>
          </a:bodyPr>
          <a:lstStyle/>
          <a:p>
            <a:pPr marL="12700">
              <a:lnSpc>
                <a:spcPts val="1140"/>
              </a:lnSpc>
            </a:pPr>
            <a:r>
              <a:rPr spc="-80" dirty="0"/>
              <a:t>p</a:t>
            </a:r>
            <a:r>
              <a:rPr spc="-90" dirty="0"/>
              <a:t>r</a:t>
            </a:r>
            <a:r>
              <a:rPr spc="-80" dirty="0"/>
              <a:t>og</a:t>
            </a:r>
            <a:r>
              <a:rPr spc="-90" dirty="0"/>
              <a:t>r</a:t>
            </a:r>
            <a:r>
              <a:rPr spc="-85" dirty="0"/>
              <a:t>a</a:t>
            </a:r>
            <a:r>
              <a:rPr spc="-80" dirty="0"/>
              <a:t>mm</a:t>
            </a:r>
            <a:r>
              <a:rPr dirty="0"/>
              <a:t>e</a:t>
            </a:r>
          </a:p>
        </p:txBody>
      </p:sp>
      <p:sp>
        <p:nvSpPr>
          <p:cNvPr id="13" name="object 2"/>
          <p:cNvSpPr txBox="1">
            <a:spLocks noGrp="1"/>
          </p:cNvSpPr>
          <p:nvPr>
            <p:ph type="title"/>
          </p:nvPr>
        </p:nvSpPr>
        <p:spPr>
          <a:xfrm>
            <a:off x="609600" y="176416"/>
            <a:ext cx="7886700" cy="689932"/>
          </a:xfrm>
          <a:prstGeom prst="rect">
            <a:avLst/>
          </a:prstGeom>
        </p:spPr>
        <p:txBody>
          <a:bodyPr vert="horz" wrap="square" lIns="0" tIns="12700" rIns="0" bIns="0" rtlCol="0">
            <a:spAutoFit/>
          </a:bodyPr>
          <a:lstStyle/>
          <a:p>
            <a:pPr marL="12700">
              <a:lnSpc>
                <a:spcPct val="100000"/>
              </a:lnSpc>
              <a:spcBef>
                <a:spcPts val="100"/>
              </a:spcBef>
            </a:pPr>
            <a:r>
              <a:rPr lang="en-US" b="1" spc="-5" dirty="0" smtClean="0">
                <a:solidFill>
                  <a:srgbClr val="0070C0"/>
                </a:solidFill>
              </a:rPr>
              <a:t>Recognize </a:t>
            </a:r>
            <a:r>
              <a:rPr sz="4400" b="1" spc="-40" dirty="0" smtClean="0">
                <a:solidFill>
                  <a:srgbClr val="0070C0"/>
                </a:solidFill>
              </a:rPr>
              <a:t> </a:t>
            </a:r>
            <a:r>
              <a:rPr sz="4400" b="1" spc="-5" dirty="0" smtClean="0">
                <a:solidFill>
                  <a:srgbClr val="0070C0"/>
                </a:solidFill>
              </a:rPr>
              <a:t>pneumonia</a:t>
            </a:r>
            <a:r>
              <a:rPr lang="en-US" sz="4400" b="1" spc="-5" dirty="0" smtClean="0">
                <a:solidFill>
                  <a:srgbClr val="0070C0"/>
                </a:solidFill>
              </a:rPr>
              <a:t> in children </a:t>
            </a:r>
            <a:endParaRPr sz="4400" b="1" dirty="0">
              <a:solidFill>
                <a:srgbClr val="0070C0"/>
              </a:solidFill>
            </a:endParaRPr>
          </a:p>
        </p:txBody>
      </p:sp>
    </p:spTree>
    <p:extLst>
      <p:ext uri="{BB962C8B-B14F-4D97-AF65-F5344CB8AC3E}">
        <p14:creationId xmlns:p14="http://schemas.microsoft.com/office/powerpoint/2010/main" val="263795349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6021287"/>
            <a:ext cx="12192000" cy="0"/>
          </a:xfrm>
          <a:custGeom>
            <a:avLst/>
            <a:gdLst/>
            <a:ahLst/>
            <a:cxnLst/>
            <a:rect l="l" t="t" r="r" b="b"/>
            <a:pathLst>
              <a:path w="12192000">
                <a:moveTo>
                  <a:pt x="0" y="0"/>
                </a:moveTo>
                <a:lnTo>
                  <a:pt x="12191999" y="2"/>
                </a:lnTo>
              </a:path>
            </a:pathLst>
          </a:custGeom>
          <a:ln w="25400">
            <a:solidFill>
              <a:srgbClr val="4A7EBB"/>
            </a:solidFill>
          </a:ln>
        </p:spPr>
        <p:txBody>
          <a:bodyPr wrap="square" lIns="0" tIns="0" rIns="0" bIns="0" rtlCol="0"/>
          <a:lstStyle/>
          <a:p>
            <a:endParaRPr/>
          </a:p>
        </p:txBody>
      </p:sp>
      <p:sp>
        <p:nvSpPr>
          <p:cNvPr id="3" name="object 3"/>
          <p:cNvSpPr/>
          <p:nvPr/>
        </p:nvSpPr>
        <p:spPr>
          <a:xfrm>
            <a:off x="609600" y="6096000"/>
            <a:ext cx="2285530" cy="699535"/>
          </a:xfrm>
          <a:prstGeom prst="rect">
            <a:avLst/>
          </a:prstGeom>
          <a:blipFill>
            <a:blip r:embed="rId2" cstate="print"/>
            <a:stretch>
              <a:fillRect/>
            </a:stretch>
          </a:blipFill>
        </p:spPr>
        <p:txBody>
          <a:bodyPr wrap="square" lIns="0" tIns="0" rIns="0" bIns="0" rtlCol="0"/>
          <a:lstStyle/>
          <a:p>
            <a:endParaRPr/>
          </a:p>
        </p:txBody>
      </p:sp>
      <p:sp>
        <p:nvSpPr>
          <p:cNvPr id="4" name="object 4"/>
          <p:cNvSpPr txBox="1">
            <a:spLocks noGrp="1"/>
          </p:cNvSpPr>
          <p:nvPr>
            <p:ph type="title"/>
          </p:nvPr>
        </p:nvSpPr>
        <p:spPr>
          <a:xfrm>
            <a:off x="454190" y="389635"/>
            <a:ext cx="7009130" cy="574040"/>
          </a:xfrm>
          <a:prstGeom prst="rect">
            <a:avLst/>
          </a:prstGeom>
        </p:spPr>
        <p:txBody>
          <a:bodyPr vert="horz" wrap="square" lIns="0" tIns="12700" rIns="0" bIns="0" rtlCol="0">
            <a:spAutoFit/>
          </a:bodyPr>
          <a:lstStyle/>
          <a:p>
            <a:pPr marL="12700">
              <a:lnSpc>
                <a:spcPct val="100000"/>
              </a:lnSpc>
              <a:spcBef>
                <a:spcPts val="100"/>
              </a:spcBef>
            </a:pPr>
            <a:r>
              <a:rPr spc="-5" dirty="0">
                <a:solidFill>
                  <a:srgbClr val="FFFFFF"/>
                </a:solidFill>
              </a:rPr>
              <a:t>Pneumonia severity scores</a:t>
            </a:r>
            <a:r>
              <a:rPr spc="-80" dirty="0">
                <a:solidFill>
                  <a:srgbClr val="FFFFFF"/>
                </a:solidFill>
              </a:rPr>
              <a:t> </a:t>
            </a:r>
            <a:r>
              <a:rPr spc="-5" dirty="0">
                <a:solidFill>
                  <a:srgbClr val="FFFFFF"/>
                </a:solidFill>
              </a:rPr>
              <a:t>(1/2)</a:t>
            </a:r>
          </a:p>
        </p:txBody>
      </p:sp>
      <p:sp>
        <p:nvSpPr>
          <p:cNvPr id="5" name="object 5"/>
          <p:cNvSpPr txBox="1"/>
          <p:nvPr/>
        </p:nvSpPr>
        <p:spPr>
          <a:xfrm>
            <a:off x="2507284" y="1127760"/>
            <a:ext cx="8554720" cy="5201920"/>
          </a:xfrm>
          <a:prstGeom prst="rect">
            <a:avLst/>
          </a:prstGeom>
        </p:spPr>
        <p:txBody>
          <a:bodyPr vert="horz" wrap="square" lIns="0" tIns="99695" rIns="0" bIns="0" rtlCol="0">
            <a:spAutoFit/>
          </a:bodyPr>
          <a:lstStyle/>
          <a:p>
            <a:pPr marL="355600" marR="643255" indent="-342900">
              <a:lnSpc>
                <a:spcPct val="80300"/>
              </a:lnSpc>
              <a:spcBef>
                <a:spcPts val="785"/>
              </a:spcBef>
              <a:buFont typeface="Arial"/>
              <a:buChar char="•"/>
              <a:tabLst>
                <a:tab pos="354965" algn="l"/>
                <a:tab pos="355600" algn="l"/>
              </a:tabLst>
            </a:pPr>
            <a:r>
              <a:rPr sz="2900" b="1" spc="-5" dirty="0">
                <a:solidFill>
                  <a:srgbClr val="0070C0"/>
                </a:solidFill>
                <a:latin typeface="Arial"/>
                <a:cs typeface="Arial"/>
              </a:rPr>
              <a:t>Severity scores can guide decision-making  process regarding hospitalization and ICU  admission:</a:t>
            </a:r>
            <a:endParaRPr sz="2900">
              <a:latin typeface="Arial"/>
              <a:cs typeface="Arial"/>
            </a:endParaRPr>
          </a:p>
          <a:p>
            <a:pPr marL="854075" lvl="1" indent="-384175">
              <a:lnSpc>
                <a:spcPts val="3325"/>
              </a:lnSpc>
              <a:spcBef>
                <a:spcPts val="25"/>
              </a:spcBef>
              <a:buChar char="–"/>
              <a:tabLst>
                <a:tab pos="853440" algn="l"/>
                <a:tab pos="854075" algn="l"/>
              </a:tabLst>
            </a:pPr>
            <a:r>
              <a:rPr sz="2800" dirty="0">
                <a:solidFill>
                  <a:srgbClr val="0070C0"/>
                </a:solidFill>
                <a:latin typeface="Arial"/>
                <a:cs typeface="Arial"/>
              </a:rPr>
              <a:t>must be used alongside clinical</a:t>
            </a:r>
            <a:r>
              <a:rPr sz="2800" spc="-15" dirty="0">
                <a:solidFill>
                  <a:srgbClr val="0070C0"/>
                </a:solidFill>
                <a:latin typeface="Arial"/>
                <a:cs typeface="Arial"/>
              </a:rPr>
              <a:t> </a:t>
            </a:r>
            <a:r>
              <a:rPr sz="2800" dirty="0">
                <a:solidFill>
                  <a:srgbClr val="0070C0"/>
                </a:solidFill>
                <a:latin typeface="Arial"/>
                <a:cs typeface="Arial"/>
              </a:rPr>
              <a:t>judgement</a:t>
            </a:r>
            <a:endParaRPr sz="2800">
              <a:latin typeface="Arial"/>
              <a:cs typeface="Arial"/>
            </a:endParaRPr>
          </a:p>
          <a:p>
            <a:pPr marL="854075" lvl="1" indent="-384175">
              <a:lnSpc>
                <a:spcPts val="3325"/>
              </a:lnSpc>
              <a:buChar char="–"/>
              <a:tabLst>
                <a:tab pos="853440" algn="l"/>
                <a:tab pos="854075" algn="l"/>
              </a:tabLst>
            </a:pPr>
            <a:r>
              <a:rPr sz="2800" dirty="0">
                <a:solidFill>
                  <a:srgbClr val="0070C0"/>
                </a:solidFill>
                <a:latin typeface="Arial"/>
                <a:cs typeface="Arial"/>
              </a:rPr>
              <a:t>validate scoring system in your</a:t>
            </a:r>
            <a:r>
              <a:rPr sz="2800" spc="-15" dirty="0">
                <a:solidFill>
                  <a:srgbClr val="0070C0"/>
                </a:solidFill>
                <a:latin typeface="Arial"/>
                <a:cs typeface="Arial"/>
              </a:rPr>
              <a:t> </a:t>
            </a:r>
            <a:r>
              <a:rPr sz="2800" dirty="0">
                <a:solidFill>
                  <a:srgbClr val="0070C0"/>
                </a:solidFill>
                <a:latin typeface="Arial"/>
                <a:cs typeface="Arial"/>
              </a:rPr>
              <a:t>setting.</a:t>
            </a:r>
            <a:endParaRPr sz="2800">
              <a:latin typeface="Arial"/>
              <a:cs typeface="Arial"/>
            </a:endParaRPr>
          </a:p>
          <a:p>
            <a:pPr marL="355600" indent="-342900">
              <a:lnSpc>
                <a:spcPts val="3810"/>
              </a:lnSpc>
              <a:spcBef>
                <a:spcPts val="1860"/>
              </a:spcBef>
              <a:buFont typeface="Arial"/>
              <a:buChar char="•"/>
              <a:tabLst>
                <a:tab pos="354965" algn="l"/>
                <a:tab pos="355600" algn="l"/>
              </a:tabLst>
            </a:pPr>
            <a:r>
              <a:rPr sz="3200" b="1" spc="-5" dirty="0">
                <a:solidFill>
                  <a:srgbClr val="0070C0"/>
                </a:solidFill>
                <a:latin typeface="Arial"/>
                <a:cs typeface="Arial"/>
              </a:rPr>
              <a:t>For </a:t>
            </a:r>
            <a:r>
              <a:rPr sz="3200" b="1" spc="-10" dirty="0">
                <a:solidFill>
                  <a:srgbClr val="0070C0"/>
                </a:solidFill>
                <a:latin typeface="Arial"/>
                <a:cs typeface="Arial"/>
              </a:rPr>
              <a:t>example, </a:t>
            </a:r>
            <a:r>
              <a:rPr sz="3200" b="1" spc="-5" dirty="0">
                <a:solidFill>
                  <a:srgbClr val="0070C0"/>
                </a:solidFill>
                <a:latin typeface="Arial"/>
                <a:cs typeface="Arial"/>
              </a:rPr>
              <a:t>the CURB-65 score</a:t>
            </a:r>
            <a:r>
              <a:rPr sz="3200" b="1" spc="-30" dirty="0">
                <a:solidFill>
                  <a:srgbClr val="0070C0"/>
                </a:solidFill>
                <a:latin typeface="Arial"/>
                <a:cs typeface="Arial"/>
              </a:rPr>
              <a:t> </a:t>
            </a:r>
            <a:r>
              <a:rPr sz="3200" b="1" spc="-5" dirty="0">
                <a:solidFill>
                  <a:srgbClr val="0070C0"/>
                </a:solidFill>
                <a:latin typeface="Arial"/>
                <a:cs typeface="Arial"/>
              </a:rPr>
              <a:t>includes:</a:t>
            </a:r>
            <a:endParaRPr sz="3200">
              <a:latin typeface="Arial"/>
              <a:cs typeface="Arial"/>
            </a:endParaRPr>
          </a:p>
          <a:p>
            <a:pPr marL="755650" lvl="1" indent="-285750">
              <a:lnSpc>
                <a:spcPts val="3310"/>
              </a:lnSpc>
              <a:buChar char="–"/>
              <a:tabLst>
                <a:tab pos="755650" algn="l"/>
              </a:tabLst>
            </a:pPr>
            <a:r>
              <a:rPr sz="2800" dirty="0">
                <a:solidFill>
                  <a:srgbClr val="0070C0"/>
                </a:solidFill>
                <a:latin typeface="Arial"/>
                <a:cs typeface="Arial"/>
              </a:rPr>
              <a:t>Confusion</a:t>
            </a:r>
            <a:endParaRPr sz="2800">
              <a:latin typeface="Arial"/>
              <a:cs typeface="Arial"/>
            </a:endParaRPr>
          </a:p>
          <a:p>
            <a:pPr marL="755650" lvl="1" indent="-285750">
              <a:lnSpc>
                <a:spcPts val="3300"/>
              </a:lnSpc>
              <a:buChar char="–"/>
              <a:tabLst>
                <a:tab pos="755650" algn="l"/>
              </a:tabLst>
            </a:pPr>
            <a:r>
              <a:rPr sz="2800" dirty="0">
                <a:solidFill>
                  <a:srgbClr val="0070C0"/>
                </a:solidFill>
                <a:latin typeface="Arial"/>
                <a:cs typeface="Arial"/>
              </a:rPr>
              <a:t>Urea &gt; 7</a:t>
            </a:r>
            <a:r>
              <a:rPr sz="2800" spc="-5" dirty="0">
                <a:solidFill>
                  <a:srgbClr val="0070C0"/>
                </a:solidFill>
                <a:latin typeface="Arial"/>
                <a:cs typeface="Arial"/>
              </a:rPr>
              <a:t> </a:t>
            </a:r>
            <a:r>
              <a:rPr sz="2800" dirty="0">
                <a:solidFill>
                  <a:srgbClr val="0070C0"/>
                </a:solidFill>
                <a:latin typeface="Arial"/>
                <a:cs typeface="Arial"/>
              </a:rPr>
              <a:t>mmol/L</a:t>
            </a:r>
            <a:endParaRPr sz="2800">
              <a:latin typeface="Arial"/>
              <a:cs typeface="Arial"/>
            </a:endParaRPr>
          </a:p>
          <a:p>
            <a:pPr marL="755650" lvl="1" indent="-285750">
              <a:lnSpc>
                <a:spcPts val="3300"/>
              </a:lnSpc>
              <a:buChar char="–"/>
              <a:tabLst>
                <a:tab pos="755650" algn="l"/>
              </a:tabLst>
            </a:pPr>
            <a:r>
              <a:rPr sz="2800" dirty="0">
                <a:solidFill>
                  <a:srgbClr val="0070C0"/>
                </a:solidFill>
                <a:latin typeface="Arial"/>
                <a:cs typeface="Arial"/>
              </a:rPr>
              <a:t>RR ≥ 30</a:t>
            </a:r>
            <a:r>
              <a:rPr sz="2800" spc="-10" dirty="0">
                <a:solidFill>
                  <a:srgbClr val="0070C0"/>
                </a:solidFill>
                <a:latin typeface="Arial"/>
                <a:cs typeface="Arial"/>
              </a:rPr>
              <a:t> </a:t>
            </a:r>
            <a:r>
              <a:rPr sz="2800" dirty="0">
                <a:solidFill>
                  <a:srgbClr val="0070C0"/>
                </a:solidFill>
                <a:latin typeface="Arial"/>
                <a:cs typeface="Arial"/>
              </a:rPr>
              <a:t>breaths/min</a:t>
            </a:r>
            <a:endParaRPr sz="2800">
              <a:latin typeface="Arial"/>
              <a:cs typeface="Arial"/>
            </a:endParaRPr>
          </a:p>
          <a:p>
            <a:pPr marL="755015" marR="484505" lvl="1" indent="-285750">
              <a:lnSpc>
                <a:spcPts val="2810"/>
              </a:lnSpc>
              <a:spcBef>
                <a:spcPts val="525"/>
              </a:spcBef>
              <a:buChar char="–"/>
              <a:tabLst>
                <a:tab pos="755650" algn="l"/>
              </a:tabLst>
            </a:pPr>
            <a:r>
              <a:rPr sz="2800" dirty="0">
                <a:solidFill>
                  <a:srgbClr val="0070C0"/>
                </a:solidFill>
                <a:latin typeface="Arial"/>
                <a:cs typeface="Arial"/>
              </a:rPr>
              <a:t>Blood pressure </a:t>
            </a:r>
            <a:r>
              <a:rPr sz="2800" spc="-5" dirty="0">
                <a:solidFill>
                  <a:srgbClr val="0070C0"/>
                </a:solidFill>
                <a:latin typeface="Arial"/>
                <a:cs typeface="Arial"/>
              </a:rPr>
              <a:t>(SBP </a:t>
            </a:r>
            <a:r>
              <a:rPr sz="2800" dirty="0">
                <a:solidFill>
                  <a:srgbClr val="0070C0"/>
                </a:solidFill>
                <a:latin typeface="Arial"/>
                <a:cs typeface="Arial"/>
              </a:rPr>
              <a:t>&lt; 90 mmHg or </a:t>
            </a:r>
            <a:r>
              <a:rPr sz="2800" spc="-5" dirty="0">
                <a:solidFill>
                  <a:srgbClr val="0070C0"/>
                </a:solidFill>
                <a:latin typeface="Arial"/>
                <a:cs typeface="Arial"/>
              </a:rPr>
              <a:t>DBP </a:t>
            </a:r>
            <a:r>
              <a:rPr sz="2800" dirty="0">
                <a:solidFill>
                  <a:srgbClr val="0070C0"/>
                </a:solidFill>
                <a:latin typeface="Arial"/>
                <a:cs typeface="Arial"/>
              </a:rPr>
              <a:t>≤</a:t>
            </a:r>
            <a:r>
              <a:rPr sz="2800" spc="-40" dirty="0">
                <a:solidFill>
                  <a:srgbClr val="0070C0"/>
                </a:solidFill>
                <a:latin typeface="Arial"/>
                <a:cs typeface="Arial"/>
              </a:rPr>
              <a:t> </a:t>
            </a:r>
            <a:r>
              <a:rPr sz="2800" dirty="0">
                <a:solidFill>
                  <a:srgbClr val="0070C0"/>
                </a:solidFill>
                <a:latin typeface="Arial"/>
                <a:cs typeface="Arial"/>
              </a:rPr>
              <a:t>60  mmHg)</a:t>
            </a:r>
            <a:endParaRPr sz="2800">
              <a:latin typeface="Arial"/>
              <a:cs typeface="Arial"/>
            </a:endParaRPr>
          </a:p>
          <a:p>
            <a:pPr marL="469900">
              <a:lnSpc>
                <a:spcPts val="3285"/>
              </a:lnSpc>
            </a:pPr>
            <a:r>
              <a:rPr sz="2800" dirty="0">
                <a:solidFill>
                  <a:srgbClr val="0070C0"/>
                </a:solidFill>
                <a:latin typeface="Arial"/>
                <a:cs typeface="Arial"/>
              </a:rPr>
              <a:t>– Age &gt;</a:t>
            </a:r>
            <a:r>
              <a:rPr sz="2800" spc="-95" dirty="0">
                <a:solidFill>
                  <a:srgbClr val="0070C0"/>
                </a:solidFill>
                <a:latin typeface="Arial"/>
                <a:cs typeface="Arial"/>
              </a:rPr>
              <a:t> </a:t>
            </a:r>
            <a:r>
              <a:rPr sz="2800" dirty="0">
                <a:solidFill>
                  <a:srgbClr val="0070C0"/>
                </a:solidFill>
                <a:latin typeface="Arial"/>
                <a:cs typeface="Arial"/>
              </a:rPr>
              <a:t>65.</a:t>
            </a:r>
            <a:endParaRPr sz="2800">
              <a:latin typeface="Arial"/>
              <a:cs typeface="Arial"/>
            </a:endParaRPr>
          </a:p>
        </p:txBody>
      </p:sp>
      <p:sp>
        <p:nvSpPr>
          <p:cNvPr id="6" name="object 6"/>
          <p:cNvSpPr/>
          <p:nvPr/>
        </p:nvSpPr>
        <p:spPr>
          <a:xfrm>
            <a:off x="466890" y="1360031"/>
            <a:ext cx="691128" cy="915744"/>
          </a:xfrm>
          <a:prstGeom prst="rect">
            <a:avLst/>
          </a:prstGeom>
          <a:blipFill>
            <a:blip r:embed="rId3" cstate="print"/>
            <a:stretch>
              <a:fillRect/>
            </a:stretch>
          </a:blipFill>
        </p:spPr>
        <p:txBody>
          <a:bodyPr wrap="square" lIns="0" tIns="0" rIns="0" bIns="0" rtlCol="0"/>
          <a:lstStyle/>
          <a:p>
            <a:endParaRPr/>
          </a:p>
        </p:txBody>
      </p:sp>
      <p:sp>
        <p:nvSpPr>
          <p:cNvPr id="7" name="object 7"/>
          <p:cNvSpPr txBox="1"/>
          <p:nvPr/>
        </p:nvSpPr>
        <p:spPr>
          <a:xfrm>
            <a:off x="9164167" y="6202215"/>
            <a:ext cx="481965" cy="152400"/>
          </a:xfrm>
          <a:prstGeom prst="rect">
            <a:avLst/>
          </a:prstGeom>
        </p:spPr>
        <p:txBody>
          <a:bodyPr vert="horz" wrap="square" lIns="0" tIns="0" rIns="0" bIns="0" rtlCol="0">
            <a:spAutoFit/>
          </a:bodyPr>
          <a:lstStyle/>
          <a:p>
            <a:pPr marL="12700">
              <a:lnSpc>
                <a:spcPts val="1045"/>
              </a:lnSpc>
            </a:pPr>
            <a:r>
              <a:rPr sz="1000" spc="-5" dirty="0">
                <a:solidFill>
                  <a:srgbClr val="1E7FB8"/>
                </a:solidFill>
                <a:latin typeface="Corbel"/>
                <a:cs typeface="Corbel"/>
              </a:rPr>
              <a:t>HE</a:t>
            </a:r>
            <a:r>
              <a:rPr sz="1000" dirty="0">
                <a:solidFill>
                  <a:srgbClr val="1E7FB8"/>
                </a:solidFill>
                <a:latin typeface="Corbel"/>
                <a:cs typeface="Corbel"/>
              </a:rPr>
              <a:t>A</a:t>
            </a:r>
            <a:r>
              <a:rPr sz="1000" spc="5" dirty="0">
                <a:solidFill>
                  <a:srgbClr val="1E7FB8"/>
                </a:solidFill>
                <a:latin typeface="Corbel"/>
                <a:cs typeface="Corbel"/>
              </a:rPr>
              <a:t>L</a:t>
            </a:r>
            <a:r>
              <a:rPr sz="1000" spc="-10" dirty="0">
                <a:solidFill>
                  <a:srgbClr val="1E7FB8"/>
                </a:solidFill>
                <a:latin typeface="Corbel"/>
                <a:cs typeface="Corbel"/>
              </a:rPr>
              <a:t>T</a:t>
            </a:r>
            <a:r>
              <a:rPr sz="1000" dirty="0">
                <a:solidFill>
                  <a:srgbClr val="1E7FB8"/>
                </a:solidFill>
                <a:latin typeface="Corbel"/>
                <a:cs typeface="Corbel"/>
              </a:rPr>
              <a:t>H</a:t>
            </a:r>
            <a:endParaRPr sz="1000">
              <a:latin typeface="Corbel"/>
              <a:cs typeface="Corbel"/>
            </a:endParaRPr>
          </a:p>
        </p:txBody>
      </p:sp>
      <p:sp>
        <p:nvSpPr>
          <p:cNvPr id="8" name="object 8"/>
          <p:cNvSpPr txBox="1">
            <a:spLocks noGrp="1"/>
          </p:cNvSpPr>
          <p:nvPr>
            <p:ph type="dt" sz="half" idx="4294967295"/>
          </p:nvPr>
        </p:nvSpPr>
        <p:spPr>
          <a:xfrm>
            <a:off x="9144965" y="6269982"/>
            <a:ext cx="1603375" cy="329565"/>
          </a:xfrm>
          <a:prstGeom prst="rect">
            <a:avLst/>
          </a:prstGeom>
        </p:spPr>
        <p:txBody>
          <a:bodyPr vert="horz" wrap="square" lIns="0" tIns="1905" rIns="0" bIns="0" rtlCol="0">
            <a:spAutoFit/>
          </a:bodyPr>
          <a:lstStyle/>
          <a:p>
            <a:pPr marL="12700">
              <a:lnSpc>
                <a:spcPct val="100000"/>
              </a:lnSpc>
              <a:spcBef>
                <a:spcPts val="15"/>
              </a:spcBef>
            </a:pPr>
            <a:r>
              <a:rPr spc="-85" dirty="0"/>
              <a:t>EMERGENCIES</a:t>
            </a:r>
          </a:p>
        </p:txBody>
      </p:sp>
      <p:sp>
        <p:nvSpPr>
          <p:cNvPr id="9" name="object 9"/>
          <p:cNvSpPr txBox="1">
            <a:spLocks noGrp="1"/>
          </p:cNvSpPr>
          <p:nvPr>
            <p:ph type="ftr" sz="quarter" idx="4294967295"/>
          </p:nvPr>
        </p:nvSpPr>
        <p:spPr>
          <a:xfrm>
            <a:off x="10436173" y="6515859"/>
            <a:ext cx="630554" cy="165100"/>
          </a:xfrm>
          <a:prstGeom prst="rect">
            <a:avLst/>
          </a:prstGeom>
        </p:spPr>
        <p:txBody>
          <a:bodyPr vert="horz" wrap="square" lIns="0" tIns="0" rIns="0" bIns="0" rtlCol="0">
            <a:spAutoFit/>
          </a:bodyPr>
          <a:lstStyle/>
          <a:p>
            <a:pPr marL="12700">
              <a:lnSpc>
                <a:spcPts val="1140"/>
              </a:lnSpc>
            </a:pPr>
            <a:r>
              <a:rPr spc="-80" dirty="0"/>
              <a:t>p</a:t>
            </a:r>
            <a:r>
              <a:rPr spc="-90" dirty="0"/>
              <a:t>r</a:t>
            </a:r>
            <a:r>
              <a:rPr spc="-80" dirty="0"/>
              <a:t>og</a:t>
            </a:r>
            <a:r>
              <a:rPr spc="-90" dirty="0"/>
              <a:t>r</a:t>
            </a:r>
            <a:r>
              <a:rPr spc="-85" dirty="0"/>
              <a:t>a</a:t>
            </a:r>
            <a:r>
              <a:rPr spc="-80" dirty="0"/>
              <a:t>mm</a:t>
            </a:r>
            <a:r>
              <a:rPr dirty="0"/>
              <a:t>e</a:t>
            </a:r>
          </a:p>
        </p:txBody>
      </p:sp>
    </p:spTree>
    <p:extLst>
      <p:ext uri="{BB962C8B-B14F-4D97-AF65-F5344CB8AC3E}">
        <p14:creationId xmlns:p14="http://schemas.microsoft.com/office/powerpoint/2010/main" val="68230138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6021287"/>
            <a:ext cx="12192000" cy="0"/>
          </a:xfrm>
          <a:custGeom>
            <a:avLst/>
            <a:gdLst/>
            <a:ahLst/>
            <a:cxnLst/>
            <a:rect l="l" t="t" r="r" b="b"/>
            <a:pathLst>
              <a:path w="12192000">
                <a:moveTo>
                  <a:pt x="0" y="0"/>
                </a:moveTo>
                <a:lnTo>
                  <a:pt x="12191999" y="2"/>
                </a:lnTo>
              </a:path>
            </a:pathLst>
          </a:custGeom>
          <a:ln w="25400">
            <a:solidFill>
              <a:srgbClr val="4A7EBB"/>
            </a:solidFill>
          </a:ln>
        </p:spPr>
        <p:txBody>
          <a:bodyPr wrap="square" lIns="0" tIns="0" rIns="0" bIns="0" rtlCol="0"/>
          <a:lstStyle/>
          <a:p>
            <a:endParaRPr/>
          </a:p>
        </p:txBody>
      </p:sp>
      <p:sp>
        <p:nvSpPr>
          <p:cNvPr id="3" name="object 3"/>
          <p:cNvSpPr/>
          <p:nvPr/>
        </p:nvSpPr>
        <p:spPr>
          <a:xfrm>
            <a:off x="609600" y="6096000"/>
            <a:ext cx="2285530" cy="699535"/>
          </a:xfrm>
          <a:prstGeom prst="rect">
            <a:avLst/>
          </a:prstGeom>
          <a:blipFill>
            <a:blip r:embed="rId2" cstate="print"/>
            <a:stretch>
              <a:fillRect/>
            </a:stretch>
          </a:blipFill>
        </p:spPr>
        <p:txBody>
          <a:bodyPr wrap="square" lIns="0" tIns="0" rIns="0" bIns="0" rtlCol="0"/>
          <a:lstStyle/>
          <a:p>
            <a:endParaRPr/>
          </a:p>
        </p:txBody>
      </p:sp>
      <p:sp>
        <p:nvSpPr>
          <p:cNvPr id="4" name="object 4"/>
          <p:cNvSpPr txBox="1">
            <a:spLocks noGrp="1"/>
          </p:cNvSpPr>
          <p:nvPr>
            <p:ph type="title"/>
          </p:nvPr>
        </p:nvSpPr>
        <p:spPr>
          <a:xfrm>
            <a:off x="454190" y="389635"/>
            <a:ext cx="7009130" cy="574040"/>
          </a:xfrm>
          <a:prstGeom prst="rect">
            <a:avLst/>
          </a:prstGeom>
        </p:spPr>
        <p:txBody>
          <a:bodyPr vert="horz" wrap="square" lIns="0" tIns="12700" rIns="0" bIns="0" rtlCol="0">
            <a:spAutoFit/>
          </a:bodyPr>
          <a:lstStyle/>
          <a:p>
            <a:pPr marL="12700">
              <a:lnSpc>
                <a:spcPct val="100000"/>
              </a:lnSpc>
              <a:spcBef>
                <a:spcPts val="100"/>
              </a:spcBef>
            </a:pPr>
            <a:r>
              <a:rPr spc="-5" dirty="0">
                <a:solidFill>
                  <a:srgbClr val="FFFFFF"/>
                </a:solidFill>
              </a:rPr>
              <a:t>Pneumonia severity scores</a:t>
            </a:r>
            <a:r>
              <a:rPr spc="-80" dirty="0">
                <a:solidFill>
                  <a:srgbClr val="FFFFFF"/>
                </a:solidFill>
              </a:rPr>
              <a:t> </a:t>
            </a:r>
            <a:r>
              <a:rPr spc="-5" dirty="0">
                <a:solidFill>
                  <a:srgbClr val="FFFFFF"/>
                </a:solidFill>
              </a:rPr>
              <a:t>(2/2)</a:t>
            </a:r>
          </a:p>
        </p:txBody>
      </p:sp>
      <p:sp>
        <p:nvSpPr>
          <p:cNvPr id="5" name="object 5"/>
          <p:cNvSpPr txBox="1"/>
          <p:nvPr/>
        </p:nvSpPr>
        <p:spPr>
          <a:xfrm>
            <a:off x="2355532" y="1197865"/>
            <a:ext cx="8764270" cy="4785995"/>
          </a:xfrm>
          <a:prstGeom prst="rect">
            <a:avLst/>
          </a:prstGeom>
        </p:spPr>
        <p:txBody>
          <a:bodyPr vert="horz" wrap="square" lIns="0" tIns="66040" rIns="0" bIns="0" rtlCol="0">
            <a:spAutoFit/>
          </a:bodyPr>
          <a:lstStyle/>
          <a:p>
            <a:pPr marL="355600" marR="467995" indent="-342900">
              <a:lnSpc>
                <a:spcPts val="3100"/>
              </a:lnSpc>
              <a:spcBef>
                <a:spcPts val="520"/>
              </a:spcBef>
              <a:buFont typeface="Arial"/>
              <a:buChar char="•"/>
              <a:tabLst>
                <a:tab pos="354965" algn="l"/>
                <a:tab pos="355600" algn="l"/>
              </a:tabLst>
            </a:pPr>
            <a:r>
              <a:rPr sz="2900" b="1" spc="-5" dirty="0">
                <a:solidFill>
                  <a:srgbClr val="0070C0"/>
                </a:solidFill>
                <a:latin typeface="Arial"/>
                <a:cs typeface="Arial"/>
              </a:rPr>
              <a:t>Higher score is associated </a:t>
            </a:r>
            <a:r>
              <a:rPr sz="2900" b="1" spc="-10" dirty="0">
                <a:solidFill>
                  <a:srgbClr val="0070C0"/>
                </a:solidFill>
                <a:latin typeface="Arial"/>
                <a:cs typeface="Arial"/>
              </a:rPr>
              <a:t>with </a:t>
            </a:r>
            <a:r>
              <a:rPr sz="2900" b="1" spc="-5" dirty="0">
                <a:solidFill>
                  <a:srgbClr val="0070C0"/>
                </a:solidFill>
                <a:latin typeface="Arial"/>
                <a:cs typeface="Arial"/>
              </a:rPr>
              <a:t>higher risk </a:t>
            </a:r>
            <a:r>
              <a:rPr sz="2900" b="1" dirty="0">
                <a:solidFill>
                  <a:srgbClr val="0070C0"/>
                </a:solidFill>
                <a:latin typeface="Arial"/>
                <a:cs typeface="Arial"/>
              </a:rPr>
              <a:t>of  </a:t>
            </a:r>
            <a:r>
              <a:rPr sz="2900" b="1" spc="-5" dirty="0">
                <a:solidFill>
                  <a:srgbClr val="0070C0"/>
                </a:solidFill>
                <a:latin typeface="Arial"/>
                <a:cs typeface="Arial"/>
              </a:rPr>
              <a:t>death:</a:t>
            </a:r>
            <a:endParaRPr sz="2900">
              <a:latin typeface="Arial"/>
              <a:cs typeface="Arial"/>
            </a:endParaRPr>
          </a:p>
          <a:p>
            <a:pPr marL="755650" lvl="1" indent="-285750">
              <a:lnSpc>
                <a:spcPct val="100000"/>
              </a:lnSpc>
              <a:spcBef>
                <a:spcPts val="270"/>
              </a:spcBef>
              <a:buChar char="–"/>
              <a:tabLst>
                <a:tab pos="755650" algn="l"/>
              </a:tabLst>
            </a:pPr>
            <a:r>
              <a:rPr sz="2800" dirty="0">
                <a:solidFill>
                  <a:srgbClr val="0070C0"/>
                </a:solidFill>
                <a:latin typeface="Arial"/>
                <a:cs typeface="Arial"/>
              </a:rPr>
              <a:t>score 0–1, low risk of</a:t>
            </a:r>
            <a:r>
              <a:rPr sz="2800" spc="-35" dirty="0">
                <a:solidFill>
                  <a:srgbClr val="0070C0"/>
                </a:solidFill>
                <a:latin typeface="Arial"/>
                <a:cs typeface="Arial"/>
              </a:rPr>
              <a:t> </a:t>
            </a:r>
            <a:r>
              <a:rPr sz="2800" dirty="0">
                <a:solidFill>
                  <a:srgbClr val="0070C0"/>
                </a:solidFill>
                <a:latin typeface="Arial"/>
                <a:cs typeface="Arial"/>
              </a:rPr>
              <a:t>death</a:t>
            </a:r>
            <a:endParaRPr sz="2800">
              <a:latin typeface="Arial"/>
              <a:cs typeface="Arial"/>
            </a:endParaRPr>
          </a:p>
          <a:p>
            <a:pPr marL="1155700" marR="128270" lvl="2" indent="-228600">
              <a:lnSpc>
                <a:spcPts val="2620"/>
              </a:lnSpc>
              <a:spcBef>
                <a:spcPts val="535"/>
              </a:spcBef>
              <a:buChar char="•"/>
              <a:tabLst>
                <a:tab pos="1155700" algn="l"/>
              </a:tabLst>
            </a:pPr>
            <a:r>
              <a:rPr sz="2400" dirty="0">
                <a:solidFill>
                  <a:srgbClr val="0070C0"/>
                </a:solidFill>
                <a:latin typeface="Arial"/>
                <a:cs typeface="Arial"/>
              </a:rPr>
              <a:t>may be </a:t>
            </a:r>
            <a:r>
              <a:rPr sz="2400" spc="-5" dirty="0">
                <a:solidFill>
                  <a:srgbClr val="0070C0"/>
                </a:solidFill>
                <a:latin typeface="Arial"/>
                <a:cs typeface="Arial"/>
              </a:rPr>
              <a:t>suitable for treatment </a:t>
            </a:r>
            <a:r>
              <a:rPr sz="2400" dirty="0">
                <a:solidFill>
                  <a:srgbClr val="0070C0"/>
                </a:solidFill>
                <a:latin typeface="Arial"/>
                <a:cs typeface="Arial"/>
              </a:rPr>
              <a:t>at home, always </a:t>
            </a:r>
            <a:r>
              <a:rPr sz="2400" spc="-5" dirty="0">
                <a:solidFill>
                  <a:srgbClr val="0070C0"/>
                </a:solidFill>
                <a:latin typeface="Arial"/>
                <a:cs typeface="Arial"/>
              </a:rPr>
              <a:t>take into  </a:t>
            </a:r>
            <a:r>
              <a:rPr sz="2400" dirty="0">
                <a:solidFill>
                  <a:srgbClr val="0070C0"/>
                </a:solidFill>
                <a:latin typeface="Arial"/>
                <a:cs typeface="Arial"/>
              </a:rPr>
              <a:t>account </a:t>
            </a:r>
            <a:r>
              <a:rPr sz="2400" spc="-5" dirty="0">
                <a:solidFill>
                  <a:srgbClr val="0070C0"/>
                </a:solidFill>
                <a:latin typeface="Arial"/>
                <a:cs typeface="Arial"/>
              </a:rPr>
              <a:t>the patient’s </a:t>
            </a:r>
            <a:r>
              <a:rPr sz="2400" dirty="0">
                <a:solidFill>
                  <a:srgbClr val="0070C0"/>
                </a:solidFill>
                <a:latin typeface="Arial"/>
                <a:cs typeface="Arial"/>
              </a:rPr>
              <a:t>social </a:t>
            </a:r>
            <a:r>
              <a:rPr sz="2400" spc="-5" dirty="0">
                <a:solidFill>
                  <a:srgbClr val="0070C0"/>
                </a:solidFill>
                <a:latin typeface="Arial"/>
                <a:cs typeface="Arial"/>
              </a:rPr>
              <a:t>circumstances </a:t>
            </a:r>
            <a:r>
              <a:rPr sz="2400" dirty="0">
                <a:solidFill>
                  <a:srgbClr val="0070C0"/>
                </a:solidFill>
                <a:latin typeface="Arial"/>
                <a:cs typeface="Arial"/>
              </a:rPr>
              <a:t>and</a:t>
            </a:r>
            <a:r>
              <a:rPr sz="2400" spc="-15" dirty="0">
                <a:solidFill>
                  <a:srgbClr val="0070C0"/>
                </a:solidFill>
                <a:latin typeface="Arial"/>
                <a:cs typeface="Arial"/>
              </a:rPr>
              <a:t> </a:t>
            </a:r>
            <a:r>
              <a:rPr sz="2400" dirty="0">
                <a:solidFill>
                  <a:srgbClr val="0070C0"/>
                </a:solidFill>
                <a:latin typeface="Arial"/>
                <a:cs typeface="Arial"/>
              </a:rPr>
              <a:t>wishes</a:t>
            </a:r>
            <a:endParaRPr sz="2400">
              <a:latin typeface="Arial"/>
              <a:cs typeface="Arial"/>
            </a:endParaRPr>
          </a:p>
          <a:p>
            <a:pPr lvl="2">
              <a:lnSpc>
                <a:spcPct val="100000"/>
              </a:lnSpc>
              <a:spcBef>
                <a:spcPts val="30"/>
              </a:spcBef>
              <a:buClr>
                <a:srgbClr val="0070C0"/>
              </a:buClr>
              <a:buFont typeface="Arial"/>
              <a:buChar char="•"/>
            </a:pPr>
            <a:endParaRPr sz="2550">
              <a:latin typeface="Times New Roman"/>
              <a:cs typeface="Times New Roman"/>
            </a:endParaRPr>
          </a:p>
          <a:p>
            <a:pPr marL="755650" lvl="1" indent="-285750">
              <a:lnSpc>
                <a:spcPct val="100000"/>
              </a:lnSpc>
              <a:buChar char="–"/>
              <a:tabLst>
                <a:tab pos="755650" algn="l"/>
              </a:tabLst>
            </a:pPr>
            <a:r>
              <a:rPr sz="2800" dirty="0">
                <a:solidFill>
                  <a:srgbClr val="0070C0"/>
                </a:solidFill>
                <a:latin typeface="Arial"/>
                <a:cs typeface="Arial"/>
              </a:rPr>
              <a:t>score 2, moderate risk of</a:t>
            </a:r>
            <a:r>
              <a:rPr sz="2800" spc="-30" dirty="0">
                <a:solidFill>
                  <a:srgbClr val="0070C0"/>
                </a:solidFill>
                <a:latin typeface="Arial"/>
                <a:cs typeface="Arial"/>
              </a:rPr>
              <a:t> </a:t>
            </a:r>
            <a:r>
              <a:rPr sz="2800" dirty="0">
                <a:solidFill>
                  <a:srgbClr val="0070C0"/>
                </a:solidFill>
                <a:latin typeface="Arial"/>
                <a:cs typeface="Arial"/>
              </a:rPr>
              <a:t>death,</a:t>
            </a:r>
            <a:endParaRPr sz="2800">
              <a:latin typeface="Arial"/>
              <a:cs typeface="Arial"/>
            </a:endParaRPr>
          </a:p>
          <a:p>
            <a:pPr marL="1155700" marR="5080" lvl="2" indent="-228600">
              <a:lnSpc>
                <a:spcPts val="2620"/>
              </a:lnSpc>
              <a:spcBef>
                <a:spcPts val="440"/>
              </a:spcBef>
              <a:buChar char="•"/>
              <a:tabLst>
                <a:tab pos="1155700" algn="l"/>
              </a:tabLst>
            </a:pPr>
            <a:r>
              <a:rPr sz="2400" dirty="0">
                <a:solidFill>
                  <a:srgbClr val="0070C0"/>
                </a:solidFill>
                <a:latin typeface="Arial"/>
                <a:cs typeface="Arial"/>
              </a:rPr>
              <a:t>consider </a:t>
            </a:r>
            <a:r>
              <a:rPr sz="2400" spc="-5" dirty="0">
                <a:solidFill>
                  <a:srgbClr val="0070C0"/>
                </a:solidFill>
                <a:latin typeface="Arial"/>
                <a:cs typeface="Arial"/>
              </a:rPr>
              <a:t>for </a:t>
            </a:r>
            <a:r>
              <a:rPr sz="2400" dirty="0">
                <a:solidFill>
                  <a:srgbClr val="0070C0"/>
                </a:solidFill>
                <a:latin typeface="Arial"/>
                <a:cs typeface="Arial"/>
              </a:rPr>
              <a:t>short </a:t>
            </a:r>
            <a:r>
              <a:rPr sz="2400" spc="-5" dirty="0">
                <a:solidFill>
                  <a:srgbClr val="0070C0"/>
                </a:solidFill>
                <a:latin typeface="Arial"/>
                <a:cs typeface="Arial"/>
              </a:rPr>
              <a:t>stay hospitalization </a:t>
            </a:r>
            <a:r>
              <a:rPr sz="2400" dirty="0">
                <a:solidFill>
                  <a:srgbClr val="0070C0"/>
                </a:solidFill>
                <a:latin typeface="Arial"/>
                <a:cs typeface="Arial"/>
              </a:rPr>
              <a:t>or close </a:t>
            </a:r>
            <a:r>
              <a:rPr sz="2400" spc="-5" dirty="0">
                <a:solidFill>
                  <a:srgbClr val="0070C0"/>
                </a:solidFill>
                <a:latin typeface="Arial"/>
                <a:cs typeface="Arial"/>
              </a:rPr>
              <a:t>outpatient  treatment</a:t>
            </a:r>
            <a:endParaRPr sz="2400">
              <a:latin typeface="Arial"/>
              <a:cs typeface="Arial"/>
            </a:endParaRPr>
          </a:p>
          <a:p>
            <a:pPr lvl="2">
              <a:lnSpc>
                <a:spcPct val="100000"/>
              </a:lnSpc>
              <a:spcBef>
                <a:spcPts val="25"/>
              </a:spcBef>
              <a:buClr>
                <a:srgbClr val="0070C0"/>
              </a:buClr>
              <a:buFont typeface="Arial"/>
              <a:buChar char="•"/>
            </a:pPr>
            <a:endParaRPr sz="2550">
              <a:latin typeface="Times New Roman"/>
              <a:cs typeface="Times New Roman"/>
            </a:endParaRPr>
          </a:p>
          <a:p>
            <a:pPr marL="755650" lvl="1" indent="-285750">
              <a:lnSpc>
                <a:spcPct val="100000"/>
              </a:lnSpc>
              <a:buChar char="–"/>
              <a:tabLst>
                <a:tab pos="755650" algn="l"/>
              </a:tabLst>
            </a:pPr>
            <a:r>
              <a:rPr sz="2800" dirty="0">
                <a:solidFill>
                  <a:srgbClr val="0070C0"/>
                </a:solidFill>
                <a:latin typeface="Arial"/>
                <a:cs typeface="Arial"/>
              </a:rPr>
              <a:t>score ≥ 3, high risk of</a:t>
            </a:r>
            <a:r>
              <a:rPr sz="2800" spc="-40" dirty="0">
                <a:solidFill>
                  <a:srgbClr val="0070C0"/>
                </a:solidFill>
                <a:latin typeface="Arial"/>
                <a:cs typeface="Arial"/>
              </a:rPr>
              <a:t> </a:t>
            </a:r>
            <a:r>
              <a:rPr sz="2800" dirty="0">
                <a:solidFill>
                  <a:srgbClr val="0070C0"/>
                </a:solidFill>
                <a:latin typeface="Arial"/>
                <a:cs typeface="Arial"/>
              </a:rPr>
              <a:t>death</a:t>
            </a:r>
            <a:endParaRPr sz="2800">
              <a:latin typeface="Arial"/>
              <a:cs typeface="Arial"/>
            </a:endParaRPr>
          </a:p>
          <a:p>
            <a:pPr marL="1155700" lvl="2" indent="-228600">
              <a:lnSpc>
                <a:spcPct val="100000"/>
              </a:lnSpc>
              <a:spcBef>
                <a:spcPts val="259"/>
              </a:spcBef>
              <a:buChar char="•"/>
              <a:tabLst>
                <a:tab pos="1155700" algn="l"/>
              </a:tabLst>
            </a:pPr>
            <a:r>
              <a:rPr sz="2400" dirty="0">
                <a:solidFill>
                  <a:srgbClr val="0070C0"/>
                </a:solidFill>
                <a:latin typeface="Arial"/>
                <a:cs typeface="Arial"/>
              </a:rPr>
              <a:t>4–5 consider </a:t>
            </a:r>
            <a:r>
              <a:rPr sz="2400" spc="-5" dirty="0">
                <a:solidFill>
                  <a:srgbClr val="0070C0"/>
                </a:solidFill>
                <a:latin typeface="Arial"/>
                <a:cs typeface="Arial"/>
              </a:rPr>
              <a:t>for ICU</a:t>
            </a:r>
            <a:r>
              <a:rPr sz="2400" spc="-15" dirty="0">
                <a:solidFill>
                  <a:srgbClr val="0070C0"/>
                </a:solidFill>
                <a:latin typeface="Arial"/>
                <a:cs typeface="Arial"/>
              </a:rPr>
              <a:t> </a:t>
            </a:r>
            <a:r>
              <a:rPr sz="2400" spc="-5" dirty="0">
                <a:solidFill>
                  <a:srgbClr val="0070C0"/>
                </a:solidFill>
                <a:latin typeface="Arial"/>
                <a:cs typeface="Arial"/>
              </a:rPr>
              <a:t>hospitalization</a:t>
            </a:r>
            <a:r>
              <a:rPr sz="2400" b="1" spc="-5" dirty="0">
                <a:solidFill>
                  <a:srgbClr val="0070C0"/>
                </a:solidFill>
                <a:latin typeface="Arial"/>
                <a:cs typeface="Arial"/>
              </a:rPr>
              <a:t>.</a:t>
            </a:r>
            <a:endParaRPr sz="2400">
              <a:latin typeface="Arial"/>
              <a:cs typeface="Arial"/>
            </a:endParaRPr>
          </a:p>
        </p:txBody>
      </p:sp>
      <p:sp>
        <p:nvSpPr>
          <p:cNvPr id="6" name="object 6"/>
          <p:cNvSpPr/>
          <p:nvPr/>
        </p:nvSpPr>
        <p:spPr>
          <a:xfrm>
            <a:off x="429360" y="1417321"/>
            <a:ext cx="691130" cy="915744"/>
          </a:xfrm>
          <a:prstGeom prst="rect">
            <a:avLst/>
          </a:prstGeom>
          <a:blipFill>
            <a:blip r:embed="rId3" cstate="print"/>
            <a:stretch>
              <a:fillRect/>
            </a:stretch>
          </a:blipFill>
        </p:spPr>
        <p:txBody>
          <a:bodyPr wrap="square" lIns="0" tIns="0" rIns="0" bIns="0" rtlCol="0"/>
          <a:lstStyle/>
          <a:p>
            <a:endParaRPr/>
          </a:p>
        </p:txBody>
      </p:sp>
      <p:sp>
        <p:nvSpPr>
          <p:cNvPr id="7" name="object 7"/>
          <p:cNvSpPr txBox="1"/>
          <p:nvPr/>
        </p:nvSpPr>
        <p:spPr>
          <a:xfrm>
            <a:off x="9164167" y="6202215"/>
            <a:ext cx="481965" cy="152400"/>
          </a:xfrm>
          <a:prstGeom prst="rect">
            <a:avLst/>
          </a:prstGeom>
        </p:spPr>
        <p:txBody>
          <a:bodyPr vert="horz" wrap="square" lIns="0" tIns="0" rIns="0" bIns="0" rtlCol="0">
            <a:spAutoFit/>
          </a:bodyPr>
          <a:lstStyle/>
          <a:p>
            <a:pPr marL="12700">
              <a:lnSpc>
                <a:spcPts val="1045"/>
              </a:lnSpc>
            </a:pPr>
            <a:r>
              <a:rPr sz="1000" spc="-5" dirty="0">
                <a:solidFill>
                  <a:srgbClr val="1E7FB8"/>
                </a:solidFill>
                <a:latin typeface="Corbel"/>
                <a:cs typeface="Corbel"/>
              </a:rPr>
              <a:t>HE</a:t>
            </a:r>
            <a:r>
              <a:rPr sz="1000" dirty="0">
                <a:solidFill>
                  <a:srgbClr val="1E7FB8"/>
                </a:solidFill>
                <a:latin typeface="Corbel"/>
                <a:cs typeface="Corbel"/>
              </a:rPr>
              <a:t>A</a:t>
            </a:r>
            <a:r>
              <a:rPr sz="1000" spc="5" dirty="0">
                <a:solidFill>
                  <a:srgbClr val="1E7FB8"/>
                </a:solidFill>
                <a:latin typeface="Corbel"/>
                <a:cs typeface="Corbel"/>
              </a:rPr>
              <a:t>L</a:t>
            </a:r>
            <a:r>
              <a:rPr sz="1000" spc="-10" dirty="0">
                <a:solidFill>
                  <a:srgbClr val="1E7FB8"/>
                </a:solidFill>
                <a:latin typeface="Corbel"/>
                <a:cs typeface="Corbel"/>
              </a:rPr>
              <a:t>T</a:t>
            </a:r>
            <a:r>
              <a:rPr sz="1000" dirty="0">
                <a:solidFill>
                  <a:srgbClr val="1E7FB8"/>
                </a:solidFill>
                <a:latin typeface="Corbel"/>
                <a:cs typeface="Corbel"/>
              </a:rPr>
              <a:t>H</a:t>
            </a:r>
            <a:endParaRPr sz="1000">
              <a:latin typeface="Corbel"/>
              <a:cs typeface="Corbel"/>
            </a:endParaRPr>
          </a:p>
        </p:txBody>
      </p:sp>
      <p:sp>
        <p:nvSpPr>
          <p:cNvPr id="8" name="object 8"/>
          <p:cNvSpPr txBox="1">
            <a:spLocks noGrp="1"/>
          </p:cNvSpPr>
          <p:nvPr>
            <p:ph type="dt" sz="half" idx="4294967295"/>
          </p:nvPr>
        </p:nvSpPr>
        <p:spPr>
          <a:xfrm>
            <a:off x="9144965" y="6269982"/>
            <a:ext cx="1603375" cy="329565"/>
          </a:xfrm>
          <a:prstGeom prst="rect">
            <a:avLst/>
          </a:prstGeom>
        </p:spPr>
        <p:txBody>
          <a:bodyPr vert="horz" wrap="square" lIns="0" tIns="1905" rIns="0" bIns="0" rtlCol="0">
            <a:spAutoFit/>
          </a:bodyPr>
          <a:lstStyle/>
          <a:p>
            <a:pPr marL="12700">
              <a:lnSpc>
                <a:spcPct val="100000"/>
              </a:lnSpc>
              <a:spcBef>
                <a:spcPts val="15"/>
              </a:spcBef>
            </a:pPr>
            <a:r>
              <a:rPr spc="-85" dirty="0"/>
              <a:t>EMERGENCIES</a:t>
            </a:r>
          </a:p>
        </p:txBody>
      </p:sp>
      <p:sp>
        <p:nvSpPr>
          <p:cNvPr id="9" name="object 9"/>
          <p:cNvSpPr txBox="1">
            <a:spLocks noGrp="1"/>
          </p:cNvSpPr>
          <p:nvPr>
            <p:ph type="ftr" sz="quarter" idx="4294967295"/>
          </p:nvPr>
        </p:nvSpPr>
        <p:spPr>
          <a:xfrm>
            <a:off x="10436173" y="6515859"/>
            <a:ext cx="630554" cy="165100"/>
          </a:xfrm>
          <a:prstGeom prst="rect">
            <a:avLst/>
          </a:prstGeom>
        </p:spPr>
        <p:txBody>
          <a:bodyPr vert="horz" wrap="square" lIns="0" tIns="0" rIns="0" bIns="0" rtlCol="0">
            <a:spAutoFit/>
          </a:bodyPr>
          <a:lstStyle/>
          <a:p>
            <a:pPr marL="12700">
              <a:lnSpc>
                <a:spcPts val="1140"/>
              </a:lnSpc>
            </a:pPr>
            <a:r>
              <a:rPr spc="-80" dirty="0"/>
              <a:t>p</a:t>
            </a:r>
            <a:r>
              <a:rPr spc="-90" dirty="0"/>
              <a:t>r</a:t>
            </a:r>
            <a:r>
              <a:rPr spc="-80" dirty="0"/>
              <a:t>og</a:t>
            </a:r>
            <a:r>
              <a:rPr spc="-90" dirty="0"/>
              <a:t>r</a:t>
            </a:r>
            <a:r>
              <a:rPr spc="-85" dirty="0"/>
              <a:t>a</a:t>
            </a:r>
            <a:r>
              <a:rPr spc="-80" dirty="0"/>
              <a:t>mm</a:t>
            </a:r>
            <a:r>
              <a:rPr dirty="0"/>
              <a:t>e</a:t>
            </a:r>
          </a:p>
        </p:txBody>
      </p:sp>
    </p:spTree>
    <p:extLst>
      <p:ext uri="{BB962C8B-B14F-4D97-AF65-F5344CB8AC3E}">
        <p14:creationId xmlns:p14="http://schemas.microsoft.com/office/powerpoint/2010/main" val="177807976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0441"/>
            <a:ext cx="10515600" cy="724204"/>
          </a:xfrm>
        </p:spPr>
        <p:txBody>
          <a:bodyPr/>
          <a:lstStyle/>
          <a:p>
            <a:r>
              <a:rPr lang="en-US" b="1" dirty="0" smtClean="0">
                <a:solidFill>
                  <a:srgbClr val="0070C0"/>
                </a:solidFill>
              </a:rPr>
              <a:t>3. Severe  Pneumonia – </a:t>
            </a:r>
            <a:r>
              <a:rPr lang="en-US" sz="3200" i="1" dirty="0" smtClean="0">
                <a:solidFill>
                  <a:srgbClr val="0070C0"/>
                </a:solidFill>
              </a:rPr>
              <a:t>Diagnostic criteria</a:t>
            </a:r>
            <a:endParaRPr lang="en-US" sz="3200" i="1" dirty="0">
              <a:solidFill>
                <a:srgbClr val="0070C0"/>
              </a:solidFill>
            </a:endParaRPr>
          </a:p>
        </p:txBody>
      </p:sp>
      <p:sp>
        <p:nvSpPr>
          <p:cNvPr id="3" name="Content Placeholder 2"/>
          <p:cNvSpPr>
            <a:spLocks noGrp="1"/>
          </p:cNvSpPr>
          <p:nvPr>
            <p:ph idx="1"/>
          </p:nvPr>
        </p:nvSpPr>
        <p:spPr>
          <a:xfrm>
            <a:off x="278296" y="1065475"/>
            <a:ext cx="11585050" cy="5621572"/>
          </a:xfrm>
        </p:spPr>
        <p:txBody>
          <a:bodyPr/>
          <a:lstStyle/>
          <a:p>
            <a:pPr marL="0" indent="0">
              <a:buNone/>
            </a:pPr>
            <a:r>
              <a:rPr lang="en-US" b="1" dirty="0">
                <a:solidFill>
                  <a:srgbClr val="0070C0"/>
                </a:solidFill>
              </a:rPr>
              <a:t>Adolescent or adult:</a:t>
            </a:r>
            <a:r>
              <a:rPr lang="en-US" dirty="0">
                <a:solidFill>
                  <a:srgbClr val="0070C0"/>
                </a:solidFill>
              </a:rPr>
              <a:t> fever or suspected respiratory infection, plus one of respiratory rate &gt;30 breaths/min, severe respiratory distress, or SpO2 &lt;90% on room air.</a:t>
            </a:r>
          </a:p>
          <a:p>
            <a:pPr marL="0" indent="0">
              <a:buNone/>
            </a:pPr>
            <a:r>
              <a:rPr lang="en-US" b="1" dirty="0">
                <a:solidFill>
                  <a:srgbClr val="0070C0"/>
                </a:solidFill>
              </a:rPr>
              <a:t> </a:t>
            </a:r>
            <a:endParaRPr lang="en-US" dirty="0">
              <a:solidFill>
                <a:srgbClr val="0070C0"/>
              </a:solidFill>
            </a:endParaRPr>
          </a:p>
          <a:p>
            <a:pPr marL="0" indent="0">
              <a:buNone/>
            </a:pPr>
            <a:r>
              <a:rPr lang="en-US" b="1" dirty="0">
                <a:solidFill>
                  <a:srgbClr val="0070C0"/>
                </a:solidFill>
              </a:rPr>
              <a:t>Child:</a:t>
            </a:r>
            <a:r>
              <a:rPr lang="en-US" dirty="0">
                <a:solidFill>
                  <a:srgbClr val="0070C0"/>
                </a:solidFill>
              </a:rPr>
              <a:t>  with cough or difficulty in breathing, plus at least one of the following</a:t>
            </a:r>
            <a:r>
              <a:rPr lang="en-US" dirty="0" smtClean="0">
                <a:solidFill>
                  <a:srgbClr val="0070C0"/>
                </a:solidFill>
              </a:rPr>
              <a:t>:</a:t>
            </a:r>
          </a:p>
          <a:p>
            <a:pPr lvl="1"/>
            <a:r>
              <a:rPr lang="en-US" dirty="0" smtClean="0">
                <a:solidFill>
                  <a:srgbClr val="0070C0"/>
                </a:solidFill>
              </a:rPr>
              <a:t> </a:t>
            </a:r>
            <a:r>
              <a:rPr lang="en-US" dirty="0">
                <a:solidFill>
                  <a:srgbClr val="0070C0"/>
                </a:solidFill>
              </a:rPr>
              <a:t>central cyanosis or SpO2 &lt;90%; severe respiratory distress (e.g. grunting, very severe chest </a:t>
            </a:r>
            <a:r>
              <a:rPr lang="en-US" dirty="0" err="1">
                <a:solidFill>
                  <a:srgbClr val="0070C0"/>
                </a:solidFill>
              </a:rPr>
              <a:t>indrawing</a:t>
            </a:r>
            <a:r>
              <a:rPr lang="en-US" dirty="0">
                <a:solidFill>
                  <a:srgbClr val="0070C0"/>
                </a:solidFill>
              </a:rPr>
              <a:t>); signs of pneumonia with a general danger sign: inability to breastfeed or drink, lethargy or unconsciousness, or convulsions.</a:t>
            </a:r>
          </a:p>
          <a:p>
            <a:r>
              <a:rPr lang="en-US" dirty="0">
                <a:solidFill>
                  <a:srgbClr val="0070C0"/>
                </a:solidFill>
              </a:rPr>
              <a:t>Other signs of pneumonia in children may be present: chest </a:t>
            </a:r>
            <a:r>
              <a:rPr lang="en-US" dirty="0" err="1">
                <a:solidFill>
                  <a:srgbClr val="0070C0"/>
                </a:solidFill>
              </a:rPr>
              <a:t>indrawing</a:t>
            </a:r>
            <a:r>
              <a:rPr lang="en-US" dirty="0">
                <a:solidFill>
                  <a:srgbClr val="0070C0"/>
                </a:solidFill>
              </a:rPr>
              <a:t>, fast breathing (in breaths/min): &lt;2 months, ≥60; 2–11 months, ≥50; 1–5 years, ≥40.2 The diagnosis is clinical; chest imaging can exclude complications</a:t>
            </a:r>
            <a:r>
              <a:rPr lang="en-US" dirty="0"/>
              <a:t>.</a:t>
            </a:r>
          </a:p>
        </p:txBody>
      </p:sp>
    </p:spTree>
    <p:extLst>
      <p:ext uri="{BB962C8B-B14F-4D97-AF65-F5344CB8AC3E}">
        <p14:creationId xmlns:p14="http://schemas.microsoft.com/office/powerpoint/2010/main" val="28369607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8391"/>
            <a:ext cx="10515600" cy="660593"/>
          </a:xfrm>
        </p:spPr>
        <p:txBody>
          <a:bodyPr>
            <a:normAutofit fontScale="90000"/>
          </a:bodyPr>
          <a:lstStyle/>
          <a:p>
            <a:r>
              <a:rPr lang="en-US" sz="4000" b="1" i="1" dirty="0" smtClean="0">
                <a:solidFill>
                  <a:srgbClr val="0070C0"/>
                </a:solidFill>
              </a:rPr>
              <a:t>Treatment of Severe Pneumoni</a:t>
            </a:r>
            <a:r>
              <a:rPr lang="en-US" b="1" dirty="0" smtClean="0">
                <a:solidFill>
                  <a:srgbClr val="0070C0"/>
                </a:solidFill>
              </a:rPr>
              <a:t>a </a:t>
            </a:r>
            <a:endParaRPr lang="en-US" b="1" dirty="0">
              <a:solidFill>
                <a:srgbClr val="0070C0"/>
              </a:solidFill>
            </a:endParaRPr>
          </a:p>
        </p:txBody>
      </p:sp>
      <p:sp>
        <p:nvSpPr>
          <p:cNvPr id="3" name="Content Placeholder 2"/>
          <p:cNvSpPr>
            <a:spLocks noGrp="1"/>
          </p:cNvSpPr>
          <p:nvPr>
            <p:ph idx="1"/>
          </p:nvPr>
        </p:nvSpPr>
        <p:spPr>
          <a:xfrm>
            <a:off x="302150" y="978010"/>
            <a:ext cx="11489634" cy="5605670"/>
          </a:xfrm>
        </p:spPr>
        <p:txBody>
          <a:bodyPr>
            <a:normAutofit fontScale="92500" lnSpcReduction="10000"/>
          </a:bodyPr>
          <a:lstStyle/>
          <a:p>
            <a:pPr marL="0" indent="0">
              <a:buNone/>
            </a:pPr>
            <a:r>
              <a:rPr lang="en-US" b="1" dirty="0">
                <a:solidFill>
                  <a:srgbClr val="0070C0"/>
                </a:solidFill>
              </a:rPr>
              <a:t>CHILDREN (&lt;5 YEARS)</a:t>
            </a:r>
            <a:endParaRPr lang="en-US" dirty="0">
              <a:solidFill>
                <a:srgbClr val="0070C0"/>
              </a:solidFill>
            </a:endParaRPr>
          </a:p>
          <a:p>
            <a:pPr marL="0" indent="0">
              <a:buNone/>
            </a:pPr>
            <a:r>
              <a:rPr lang="en-US" b="1" dirty="0">
                <a:solidFill>
                  <a:srgbClr val="0070C0"/>
                </a:solidFill>
              </a:rPr>
              <a:t>a) Give intravenous ampicillin (or benzyl penicillin) and gentamicin</a:t>
            </a:r>
            <a:endParaRPr lang="en-US" dirty="0">
              <a:solidFill>
                <a:srgbClr val="0070C0"/>
              </a:solidFill>
            </a:endParaRPr>
          </a:p>
          <a:p>
            <a:pPr lvl="0"/>
            <a:r>
              <a:rPr lang="en-US" dirty="0">
                <a:solidFill>
                  <a:srgbClr val="0070C0"/>
                </a:solidFill>
              </a:rPr>
              <a:t>Ampicillin 50 mg/kg or benzyl penicillin 50 000 U/kg IM or IV every 6 h for at least 5 </a:t>
            </a:r>
            <a:r>
              <a:rPr lang="en-US" dirty="0" smtClean="0">
                <a:solidFill>
                  <a:srgbClr val="0070C0"/>
                </a:solidFill>
              </a:rPr>
              <a:t>days AND Gentamicin </a:t>
            </a:r>
            <a:r>
              <a:rPr lang="en-US" dirty="0">
                <a:solidFill>
                  <a:srgbClr val="0070C0"/>
                </a:solidFill>
              </a:rPr>
              <a:t>7.5 mg/kg IM or IV once a day for at least 5 days</a:t>
            </a:r>
            <a:r>
              <a:rPr lang="en-US" dirty="0" smtClean="0">
                <a:solidFill>
                  <a:srgbClr val="0070C0"/>
                </a:solidFill>
              </a:rPr>
              <a:t>.</a:t>
            </a:r>
            <a:r>
              <a:rPr lang="en-US" b="1" dirty="0">
                <a:solidFill>
                  <a:srgbClr val="0070C0"/>
                </a:solidFill>
              </a:rPr>
              <a:t> </a:t>
            </a:r>
            <a:endParaRPr lang="en-US" dirty="0">
              <a:solidFill>
                <a:srgbClr val="0070C0"/>
              </a:solidFill>
            </a:endParaRPr>
          </a:p>
          <a:p>
            <a:pPr marL="0" indent="0">
              <a:buNone/>
            </a:pPr>
            <a:endParaRPr lang="en-US" b="1" dirty="0" smtClean="0">
              <a:solidFill>
                <a:srgbClr val="0070C0"/>
              </a:solidFill>
            </a:endParaRPr>
          </a:p>
          <a:p>
            <a:pPr marL="0" indent="0">
              <a:buNone/>
            </a:pPr>
            <a:r>
              <a:rPr lang="en-US" b="1" dirty="0" smtClean="0">
                <a:solidFill>
                  <a:srgbClr val="0070C0"/>
                </a:solidFill>
              </a:rPr>
              <a:t>b</a:t>
            </a:r>
            <a:r>
              <a:rPr lang="en-US" b="1" dirty="0">
                <a:solidFill>
                  <a:srgbClr val="0070C0"/>
                </a:solidFill>
              </a:rPr>
              <a:t>) Give supplemental oxygen therapy immediately to patients with SARI and respiratory distress, hypoxemia,</a:t>
            </a:r>
            <a:endParaRPr lang="en-US" dirty="0">
              <a:solidFill>
                <a:srgbClr val="0070C0"/>
              </a:solidFill>
            </a:endParaRPr>
          </a:p>
          <a:p>
            <a:r>
              <a:rPr lang="en-US" dirty="0" smtClean="0">
                <a:solidFill>
                  <a:srgbClr val="0070C0"/>
                </a:solidFill>
              </a:rPr>
              <a:t>Use </a:t>
            </a:r>
            <a:r>
              <a:rPr lang="en-US" dirty="0">
                <a:solidFill>
                  <a:srgbClr val="0070C0"/>
                </a:solidFill>
              </a:rPr>
              <a:t>nasal prongs as the preferred method of oxygen delivery to young infants; if not available, a nasal or nasopharyngeal catheter may be used. </a:t>
            </a:r>
          </a:p>
          <a:p>
            <a:r>
              <a:rPr lang="en-US" dirty="0">
                <a:solidFill>
                  <a:srgbClr val="0070C0"/>
                </a:solidFill>
              </a:rPr>
              <a:t>Administer the oxygen using a nasal prongs or nasopharyngeal catheter at the following flow Rates:</a:t>
            </a:r>
          </a:p>
          <a:p>
            <a:pPr lvl="1"/>
            <a:r>
              <a:rPr lang="en-US" b="1" dirty="0">
                <a:solidFill>
                  <a:srgbClr val="0070C0"/>
                </a:solidFill>
              </a:rPr>
              <a:t>0.5-1L/MIN for neonates </a:t>
            </a:r>
            <a:endParaRPr lang="en-US" dirty="0">
              <a:solidFill>
                <a:srgbClr val="0070C0"/>
              </a:solidFill>
            </a:endParaRPr>
          </a:p>
          <a:p>
            <a:pPr lvl="1"/>
            <a:r>
              <a:rPr lang="en-US" b="1" dirty="0">
                <a:solidFill>
                  <a:srgbClr val="0070C0"/>
                </a:solidFill>
              </a:rPr>
              <a:t>1-2L/MIN for infants </a:t>
            </a:r>
            <a:endParaRPr lang="en-US" dirty="0">
              <a:solidFill>
                <a:srgbClr val="0070C0"/>
              </a:solidFill>
            </a:endParaRPr>
          </a:p>
          <a:p>
            <a:pPr lvl="1"/>
            <a:r>
              <a:rPr lang="en-US" b="1" dirty="0">
                <a:solidFill>
                  <a:srgbClr val="0070C0"/>
                </a:solidFill>
              </a:rPr>
              <a:t>1-4L/MIN for Older </a:t>
            </a:r>
            <a:r>
              <a:rPr lang="en-US" b="1" dirty="0" smtClean="0">
                <a:solidFill>
                  <a:srgbClr val="0070C0"/>
                </a:solidFill>
              </a:rPr>
              <a:t>Children</a:t>
            </a:r>
          </a:p>
        </p:txBody>
      </p:sp>
    </p:spTree>
    <p:extLst>
      <p:ext uri="{BB962C8B-B14F-4D97-AF65-F5344CB8AC3E}">
        <p14:creationId xmlns:p14="http://schemas.microsoft.com/office/powerpoint/2010/main" val="50221279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41906"/>
            <a:ext cx="10515600" cy="5835057"/>
          </a:xfrm>
        </p:spPr>
        <p:txBody>
          <a:bodyPr>
            <a:normAutofit/>
          </a:bodyPr>
          <a:lstStyle/>
          <a:p>
            <a:pPr lvl="0"/>
            <a:r>
              <a:rPr lang="en-US" dirty="0">
                <a:solidFill>
                  <a:srgbClr val="0070C0"/>
                </a:solidFill>
              </a:rPr>
              <a:t>Give oxygen to all children with oxygen saturation &lt; 90%. Use a pulse </a:t>
            </a:r>
            <a:r>
              <a:rPr lang="en-US" dirty="0" err="1">
                <a:solidFill>
                  <a:srgbClr val="0070C0"/>
                </a:solidFill>
              </a:rPr>
              <a:t>oximetry</a:t>
            </a:r>
            <a:r>
              <a:rPr lang="en-US" dirty="0">
                <a:solidFill>
                  <a:srgbClr val="0070C0"/>
                </a:solidFill>
              </a:rPr>
              <a:t> to guide oxygen therapy (to keep oxygen saturation at &gt;90%).  </a:t>
            </a:r>
          </a:p>
          <a:p>
            <a:pPr lvl="0"/>
            <a:r>
              <a:rPr lang="en-US" dirty="0">
                <a:solidFill>
                  <a:srgbClr val="0070C0"/>
                </a:solidFill>
              </a:rPr>
              <a:t>If a pulse </a:t>
            </a:r>
            <a:r>
              <a:rPr lang="en-US" dirty="0" err="1">
                <a:solidFill>
                  <a:srgbClr val="0070C0"/>
                </a:solidFill>
              </a:rPr>
              <a:t>oximeter</a:t>
            </a:r>
            <a:r>
              <a:rPr lang="en-US" dirty="0">
                <a:solidFill>
                  <a:srgbClr val="0070C0"/>
                </a:solidFill>
              </a:rPr>
              <a:t> is not available, continue oxygen until the signs of hypoxia (such as inability to breastfeed or breathing rate ≥ 70/min) are no longer present.</a:t>
            </a:r>
          </a:p>
          <a:p>
            <a:pPr lvl="0"/>
            <a:r>
              <a:rPr lang="en-US" dirty="0">
                <a:solidFill>
                  <a:srgbClr val="0070C0"/>
                </a:solidFill>
              </a:rPr>
              <a:t>Remove oxygen for a trial period each day for stable children while continuing to use a pulse </a:t>
            </a:r>
            <a:r>
              <a:rPr lang="en-US" dirty="0" err="1">
                <a:solidFill>
                  <a:srgbClr val="0070C0"/>
                </a:solidFill>
              </a:rPr>
              <a:t>oximeter</a:t>
            </a:r>
            <a:r>
              <a:rPr lang="en-US" dirty="0">
                <a:solidFill>
                  <a:srgbClr val="0070C0"/>
                </a:solidFill>
              </a:rPr>
              <a:t> to determine oxygen saturation. Discontinue oxygen if the saturation remains stable at &gt; 90% (at least 15 min on room air).</a:t>
            </a:r>
          </a:p>
          <a:p>
            <a:r>
              <a:rPr lang="en-US" dirty="0">
                <a:solidFill>
                  <a:srgbClr val="0070C0"/>
                </a:solidFill>
              </a:rPr>
              <a:t>Health workers taking care of the children should carry out a check every 3 </a:t>
            </a:r>
            <a:r>
              <a:rPr lang="en-US" dirty="0" err="1">
                <a:solidFill>
                  <a:srgbClr val="0070C0"/>
                </a:solidFill>
              </a:rPr>
              <a:t>hrs</a:t>
            </a:r>
            <a:r>
              <a:rPr lang="en-US" dirty="0">
                <a:solidFill>
                  <a:srgbClr val="0070C0"/>
                </a:solidFill>
              </a:rPr>
              <a:t> to ensure that the nasal prongs are not </a:t>
            </a:r>
            <a:r>
              <a:rPr lang="en-US" dirty="0" smtClean="0">
                <a:solidFill>
                  <a:srgbClr val="0070C0"/>
                </a:solidFill>
              </a:rPr>
              <a:t>blocked</a:t>
            </a:r>
          </a:p>
          <a:p>
            <a:r>
              <a:rPr lang="en-US" dirty="0" smtClean="0">
                <a:solidFill>
                  <a:srgbClr val="0070C0"/>
                </a:solidFill>
              </a:rPr>
              <a:t>ADULTS AND CHILDREN&gt;5 YEARS </a:t>
            </a:r>
            <a:endParaRPr lang="en-US" dirty="0">
              <a:solidFill>
                <a:srgbClr val="0070C0"/>
              </a:solidFill>
            </a:endParaRPr>
          </a:p>
          <a:p>
            <a:endParaRPr lang="en-US" dirty="0"/>
          </a:p>
        </p:txBody>
      </p:sp>
    </p:spTree>
    <p:extLst>
      <p:ext uri="{BB962C8B-B14F-4D97-AF65-F5344CB8AC3E}">
        <p14:creationId xmlns:p14="http://schemas.microsoft.com/office/powerpoint/2010/main" val="30325609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6021287"/>
            <a:ext cx="12192000" cy="0"/>
          </a:xfrm>
          <a:custGeom>
            <a:avLst/>
            <a:gdLst/>
            <a:ahLst/>
            <a:cxnLst/>
            <a:rect l="l" t="t" r="r" b="b"/>
            <a:pathLst>
              <a:path w="12192000">
                <a:moveTo>
                  <a:pt x="0" y="0"/>
                </a:moveTo>
                <a:lnTo>
                  <a:pt x="12191999" y="2"/>
                </a:lnTo>
              </a:path>
            </a:pathLst>
          </a:custGeom>
          <a:ln w="25400">
            <a:solidFill>
              <a:srgbClr val="4A7EBB"/>
            </a:solidFill>
          </a:ln>
        </p:spPr>
        <p:txBody>
          <a:bodyPr wrap="square" lIns="0" tIns="0" rIns="0" bIns="0" rtlCol="0"/>
          <a:lstStyle/>
          <a:p>
            <a:endParaRPr/>
          </a:p>
        </p:txBody>
      </p:sp>
      <p:sp>
        <p:nvSpPr>
          <p:cNvPr id="3" name="object 3"/>
          <p:cNvSpPr/>
          <p:nvPr/>
        </p:nvSpPr>
        <p:spPr>
          <a:xfrm>
            <a:off x="609600" y="6096000"/>
            <a:ext cx="2285530" cy="699535"/>
          </a:xfrm>
          <a:prstGeom prst="rect">
            <a:avLst/>
          </a:prstGeom>
          <a:blipFill>
            <a:blip r:embed="rId2" cstate="print"/>
            <a:stretch>
              <a:fillRect/>
            </a:stretch>
          </a:blipFill>
        </p:spPr>
        <p:txBody>
          <a:bodyPr wrap="square" lIns="0" tIns="0" rIns="0" bIns="0" rtlCol="0"/>
          <a:lstStyle/>
          <a:p>
            <a:endParaRPr/>
          </a:p>
        </p:txBody>
      </p:sp>
      <p:sp>
        <p:nvSpPr>
          <p:cNvPr id="6" name="object 6"/>
          <p:cNvSpPr txBox="1"/>
          <p:nvPr/>
        </p:nvSpPr>
        <p:spPr>
          <a:xfrm>
            <a:off x="9164167" y="6202215"/>
            <a:ext cx="481965" cy="152400"/>
          </a:xfrm>
          <a:prstGeom prst="rect">
            <a:avLst/>
          </a:prstGeom>
        </p:spPr>
        <p:txBody>
          <a:bodyPr vert="horz" wrap="square" lIns="0" tIns="0" rIns="0" bIns="0" rtlCol="0">
            <a:spAutoFit/>
          </a:bodyPr>
          <a:lstStyle/>
          <a:p>
            <a:pPr marL="12700">
              <a:lnSpc>
                <a:spcPts val="1045"/>
              </a:lnSpc>
            </a:pPr>
            <a:r>
              <a:rPr sz="1000" spc="-5" dirty="0">
                <a:solidFill>
                  <a:srgbClr val="1E7FB8"/>
                </a:solidFill>
                <a:latin typeface="Corbel"/>
                <a:cs typeface="Corbel"/>
              </a:rPr>
              <a:t>HE</a:t>
            </a:r>
            <a:r>
              <a:rPr sz="1000" dirty="0">
                <a:solidFill>
                  <a:srgbClr val="1E7FB8"/>
                </a:solidFill>
                <a:latin typeface="Corbel"/>
                <a:cs typeface="Corbel"/>
              </a:rPr>
              <a:t>A</a:t>
            </a:r>
            <a:r>
              <a:rPr sz="1000" spc="5" dirty="0">
                <a:solidFill>
                  <a:srgbClr val="1E7FB8"/>
                </a:solidFill>
                <a:latin typeface="Corbel"/>
                <a:cs typeface="Corbel"/>
              </a:rPr>
              <a:t>L</a:t>
            </a:r>
            <a:r>
              <a:rPr sz="1000" spc="-10" dirty="0">
                <a:solidFill>
                  <a:srgbClr val="1E7FB8"/>
                </a:solidFill>
                <a:latin typeface="Corbel"/>
                <a:cs typeface="Corbel"/>
              </a:rPr>
              <a:t>T</a:t>
            </a:r>
            <a:r>
              <a:rPr sz="1000" dirty="0">
                <a:solidFill>
                  <a:srgbClr val="1E7FB8"/>
                </a:solidFill>
                <a:latin typeface="Corbel"/>
                <a:cs typeface="Corbel"/>
              </a:rPr>
              <a:t>H</a:t>
            </a:r>
            <a:endParaRPr sz="1000">
              <a:latin typeface="Corbel"/>
              <a:cs typeface="Corbel"/>
            </a:endParaRPr>
          </a:p>
        </p:txBody>
      </p:sp>
      <p:sp>
        <p:nvSpPr>
          <p:cNvPr id="7" name="object 7"/>
          <p:cNvSpPr txBox="1">
            <a:spLocks noGrp="1"/>
          </p:cNvSpPr>
          <p:nvPr>
            <p:ph type="dt" sz="half" idx="4294967295"/>
          </p:nvPr>
        </p:nvSpPr>
        <p:spPr>
          <a:xfrm>
            <a:off x="9144965" y="6269982"/>
            <a:ext cx="1603375" cy="329565"/>
          </a:xfrm>
          <a:prstGeom prst="rect">
            <a:avLst/>
          </a:prstGeom>
        </p:spPr>
        <p:txBody>
          <a:bodyPr vert="horz" wrap="square" lIns="0" tIns="1905" rIns="0" bIns="0" rtlCol="0">
            <a:spAutoFit/>
          </a:bodyPr>
          <a:lstStyle/>
          <a:p>
            <a:pPr marL="12700">
              <a:lnSpc>
                <a:spcPct val="100000"/>
              </a:lnSpc>
              <a:spcBef>
                <a:spcPts val="15"/>
              </a:spcBef>
            </a:pPr>
            <a:r>
              <a:rPr spc="-85" dirty="0"/>
              <a:t>EMERGENCIES</a:t>
            </a:r>
          </a:p>
        </p:txBody>
      </p:sp>
      <p:sp>
        <p:nvSpPr>
          <p:cNvPr id="8" name="object 8"/>
          <p:cNvSpPr txBox="1">
            <a:spLocks noGrp="1"/>
          </p:cNvSpPr>
          <p:nvPr>
            <p:ph type="ftr" sz="quarter" idx="4294967295"/>
          </p:nvPr>
        </p:nvSpPr>
        <p:spPr>
          <a:xfrm>
            <a:off x="10436173" y="6515859"/>
            <a:ext cx="630554" cy="165100"/>
          </a:xfrm>
          <a:prstGeom prst="rect">
            <a:avLst/>
          </a:prstGeom>
        </p:spPr>
        <p:txBody>
          <a:bodyPr vert="horz" wrap="square" lIns="0" tIns="0" rIns="0" bIns="0" rtlCol="0">
            <a:spAutoFit/>
          </a:bodyPr>
          <a:lstStyle/>
          <a:p>
            <a:pPr marL="12700">
              <a:lnSpc>
                <a:spcPts val="1140"/>
              </a:lnSpc>
            </a:pPr>
            <a:r>
              <a:rPr spc="-80" dirty="0"/>
              <a:t>p</a:t>
            </a:r>
            <a:r>
              <a:rPr spc="-90" dirty="0"/>
              <a:t>r</a:t>
            </a:r>
            <a:r>
              <a:rPr spc="-80" dirty="0"/>
              <a:t>og</a:t>
            </a:r>
            <a:r>
              <a:rPr spc="-90" dirty="0"/>
              <a:t>r</a:t>
            </a:r>
            <a:r>
              <a:rPr spc="-85" dirty="0"/>
              <a:t>a</a:t>
            </a:r>
            <a:r>
              <a:rPr spc="-80" dirty="0"/>
              <a:t>mm</a:t>
            </a:r>
            <a:r>
              <a:rPr dirty="0"/>
              <a:t>e</a:t>
            </a:r>
          </a:p>
        </p:txBody>
      </p:sp>
      <p:sp>
        <p:nvSpPr>
          <p:cNvPr id="5" name="object 5"/>
          <p:cNvSpPr txBox="1"/>
          <p:nvPr/>
        </p:nvSpPr>
        <p:spPr>
          <a:xfrm>
            <a:off x="1288112" y="1343321"/>
            <a:ext cx="9318776" cy="3956211"/>
          </a:xfrm>
          <a:prstGeom prst="rect">
            <a:avLst/>
          </a:prstGeom>
        </p:spPr>
        <p:txBody>
          <a:bodyPr vert="horz" wrap="square" lIns="0" tIns="54610" rIns="0" bIns="0" rtlCol="0">
            <a:spAutoFit/>
          </a:bodyPr>
          <a:lstStyle/>
          <a:p>
            <a:pPr marL="355600" indent="-342900">
              <a:lnSpc>
                <a:spcPct val="100000"/>
              </a:lnSpc>
              <a:spcBef>
                <a:spcPts val="430"/>
              </a:spcBef>
              <a:buChar char="•"/>
              <a:tabLst>
                <a:tab pos="354965" algn="l"/>
                <a:tab pos="355600" algn="l"/>
              </a:tabLst>
            </a:pPr>
            <a:r>
              <a:rPr sz="3200" spc="-5" dirty="0">
                <a:solidFill>
                  <a:srgbClr val="0070C0"/>
                </a:solidFill>
                <a:latin typeface="Arial"/>
                <a:cs typeface="Arial"/>
              </a:rPr>
              <a:t>Rapid progression of severe respiratory</a:t>
            </a:r>
            <a:r>
              <a:rPr sz="3200" spc="-25" dirty="0">
                <a:solidFill>
                  <a:srgbClr val="0070C0"/>
                </a:solidFill>
                <a:latin typeface="Arial"/>
                <a:cs typeface="Arial"/>
              </a:rPr>
              <a:t> </a:t>
            </a:r>
            <a:r>
              <a:rPr sz="3200" spc="-5" dirty="0">
                <a:solidFill>
                  <a:srgbClr val="0070C0"/>
                </a:solidFill>
                <a:latin typeface="Arial"/>
                <a:cs typeface="Arial"/>
              </a:rPr>
              <a:t>distress:</a:t>
            </a:r>
            <a:endParaRPr sz="3200" dirty="0">
              <a:latin typeface="Arial"/>
              <a:cs typeface="Arial"/>
            </a:endParaRPr>
          </a:p>
          <a:p>
            <a:pPr marL="755650" lvl="1" indent="-285750">
              <a:lnSpc>
                <a:spcPct val="100000"/>
              </a:lnSpc>
              <a:spcBef>
                <a:spcPts val="245"/>
              </a:spcBef>
              <a:buChar char="–"/>
              <a:tabLst>
                <a:tab pos="755650" algn="l"/>
              </a:tabLst>
            </a:pPr>
            <a:r>
              <a:rPr sz="2400" dirty="0">
                <a:solidFill>
                  <a:srgbClr val="0070C0"/>
                </a:solidFill>
                <a:latin typeface="Arial"/>
                <a:cs typeface="Arial"/>
              </a:rPr>
              <a:t>severe </a:t>
            </a:r>
            <a:r>
              <a:rPr sz="2400" spc="-5" dirty="0">
                <a:solidFill>
                  <a:srgbClr val="0070C0"/>
                </a:solidFill>
                <a:latin typeface="Arial"/>
                <a:cs typeface="Arial"/>
              </a:rPr>
              <a:t>shortness </a:t>
            </a:r>
            <a:r>
              <a:rPr sz="2400" dirty="0">
                <a:solidFill>
                  <a:srgbClr val="0070C0"/>
                </a:solidFill>
                <a:latin typeface="Arial"/>
                <a:cs typeface="Arial"/>
              </a:rPr>
              <a:t>of</a:t>
            </a:r>
            <a:r>
              <a:rPr sz="2400" spc="-20" dirty="0">
                <a:solidFill>
                  <a:srgbClr val="0070C0"/>
                </a:solidFill>
                <a:latin typeface="Arial"/>
                <a:cs typeface="Arial"/>
              </a:rPr>
              <a:t> </a:t>
            </a:r>
            <a:r>
              <a:rPr sz="2400" spc="-5" dirty="0">
                <a:solidFill>
                  <a:srgbClr val="0070C0"/>
                </a:solidFill>
                <a:latin typeface="Arial"/>
                <a:cs typeface="Arial"/>
              </a:rPr>
              <a:t>breath</a:t>
            </a:r>
            <a:endParaRPr sz="2400" dirty="0">
              <a:latin typeface="Arial"/>
              <a:cs typeface="Arial"/>
            </a:endParaRPr>
          </a:p>
          <a:p>
            <a:pPr lvl="1">
              <a:lnSpc>
                <a:spcPct val="100000"/>
              </a:lnSpc>
              <a:spcBef>
                <a:spcPts val="15"/>
              </a:spcBef>
              <a:buClr>
                <a:srgbClr val="0070C0"/>
              </a:buClr>
              <a:buFont typeface="Arial"/>
              <a:buChar char="–"/>
            </a:pPr>
            <a:endParaRPr sz="2450" dirty="0">
              <a:latin typeface="Times New Roman"/>
              <a:cs typeface="Times New Roman"/>
            </a:endParaRPr>
          </a:p>
          <a:p>
            <a:pPr marL="755650" lvl="1" indent="-285750">
              <a:lnSpc>
                <a:spcPct val="100000"/>
              </a:lnSpc>
              <a:buChar char="–"/>
              <a:tabLst>
                <a:tab pos="755650" algn="l"/>
              </a:tabLst>
            </a:pPr>
            <a:r>
              <a:rPr sz="2400" spc="-5" dirty="0">
                <a:solidFill>
                  <a:srgbClr val="0070C0"/>
                </a:solidFill>
                <a:latin typeface="Arial"/>
                <a:cs typeface="Arial"/>
              </a:rPr>
              <a:t>inability to complete full</a:t>
            </a:r>
            <a:r>
              <a:rPr sz="2400" dirty="0">
                <a:solidFill>
                  <a:srgbClr val="0070C0"/>
                </a:solidFill>
                <a:latin typeface="Arial"/>
                <a:cs typeface="Arial"/>
              </a:rPr>
              <a:t> </a:t>
            </a:r>
            <a:r>
              <a:rPr sz="2400" spc="-5" dirty="0">
                <a:solidFill>
                  <a:srgbClr val="0070C0"/>
                </a:solidFill>
                <a:latin typeface="Arial"/>
                <a:cs typeface="Arial"/>
              </a:rPr>
              <a:t>sentences</a:t>
            </a:r>
            <a:endParaRPr sz="2400" dirty="0">
              <a:latin typeface="Arial"/>
              <a:cs typeface="Arial"/>
            </a:endParaRPr>
          </a:p>
          <a:p>
            <a:pPr lvl="1">
              <a:lnSpc>
                <a:spcPct val="100000"/>
              </a:lnSpc>
              <a:spcBef>
                <a:spcPts val="10"/>
              </a:spcBef>
              <a:buClr>
                <a:srgbClr val="0070C0"/>
              </a:buClr>
              <a:buFont typeface="Arial"/>
              <a:buChar char="–"/>
            </a:pPr>
            <a:endParaRPr sz="2350" dirty="0">
              <a:latin typeface="Times New Roman"/>
              <a:cs typeface="Times New Roman"/>
            </a:endParaRPr>
          </a:p>
          <a:p>
            <a:pPr marL="755650" lvl="1" indent="-285750">
              <a:lnSpc>
                <a:spcPct val="100000"/>
              </a:lnSpc>
              <a:buChar char="–"/>
              <a:tabLst>
                <a:tab pos="755650" algn="l"/>
              </a:tabLst>
            </a:pPr>
            <a:r>
              <a:rPr sz="2400" spc="-5" dirty="0">
                <a:solidFill>
                  <a:srgbClr val="0070C0"/>
                </a:solidFill>
                <a:latin typeface="Arial"/>
                <a:cs typeface="Arial"/>
              </a:rPr>
              <a:t>tachypnoea</a:t>
            </a:r>
            <a:endParaRPr sz="2400" dirty="0">
              <a:latin typeface="Arial"/>
              <a:cs typeface="Arial"/>
            </a:endParaRPr>
          </a:p>
          <a:p>
            <a:pPr lvl="1">
              <a:lnSpc>
                <a:spcPct val="100000"/>
              </a:lnSpc>
              <a:spcBef>
                <a:spcPts val="55"/>
              </a:spcBef>
              <a:buClr>
                <a:srgbClr val="0070C0"/>
              </a:buClr>
              <a:buFont typeface="Arial"/>
              <a:buChar char="–"/>
            </a:pPr>
            <a:endParaRPr sz="2750" dirty="0">
              <a:latin typeface="Times New Roman"/>
              <a:cs typeface="Times New Roman"/>
            </a:endParaRPr>
          </a:p>
          <a:p>
            <a:pPr marL="755650" lvl="1" indent="-285750">
              <a:lnSpc>
                <a:spcPct val="100000"/>
              </a:lnSpc>
              <a:buChar char="–"/>
              <a:tabLst>
                <a:tab pos="755650" algn="l"/>
              </a:tabLst>
            </a:pPr>
            <a:r>
              <a:rPr sz="2400" dirty="0">
                <a:solidFill>
                  <a:srgbClr val="0070C0"/>
                </a:solidFill>
                <a:latin typeface="Arial"/>
                <a:cs typeface="Arial"/>
              </a:rPr>
              <a:t>use of accessory muscles of</a:t>
            </a:r>
            <a:r>
              <a:rPr sz="2400" spc="-45" dirty="0">
                <a:solidFill>
                  <a:srgbClr val="0070C0"/>
                </a:solidFill>
                <a:latin typeface="Arial"/>
                <a:cs typeface="Arial"/>
              </a:rPr>
              <a:t> </a:t>
            </a:r>
            <a:r>
              <a:rPr sz="2400" spc="-5" dirty="0">
                <a:solidFill>
                  <a:srgbClr val="0070C0"/>
                </a:solidFill>
                <a:latin typeface="Arial"/>
                <a:cs typeface="Arial"/>
              </a:rPr>
              <a:t>respiration</a:t>
            </a:r>
            <a:endParaRPr sz="2400" dirty="0">
              <a:latin typeface="Arial"/>
              <a:cs typeface="Arial"/>
            </a:endParaRPr>
          </a:p>
          <a:p>
            <a:pPr lvl="1">
              <a:lnSpc>
                <a:spcPct val="100000"/>
              </a:lnSpc>
              <a:spcBef>
                <a:spcPts val="10"/>
              </a:spcBef>
              <a:buClr>
                <a:srgbClr val="0070C0"/>
              </a:buClr>
              <a:buFont typeface="Arial"/>
              <a:buChar char="–"/>
            </a:pPr>
            <a:endParaRPr sz="2350" dirty="0">
              <a:latin typeface="Times New Roman"/>
              <a:cs typeface="Times New Roman"/>
            </a:endParaRPr>
          </a:p>
          <a:p>
            <a:pPr marL="755650" lvl="1" indent="-285750">
              <a:lnSpc>
                <a:spcPct val="100000"/>
              </a:lnSpc>
              <a:buChar char="–"/>
              <a:tabLst>
                <a:tab pos="755650" algn="l"/>
              </a:tabLst>
            </a:pPr>
            <a:r>
              <a:rPr sz="2400" dirty="0">
                <a:solidFill>
                  <a:srgbClr val="0070C0"/>
                </a:solidFill>
                <a:latin typeface="Arial"/>
                <a:cs typeface="Arial"/>
              </a:rPr>
              <a:t>cyanosis (very</a:t>
            </a:r>
            <a:r>
              <a:rPr sz="2400" spc="-15" dirty="0">
                <a:solidFill>
                  <a:srgbClr val="0070C0"/>
                </a:solidFill>
                <a:latin typeface="Arial"/>
                <a:cs typeface="Arial"/>
              </a:rPr>
              <a:t> </a:t>
            </a:r>
            <a:r>
              <a:rPr sz="2400" dirty="0">
                <a:solidFill>
                  <a:srgbClr val="0070C0"/>
                </a:solidFill>
                <a:latin typeface="Arial"/>
                <a:cs typeface="Arial"/>
              </a:rPr>
              <a:t>severe).</a:t>
            </a:r>
            <a:endParaRPr sz="2400" dirty="0">
              <a:latin typeface="Arial"/>
              <a:cs typeface="Arial"/>
            </a:endParaRPr>
          </a:p>
        </p:txBody>
      </p:sp>
      <p:sp>
        <p:nvSpPr>
          <p:cNvPr id="9" name="Title 8"/>
          <p:cNvSpPr>
            <a:spLocks noGrp="1"/>
          </p:cNvSpPr>
          <p:nvPr>
            <p:ph type="title"/>
          </p:nvPr>
        </p:nvSpPr>
        <p:spPr>
          <a:xfrm>
            <a:off x="516836" y="142488"/>
            <a:ext cx="10821724" cy="636739"/>
          </a:xfrm>
        </p:spPr>
        <p:txBody>
          <a:bodyPr>
            <a:noAutofit/>
          </a:bodyPr>
          <a:lstStyle/>
          <a:p>
            <a:r>
              <a:rPr lang="en-US" sz="3200" b="1" dirty="0" smtClean="0">
                <a:solidFill>
                  <a:srgbClr val="0070C0"/>
                </a:solidFill>
              </a:rPr>
              <a:t>4. Acute Respiratory Distress Syndrome (ARDS) – </a:t>
            </a:r>
            <a:endParaRPr lang="en-US" sz="2400" b="1" i="1" dirty="0">
              <a:solidFill>
                <a:srgbClr val="0070C0"/>
              </a:solidFill>
            </a:endParaRPr>
          </a:p>
        </p:txBody>
      </p:sp>
    </p:spTree>
    <p:extLst>
      <p:ext uri="{BB962C8B-B14F-4D97-AF65-F5344CB8AC3E}">
        <p14:creationId xmlns:p14="http://schemas.microsoft.com/office/powerpoint/2010/main" val="20114420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6021287"/>
            <a:ext cx="12192000" cy="0"/>
          </a:xfrm>
          <a:custGeom>
            <a:avLst/>
            <a:gdLst/>
            <a:ahLst/>
            <a:cxnLst/>
            <a:rect l="l" t="t" r="r" b="b"/>
            <a:pathLst>
              <a:path w="12192000">
                <a:moveTo>
                  <a:pt x="0" y="0"/>
                </a:moveTo>
                <a:lnTo>
                  <a:pt x="12192000" y="0"/>
                </a:lnTo>
              </a:path>
            </a:pathLst>
          </a:custGeom>
          <a:ln w="25400">
            <a:solidFill>
              <a:srgbClr val="4A7EBB"/>
            </a:solidFill>
          </a:ln>
        </p:spPr>
        <p:txBody>
          <a:bodyPr wrap="square" lIns="0" tIns="0" rIns="0" bIns="0" rtlCol="0"/>
          <a:lstStyle/>
          <a:p>
            <a:endParaRPr/>
          </a:p>
        </p:txBody>
      </p:sp>
      <p:sp>
        <p:nvSpPr>
          <p:cNvPr id="3" name="object 3"/>
          <p:cNvSpPr/>
          <p:nvPr/>
        </p:nvSpPr>
        <p:spPr>
          <a:xfrm>
            <a:off x="609600" y="6096000"/>
            <a:ext cx="2285531" cy="699535"/>
          </a:xfrm>
          <a:prstGeom prst="rect">
            <a:avLst/>
          </a:prstGeom>
          <a:blipFill>
            <a:blip r:embed="rId2" cstate="print"/>
            <a:stretch>
              <a:fillRect/>
            </a:stretch>
          </a:blipFill>
        </p:spPr>
        <p:txBody>
          <a:bodyPr wrap="square" lIns="0" tIns="0" rIns="0" bIns="0" rtlCol="0"/>
          <a:lstStyle/>
          <a:p>
            <a:endParaRPr/>
          </a:p>
        </p:txBody>
      </p:sp>
      <p:sp>
        <p:nvSpPr>
          <p:cNvPr id="4" name="object 4"/>
          <p:cNvSpPr txBox="1">
            <a:spLocks noGrp="1"/>
          </p:cNvSpPr>
          <p:nvPr>
            <p:ph type="title"/>
          </p:nvPr>
        </p:nvSpPr>
        <p:spPr>
          <a:xfrm>
            <a:off x="596900" y="486156"/>
            <a:ext cx="5277485" cy="695960"/>
          </a:xfrm>
          <a:prstGeom prst="rect">
            <a:avLst/>
          </a:prstGeom>
        </p:spPr>
        <p:txBody>
          <a:bodyPr vert="horz" wrap="square" lIns="0" tIns="12700" rIns="0" bIns="0" rtlCol="0">
            <a:spAutoFit/>
          </a:bodyPr>
          <a:lstStyle/>
          <a:p>
            <a:pPr marL="12700">
              <a:lnSpc>
                <a:spcPct val="100000"/>
              </a:lnSpc>
              <a:spcBef>
                <a:spcPts val="100"/>
              </a:spcBef>
            </a:pPr>
            <a:r>
              <a:rPr sz="4400" b="1" spc="-5" dirty="0">
                <a:solidFill>
                  <a:srgbClr val="0070C0"/>
                </a:solidFill>
              </a:rPr>
              <a:t>Learning</a:t>
            </a:r>
            <a:r>
              <a:rPr sz="4400" b="1" spc="-40" dirty="0">
                <a:solidFill>
                  <a:srgbClr val="0070C0"/>
                </a:solidFill>
              </a:rPr>
              <a:t> </a:t>
            </a:r>
            <a:r>
              <a:rPr sz="4400" b="1" spc="-5" dirty="0">
                <a:solidFill>
                  <a:srgbClr val="0070C0"/>
                </a:solidFill>
              </a:rPr>
              <a:t>objectives</a:t>
            </a:r>
            <a:endParaRPr sz="4400" b="1" dirty="0">
              <a:solidFill>
                <a:srgbClr val="0070C0"/>
              </a:solidFill>
            </a:endParaRPr>
          </a:p>
        </p:txBody>
      </p:sp>
      <p:sp>
        <p:nvSpPr>
          <p:cNvPr id="6" name="object 6"/>
          <p:cNvSpPr txBox="1"/>
          <p:nvPr/>
        </p:nvSpPr>
        <p:spPr>
          <a:xfrm>
            <a:off x="9164167" y="6202215"/>
            <a:ext cx="481965" cy="152400"/>
          </a:xfrm>
          <a:prstGeom prst="rect">
            <a:avLst/>
          </a:prstGeom>
        </p:spPr>
        <p:txBody>
          <a:bodyPr vert="horz" wrap="square" lIns="0" tIns="0" rIns="0" bIns="0" rtlCol="0">
            <a:spAutoFit/>
          </a:bodyPr>
          <a:lstStyle/>
          <a:p>
            <a:pPr marL="12700">
              <a:lnSpc>
                <a:spcPts val="1045"/>
              </a:lnSpc>
            </a:pPr>
            <a:r>
              <a:rPr sz="1000" spc="-5" dirty="0">
                <a:solidFill>
                  <a:srgbClr val="1E7FB8"/>
                </a:solidFill>
                <a:latin typeface="Corbel"/>
                <a:cs typeface="Corbel"/>
              </a:rPr>
              <a:t>HE</a:t>
            </a:r>
            <a:r>
              <a:rPr sz="1000" dirty="0">
                <a:solidFill>
                  <a:srgbClr val="1E7FB8"/>
                </a:solidFill>
                <a:latin typeface="Corbel"/>
                <a:cs typeface="Corbel"/>
              </a:rPr>
              <a:t>A</a:t>
            </a:r>
            <a:r>
              <a:rPr sz="1000" spc="5" dirty="0">
                <a:solidFill>
                  <a:srgbClr val="1E7FB8"/>
                </a:solidFill>
                <a:latin typeface="Corbel"/>
                <a:cs typeface="Corbel"/>
              </a:rPr>
              <a:t>L</a:t>
            </a:r>
            <a:r>
              <a:rPr sz="1000" spc="-10" dirty="0">
                <a:solidFill>
                  <a:srgbClr val="1E7FB8"/>
                </a:solidFill>
                <a:latin typeface="Corbel"/>
                <a:cs typeface="Corbel"/>
              </a:rPr>
              <a:t>T</a:t>
            </a:r>
            <a:r>
              <a:rPr sz="1000" dirty="0">
                <a:solidFill>
                  <a:srgbClr val="1E7FB8"/>
                </a:solidFill>
                <a:latin typeface="Corbel"/>
                <a:cs typeface="Corbel"/>
              </a:rPr>
              <a:t>H</a:t>
            </a:r>
            <a:endParaRPr sz="1000">
              <a:latin typeface="Corbel"/>
              <a:cs typeface="Corbel"/>
            </a:endParaRPr>
          </a:p>
        </p:txBody>
      </p:sp>
      <p:sp>
        <p:nvSpPr>
          <p:cNvPr id="7" name="object 7"/>
          <p:cNvSpPr txBox="1">
            <a:spLocks noGrp="1"/>
          </p:cNvSpPr>
          <p:nvPr>
            <p:ph type="dt" sz="half" idx="4294967295"/>
          </p:nvPr>
        </p:nvSpPr>
        <p:spPr>
          <a:xfrm>
            <a:off x="9144967" y="6269982"/>
            <a:ext cx="1603375" cy="329565"/>
          </a:xfrm>
          <a:prstGeom prst="rect">
            <a:avLst/>
          </a:prstGeom>
        </p:spPr>
        <p:txBody>
          <a:bodyPr vert="horz" wrap="square" lIns="0" tIns="1905" rIns="0" bIns="0" rtlCol="0">
            <a:spAutoFit/>
          </a:bodyPr>
          <a:lstStyle/>
          <a:p>
            <a:pPr marL="12700">
              <a:lnSpc>
                <a:spcPct val="100000"/>
              </a:lnSpc>
              <a:spcBef>
                <a:spcPts val="15"/>
              </a:spcBef>
            </a:pPr>
            <a:r>
              <a:rPr spc="-85" dirty="0"/>
              <a:t>EMERGENCIES</a:t>
            </a:r>
          </a:p>
        </p:txBody>
      </p:sp>
      <p:sp>
        <p:nvSpPr>
          <p:cNvPr id="8" name="object 8"/>
          <p:cNvSpPr txBox="1">
            <a:spLocks noGrp="1"/>
          </p:cNvSpPr>
          <p:nvPr>
            <p:ph type="ftr" sz="quarter" idx="4294967295"/>
          </p:nvPr>
        </p:nvSpPr>
        <p:spPr>
          <a:xfrm>
            <a:off x="10436169" y="6515859"/>
            <a:ext cx="630554" cy="165100"/>
          </a:xfrm>
          <a:prstGeom prst="rect">
            <a:avLst/>
          </a:prstGeom>
        </p:spPr>
        <p:txBody>
          <a:bodyPr vert="horz" wrap="square" lIns="0" tIns="0" rIns="0" bIns="0" rtlCol="0">
            <a:spAutoFit/>
          </a:bodyPr>
          <a:lstStyle/>
          <a:p>
            <a:pPr marL="12700">
              <a:lnSpc>
                <a:spcPts val="1140"/>
              </a:lnSpc>
            </a:pPr>
            <a:r>
              <a:rPr spc="-80" dirty="0"/>
              <a:t>p</a:t>
            </a:r>
            <a:r>
              <a:rPr spc="-90" dirty="0"/>
              <a:t>r</a:t>
            </a:r>
            <a:r>
              <a:rPr spc="-80" dirty="0"/>
              <a:t>og</a:t>
            </a:r>
            <a:r>
              <a:rPr spc="-90" dirty="0"/>
              <a:t>r</a:t>
            </a:r>
            <a:r>
              <a:rPr spc="-85" dirty="0"/>
              <a:t>a</a:t>
            </a:r>
            <a:r>
              <a:rPr spc="-80" dirty="0"/>
              <a:t>mm</a:t>
            </a:r>
            <a:r>
              <a:rPr dirty="0"/>
              <a:t>e</a:t>
            </a:r>
          </a:p>
        </p:txBody>
      </p:sp>
      <p:sp>
        <p:nvSpPr>
          <p:cNvPr id="5" name="object 5"/>
          <p:cNvSpPr txBox="1"/>
          <p:nvPr/>
        </p:nvSpPr>
        <p:spPr>
          <a:xfrm>
            <a:off x="596900" y="1191767"/>
            <a:ext cx="10524490" cy="5005215"/>
          </a:xfrm>
          <a:prstGeom prst="rect">
            <a:avLst/>
          </a:prstGeom>
        </p:spPr>
        <p:txBody>
          <a:bodyPr vert="horz" wrap="square" lIns="0" tIns="52069" rIns="0" bIns="0" rtlCol="0">
            <a:spAutoFit/>
          </a:bodyPr>
          <a:lstStyle/>
          <a:p>
            <a:pPr marL="12700">
              <a:lnSpc>
                <a:spcPct val="100000"/>
              </a:lnSpc>
              <a:spcBef>
                <a:spcPts val="409"/>
              </a:spcBef>
            </a:pPr>
            <a:r>
              <a:rPr sz="2900" b="1" dirty="0">
                <a:solidFill>
                  <a:srgbClr val="0070C0"/>
                </a:solidFill>
                <a:latin typeface="Arial"/>
                <a:cs typeface="Arial"/>
              </a:rPr>
              <a:t>At </a:t>
            </a:r>
            <a:r>
              <a:rPr sz="2900" b="1" spc="-5" dirty="0">
                <a:solidFill>
                  <a:srgbClr val="0070C0"/>
                </a:solidFill>
                <a:latin typeface="Arial"/>
                <a:cs typeface="Arial"/>
              </a:rPr>
              <a:t>the end </a:t>
            </a:r>
            <a:r>
              <a:rPr sz="2900" b="1" dirty="0">
                <a:solidFill>
                  <a:srgbClr val="0070C0"/>
                </a:solidFill>
                <a:latin typeface="Arial"/>
                <a:cs typeface="Arial"/>
              </a:rPr>
              <a:t>of </a:t>
            </a:r>
            <a:r>
              <a:rPr sz="2900" b="1" spc="-5" dirty="0">
                <a:solidFill>
                  <a:srgbClr val="0070C0"/>
                </a:solidFill>
                <a:latin typeface="Arial"/>
                <a:cs typeface="Arial"/>
              </a:rPr>
              <a:t>this </a:t>
            </a:r>
            <a:r>
              <a:rPr lang="en-US" sz="2900" b="1" spc="-5" dirty="0" smtClean="0">
                <a:solidFill>
                  <a:srgbClr val="0070C0"/>
                </a:solidFill>
                <a:latin typeface="Arial"/>
                <a:cs typeface="Arial"/>
              </a:rPr>
              <a:t>session</a:t>
            </a:r>
            <a:r>
              <a:rPr sz="2900" b="1" spc="-5" dirty="0" smtClean="0">
                <a:solidFill>
                  <a:srgbClr val="0070C0"/>
                </a:solidFill>
                <a:latin typeface="Arial"/>
                <a:cs typeface="Arial"/>
              </a:rPr>
              <a:t>, </a:t>
            </a:r>
            <a:r>
              <a:rPr sz="2900" b="1" spc="-5" dirty="0">
                <a:solidFill>
                  <a:srgbClr val="0070C0"/>
                </a:solidFill>
                <a:latin typeface="Arial"/>
                <a:cs typeface="Arial"/>
              </a:rPr>
              <a:t>you </a:t>
            </a:r>
            <a:r>
              <a:rPr sz="2900" b="1" spc="-10" dirty="0">
                <a:solidFill>
                  <a:srgbClr val="0070C0"/>
                </a:solidFill>
                <a:latin typeface="Arial"/>
                <a:cs typeface="Arial"/>
              </a:rPr>
              <a:t>will </a:t>
            </a:r>
            <a:r>
              <a:rPr sz="2900" b="1" dirty="0">
                <a:solidFill>
                  <a:srgbClr val="0070C0"/>
                </a:solidFill>
                <a:latin typeface="Arial"/>
                <a:cs typeface="Arial"/>
              </a:rPr>
              <a:t>be </a:t>
            </a:r>
            <a:r>
              <a:rPr sz="2900" b="1" spc="-5" dirty="0">
                <a:solidFill>
                  <a:srgbClr val="0070C0"/>
                </a:solidFill>
                <a:latin typeface="Arial"/>
                <a:cs typeface="Arial"/>
              </a:rPr>
              <a:t>able</a:t>
            </a:r>
            <a:r>
              <a:rPr sz="2900" b="1" spc="-75" dirty="0">
                <a:solidFill>
                  <a:srgbClr val="0070C0"/>
                </a:solidFill>
                <a:latin typeface="Arial"/>
                <a:cs typeface="Arial"/>
              </a:rPr>
              <a:t> </a:t>
            </a:r>
            <a:r>
              <a:rPr sz="2900" b="1" spc="-5" dirty="0">
                <a:solidFill>
                  <a:srgbClr val="0070C0"/>
                </a:solidFill>
                <a:latin typeface="Arial"/>
                <a:cs typeface="Arial"/>
              </a:rPr>
              <a:t>to:</a:t>
            </a:r>
            <a:endParaRPr sz="2900" dirty="0">
              <a:latin typeface="Arial"/>
              <a:cs typeface="Arial"/>
            </a:endParaRPr>
          </a:p>
          <a:p>
            <a:pPr marL="359410" marR="5080" indent="-347345">
              <a:lnSpc>
                <a:spcPts val="3120"/>
              </a:lnSpc>
              <a:spcBef>
                <a:spcPts val="715"/>
              </a:spcBef>
              <a:buChar char="•"/>
              <a:tabLst>
                <a:tab pos="359410" algn="l"/>
                <a:tab pos="360045" algn="l"/>
              </a:tabLst>
            </a:pPr>
            <a:r>
              <a:rPr sz="2900" spc="-5" dirty="0">
                <a:solidFill>
                  <a:srgbClr val="0070C0"/>
                </a:solidFill>
                <a:latin typeface="Arial"/>
                <a:cs typeface="Arial"/>
              </a:rPr>
              <a:t>Describe general principles of managing the </a:t>
            </a:r>
            <a:r>
              <a:rPr sz="2900" dirty="0">
                <a:solidFill>
                  <a:srgbClr val="0070C0"/>
                </a:solidFill>
                <a:latin typeface="Arial"/>
                <a:cs typeface="Arial"/>
              </a:rPr>
              <a:t>critically ill </a:t>
            </a:r>
            <a:r>
              <a:rPr sz="2900" spc="-5" dirty="0">
                <a:solidFill>
                  <a:srgbClr val="0070C0"/>
                </a:solidFill>
                <a:latin typeface="Arial"/>
                <a:cs typeface="Arial"/>
              </a:rPr>
              <a:t>patient  </a:t>
            </a:r>
            <a:r>
              <a:rPr sz="2900" dirty="0">
                <a:solidFill>
                  <a:srgbClr val="0070C0"/>
                </a:solidFill>
                <a:latin typeface="Arial"/>
                <a:cs typeface="Arial"/>
              </a:rPr>
              <a:t>with </a:t>
            </a:r>
            <a:r>
              <a:rPr sz="2900" spc="-5" dirty="0">
                <a:solidFill>
                  <a:srgbClr val="0070C0"/>
                </a:solidFill>
                <a:latin typeface="Arial"/>
                <a:cs typeface="Arial"/>
              </a:rPr>
              <a:t>severe acute respiratory infection</a:t>
            </a:r>
            <a:r>
              <a:rPr sz="2900" spc="-40" dirty="0">
                <a:solidFill>
                  <a:srgbClr val="0070C0"/>
                </a:solidFill>
                <a:latin typeface="Arial"/>
                <a:cs typeface="Arial"/>
              </a:rPr>
              <a:t> </a:t>
            </a:r>
            <a:r>
              <a:rPr sz="2900" spc="-5" dirty="0">
                <a:solidFill>
                  <a:srgbClr val="0070C0"/>
                </a:solidFill>
                <a:latin typeface="Arial"/>
                <a:cs typeface="Arial"/>
              </a:rPr>
              <a:t>(SARI</a:t>
            </a:r>
            <a:r>
              <a:rPr sz="2900" spc="-5" dirty="0" smtClean="0">
                <a:solidFill>
                  <a:srgbClr val="0070C0"/>
                </a:solidFill>
                <a:latin typeface="Arial"/>
                <a:cs typeface="Arial"/>
              </a:rPr>
              <a:t>)</a:t>
            </a:r>
            <a:r>
              <a:rPr lang="en-US" sz="2900" spc="-5" dirty="0" smtClean="0">
                <a:solidFill>
                  <a:srgbClr val="0070C0"/>
                </a:solidFill>
                <a:latin typeface="Arial"/>
                <a:cs typeface="Arial"/>
              </a:rPr>
              <a:t> </a:t>
            </a:r>
            <a:r>
              <a:rPr lang="en-US" sz="2400" spc="-5" dirty="0" smtClean="0">
                <a:solidFill>
                  <a:srgbClr val="00B050"/>
                </a:solidFill>
                <a:latin typeface="Arial"/>
                <a:cs typeface="Arial"/>
              </a:rPr>
              <a:t>(due to COVID-19)</a:t>
            </a:r>
            <a:r>
              <a:rPr sz="2400" spc="-5" dirty="0" smtClean="0">
                <a:solidFill>
                  <a:srgbClr val="00B050"/>
                </a:solidFill>
                <a:latin typeface="Arial"/>
                <a:cs typeface="Arial"/>
              </a:rPr>
              <a:t>.</a:t>
            </a:r>
            <a:endParaRPr sz="2400" dirty="0">
              <a:solidFill>
                <a:srgbClr val="00B050"/>
              </a:solidFill>
              <a:latin typeface="Arial"/>
              <a:cs typeface="Arial"/>
            </a:endParaRPr>
          </a:p>
          <a:p>
            <a:pPr marL="355600" indent="-342900">
              <a:lnSpc>
                <a:spcPct val="100000"/>
              </a:lnSpc>
              <a:spcBef>
                <a:spcPts val="270"/>
              </a:spcBef>
              <a:buChar char="•"/>
              <a:tabLst>
                <a:tab pos="354965" algn="l"/>
                <a:tab pos="355600" algn="l"/>
              </a:tabLst>
            </a:pPr>
            <a:r>
              <a:rPr sz="2900" spc="-5" dirty="0">
                <a:solidFill>
                  <a:srgbClr val="0070C0"/>
                </a:solidFill>
                <a:latin typeface="Arial"/>
                <a:cs typeface="Arial"/>
              </a:rPr>
              <a:t>Describe IPC interventions at</a:t>
            </a:r>
            <a:r>
              <a:rPr sz="2900" spc="-25" dirty="0">
                <a:solidFill>
                  <a:srgbClr val="0070C0"/>
                </a:solidFill>
                <a:latin typeface="Arial"/>
                <a:cs typeface="Arial"/>
              </a:rPr>
              <a:t> </a:t>
            </a:r>
            <a:r>
              <a:rPr sz="2900" spc="-5" dirty="0">
                <a:solidFill>
                  <a:srgbClr val="0070C0"/>
                </a:solidFill>
                <a:latin typeface="Arial"/>
                <a:cs typeface="Arial"/>
              </a:rPr>
              <a:t>triage</a:t>
            </a:r>
            <a:endParaRPr sz="2900" dirty="0">
              <a:latin typeface="Arial"/>
              <a:cs typeface="Arial"/>
            </a:endParaRPr>
          </a:p>
          <a:p>
            <a:pPr marL="355600" indent="-342900">
              <a:lnSpc>
                <a:spcPct val="100000"/>
              </a:lnSpc>
              <a:spcBef>
                <a:spcPts val="215"/>
              </a:spcBef>
              <a:buChar char="•"/>
              <a:tabLst>
                <a:tab pos="354965" algn="l"/>
                <a:tab pos="355600" algn="l"/>
              </a:tabLst>
            </a:pPr>
            <a:r>
              <a:rPr sz="2900" spc="-5" dirty="0">
                <a:solidFill>
                  <a:srgbClr val="0070C0"/>
                </a:solidFill>
                <a:latin typeface="Arial"/>
                <a:cs typeface="Arial"/>
              </a:rPr>
              <a:t>Describe triage</a:t>
            </a:r>
            <a:r>
              <a:rPr sz="2900" spc="-20" dirty="0">
                <a:solidFill>
                  <a:srgbClr val="0070C0"/>
                </a:solidFill>
                <a:latin typeface="Arial"/>
                <a:cs typeface="Arial"/>
              </a:rPr>
              <a:t> </a:t>
            </a:r>
            <a:r>
              <a:rPr sz="2900" spc="-5" dirty="0">
                <a:solidFill>
                  <a:srgbClr val="0070C0"/>
                </a:solidFill>
                <a:latin typeface="Arial"/>
                <a:cs typeface="Arial"/>
              </a:rPr>
              <a:t>tools.</a:t>
            </a:r>
            <a:endParaRPr sz="2900" dirty="0">
              <a:latin typeface="Arial"/>
              <a:cs typeface="Arial"/>
            </a:endParaRPr>
          </a:p>
          <a:p>
            <a:pPr marL="355600" marR="415290" indent="-342900">
              <a:lnSpc>
                <a:spcPts val="3220"/>
              </a:lnSpc>
              <a:spcBef>
                <a:spcPts val="540"/>
              </a:spcBef>
              <a:buChar char="•"/>
              <a:tabLst>
                <a:tab pos="354965" algn="l"/>
                <a:tab pos="355600" algn="l"/>
              </a:tabLst>
            </a:pPr>
            <a:r>
              <a:rPr sz="2900" spc="-5" dirty="0">
                <a:solidFill>
                  <a:srgbClr val="0070C0"/>
                </a:solidFill>
                <a:latin typeface="Arial"/>
                <a:cs typeface="Arial"/>
              </a:rPr>
              <a:t>Recognize patients </a:t>
            </a:r>
            <a:r>
              <a:rPr sz="2900" dirty="0">
                <a:solidFill>
                  <a:srgbClr val="0070C0"/>
                </a:solidFill>
                <a:latin typeface="Arial"/>
                <a:cs typeface="Arial"/>
              </a:rPr>
              <a:t>with </a:t>
            </a:r>
            <a:r>
              <a:rPr sz="2900" spc="-5" dirty="0" smtClean="0">
                <a:solidFill>
                  <a:srgbClr val="0070C0"/>
                </a:solidFill>
                <a:latin typeface="Arial"/>
                <a:cs typeface="Arial"/>
              </a:rPr>
              <a:t>uncomplicated</a:t>
            </a:r>
            <a:r>
              <a:rPr lang="en-US" sz="2900" spc="-5" dirty="0" smtClean="0">
                <a:solidFill>
                  <a:srgbClr val="0070C0"/>
                </a:solidFill>
                <a:latin typeface="Arial"/>
                <a:cs typeface="Arial"/>
              </a:rPr>
              <a:t> COVID -19</a:t>
            </a:r>
            <a:r>
              <a:rPr sz="2900" spc="-5" dirty="0" smtClean="0">
                <a:solidFill>
                  <a:srgbClr val="0070C0"/>
                </a:solidFill>
                <a:latin typeface="Arial"/>
                <a:cs typeface="Arial"/>
              </a:rPr>
              <a:t> </a:t>
            </a:r>
            <a:r>
              <a:rPr lang="en-US" sz="2900" spc="-5" dirty="0" smtClean="0">
                <a:solidFill>
                  <a:srgbClr val="0070C0"/>
                </a:solidFill>
                <a:latin typeface="Arial"/>
                <a:cs typeface="Arial"/>
              </a:rPr>
              <a:t>with mild </a:t>
            </a:r>
            <a:r>
              <a:rPr sz="2900" spc="-5" dirty="0" smtClean="0">
                <a:solidFill>
                  <a:srgbClr val="0070C0"/>
                </a:solidFill>
                <a:latin typeface="Arial"/>
                <a:cs typeface="Arial"/>
              </a:rPr>
              <a:t>influenza-like illness</a:t>
            </a:r>
            <a:r>
              <a:rPr lang="en-US" sz="2900" spc="-5" dirty="0" smtClean="0">
                <a:solidFill>
                  <a:srgbClr val="0070C0"/>
                </a:solidFill>
                <a:latin typeface="Arial"/>
                <a:cs typeface="Arial"/>
              </a:rPr>
              <a:t>.</a:t>
            </a:r>
          </a:p>
          <a:p>
            <a:pPr marL="355600" marR="415290" indent="-342900">
              <a:lnSpc>
                <a:spcPts val="3220"/>
              </a:lnSpc>
              <a:spcBef>
                <a:spcPts val="540"/>
              </a:spcBef>
              <a:buChar char="•"/>
              <a:tabLst>
                <a:tab pos="354965" algn="l"/>
                <a:tab pos="355600" algn="l"/>
              </a:tabLst>
            </a:pPr>
            <a:r>
              <a:rPr sz="2900" spc="-5" dirty="0" smtClean="0">
                <a:solidFill>
                  <a:srgbClr val="0070C0"/>
                </a:solidFill>
                <a:latin typeface="Arial"/>
                <a:cs typeface="Arial"/>
              </a:rPr>
              <a:t>Recognize patients </a:t>
            </a:r>
            <a:r>
              <a:rPr sz="2900" dirty="0" smtClean="0">
                <a:solidFill>
                  <a:srgbClr val="0070C0"/>
                </a:solidFill>
                <a:latin typeface="Arial"/>
                <a:cs typeface="Arial"/>
              </a:rPr>
              <a:t>with </a:t>
            </a:r>
            <a:r>
              <a:rPr lang="en-US" sz="2900" dirty="0" smtClean="0">
                <a:solidFill>
                  <a:srgbClr val="0070C0"/>
                </a:solidFill>
                <a:latin typeface="Arial"/>
                <a:cs typeface="Arial"/>
              </a:rPr>
              <a:t>COVID-19 with </a:t>
            </a:r>
            <a:r>
              <a:rPr sz="2900" dirty="0" smtClean="0">
                <a:solidFill>
                  <a:srgbClr val="0070C0"/>
                </a:solidFill>
                <a:latin typeface="Arial"/>
                <a:cs typeface="Arial"/>
              </a:rPr>
              <a:t>SARI </a:t>
            </a:r>
            <a:r>
              <a:rPr sz="2900" spc="-5" dirty="0" smtClean="0">
                <a:solidFill>
                  <a:srgbClr val="0070C0"/>
                </a:solidFill>
                <a:latin typeface="Arial"/>
                <a:cs typeface="Arial"/>
              </a:rPr>
              <a:t>that need emergen</a:t>
            </a:r>
            <a:r>
              <a:rPr lang="en-US" sz="2900" spc="-5" dirty="0" smtClean="0">
                <a:solidFill>
                  <a:srgbClr val="0070C0"/>
                </a:solidFill>
                <a:latin typeface="Arial"/>
                <a:cs typeface="Arial"/>
              </a:rPr>
              <a:t>cy</a:t>
            </a:r>
            <a:r>
              <a:rPr sz="2900" spc="-5" dirty="0" smtClean="0">
                <a:solidFill>
                  <a:srgbClr val="0070C0"/>
                </a:solidFill>
                <a:latin typeface="Arial"/>
                <a:cs typeface="Arial"/>
              </a:rPr>
              <a:t> care and  hospitalization (including ICU</a:t>
            </a:r>
            <a:r>
              <a:rPr sz="2900" spc="-10" dirty="0" smtClean="0">
                <a:solidFill>
                  <a:srgbClr val="0070C0"/>
                </a:solidFill>
                <a:latin typeface="Arial"/>
                <a:cs typeface="Arial"/>
              </a:rPr>
              <a:t> </a:t>
            </a:r>
            <a:r>
              <a:rPr sz="2900" spc="-5" dirty="0" smtClean="0">
                <a:solidFill>
                  <a:srgbClr val="0070C0"/>
                </a:solidFill>
                <a:latin typeface="Arial"/>
                <a:cs typeface="Arial"/>
              </a:rPr>
              <a:t>admission).</a:t>
            </a:r>
            <a:endParaRPr sz="2900" dirty="0" smtClean="0">
              <a:latin typeface="Arial"/>
              <a:cs typeface="Arial"/>
            </a:endParaRPr>
          </a:p>
          <a:p>
            <a:pPr marL="355600" indent="-342900">
              <a:lnSpc>
                <a:spcPct val="100000"/>
              </a:lnSpc>
              <a:spcBef>
                <a:spcPts val="265"/>
              </a:spcBef>
              <a:buChar char="•"/>
              <a:tabLst>
                <a:tab pos="354965" algn="l"/>
                <a:tab pos="355600" algn="l"/>
              </a:tabLst>
            </a:pPr>
            <a:r>
              <a:rPr b="1" spc="-5" dirty="0" smtClean="0">
                <a:solidFill>
                  <a:srgbClr val="FF0000"/>
                </a:solidFill>
                <a:latin typeface="Arial"/>
                <a:cs typeface="Arial"/>
              </a:rPr>
              <a:t>Coordinate </a:t>
            </a:r>
            <a:r>
              <a:rPr b="1" spc="-5" dirty="0">
                <a:solidFill>
                  <a:srgbClr val="FF0000"/>
                </a:solidFill>
                <a:latin typeface="Arial"/>
                <a:cs typeface="Arial"/>
              </a:rPr>
              <a:t>safe patient</a:t>
            </a:r>
            <a:r>
              <a:rPr b="1" spc="-30" dirty="0">
                <a:solidFill>
                  <a:srgbClr val="FF0000"/>
                </a:solidFill>
                <a:latin typeface="Arial"/>
                <a:cs typeface="Arial"/>
              </a:rPr>
              <a:t> </a:t>
            </a:r>
            <a:r>
              <a:rPr b="1" spc="-5" dirty="0">
                <a:solidFill>
                  <a:srgbClr val="FF0000"/>
                </a:solidFill>
                <a:latin typeface="Arial"/>
                <a:cs typeface="Arial"/>
              </a:rPr>
              <a:t>transfer.</a:t>
            </a:r>
            <a:endParaRPr b="1" dirty="0">
              <a:solidFill>
                <a:srgbClr val="FF0000"/>
              </a:solidFill>
              <a:latin typeface="Arial"/>
              <a:cs typeface="Arial"/>
            </a:endParaRPr>
          </a:p>
        </p:txBody>
      </p:sp>
    </p:spTree>
    <p:extLst>
      <p:ext uri="{BB962C8B-B14F-4D97-AF65-F5344CB8AC3E}">
        <p14:creationId xmlns:p14="http://schemas.microsoft.com/office/powerpoint/2010/main" val="76441794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0634408" y="6021288"/>
            <a:ext cx="1557655" cy="0"/>
          </a:xfrm>
          <a:custGeom>
            <a:avLst/>
            <a:gdLst/>
            <a:ahLst/>
            <a:cxnLst/>
            <a:rect l="l" t="t" r="r" b="b"/>
            <a:pathLst>
              <a:path w="1557654">
                <a:moveTo>
                  <a:pt x="0" y="0"/>
                </a:moveTo>
                <a:lnTo>
                  <a:pt x="1557590" y="0"/>
                </a:lnTo>
              </a:path>
            </a:pathLst>
          </a:custGeom>
          <a:ln w="25403">
            <a:solidFill>
              <a:srgbClr val="4A7EBB"/>
            </a:solidFill>
          </a:ln>
        </p:spPr>
        <p:txBody>
          <a:bodyPr wrap="square" lIns="0" tIns="0" rIns="0" bIns="0" rtlCol="0"/>
          <a:lstStyle/>
          <a:p>
            <a:endParaRPr/>
          </a:p>
        </p:txBody>
      </p:sp>
      <p:sp>
        <p:nvSpPr>
          <p:cNvPr id="3" name="object 3"/>
          <p:cNvSpPr/>
          <p:nvPr/>
        </p:nvSpPr>
        <p:spPr>
          <a:xfrm>
            <a:off x="0" y="6021288"/>
            <a:ext cx="1524635" cy="0"/>
          </a:xfrm>
          <a:custGeom>
            <a:avLst/>
            <a:gdLst/>
            <a:ahLst/>
            <a:cxnLst/>
            <a:rect l="l" t="t" r="r" b="b"/>
            <a:pathLst>
              <a:path w="1524635">
                <a:moveTo>
                  <a:pt x="0" y="0"/>
                </a:moveTo>
                <a:lnTo>
                  <a:pt x="1524482" y="0"/>
                </a:lnTo>
              </a:path>
            </a:pathLst>
          </a:custGeom>
          <a:ln w="25403">
            <a:solidFill>
              <a:srgbClr val="4A7EBB"/>
            </a:solidFill>
          </a:ln>
        </p:spPr>
        <p:txBody>
          <a:bodyPr wrap="square" lIns="0" tIns="0" rIns="0" bIns="0" rtlCol="0"/>
          <a:lstStyle/>
          <a:p>
            <a:endParaRPr/>
          </a:p>
        </p:txBody>
      </p:sp>
      <p:sp>
        <p:nvSpPr>
          <p:cNvPr id="4" name="object 4"/>
          <p:cNvSpPr/>
          <p:nvPr/>
        </p:nvSpPr>
        <p:spPr>
          <a:xfrm>
            <a:off x="609600" y="6096000"/>
            <a:ext cx="2285530" cy="699535"/>
          </a:xfrm>
          <a:prstGeom prst="rect">
            <a:avLst/>
          </a:prstGeom>
          <a:blipFill>
            <a:blip r:embed="rId2" cstate="print"/>
            <a:stretch>
              <a:fillRect/>
            </a:stretch>
          </a:blipFill>
        </p:spPr>
        <p:txBody>
          <a:bodyPr wrap="square" lIns="0" tIns="0" rIns="0" bIns="0" rtlCol="0"/>
          <a:lstStyle/>
          <a:p>
            <a:endParaRPr/>
          </a:p>
        </p:txBody>
      </p:sp>
      <p:sp>
        <p:nvSpPr>
          <p:cNvPr id="6" name="object 6"/>
          <p:cNvSpPr/>
          <p:nvPr/>
        </p:nvSpPr>
        <p:spPr>
          <a:xfrm>
            <a:off x="1524482" y="1460004"/>
            <a:ext cx="9110345" cy="4960620"/>
          </a:xfrm>
          <a:custGeom>
            <a:avLst/>
            <a:gdLst/>
            <a:ahLst/>
            <a:cxnLst/>
            <a:rect l="l" t="t" r="r" b="b"/>
            <a:pathLst>
              <a:path w="9110345" h="4960620">
                <a:moveTo>
                  <a:pt x="0" y="0"/>
                </a:moveTo>
                <a:lnTo>
                  <a:pt x="9109925" y="0"/>
                </a:lnTo>
                <a:lnTo>
                  <a:pt x="9109925" y="4960283"/>
                </a:lnTo>
                <a:lnTo>
                  <a:pt x="0" y="4960283"/>
                </a:lnTo>
                <a:lnTo>
                  <a:pt x="0" y="0"/>
                </a:lnTo>
                <a:close/>
              </a:path>
            </a:pathLst>
          </a:custGeom>
          <a:solidFill>
            <a:srgbClr val="FFFFFF"/>
          </a:solidFill>
        </p:spPr>
        <p:txBody>
          <a:bodyPr wrap="square" lIns="0" tIns="0" rIns="0" bIns="0" rtlCol="0"/>
          <a:lstStyle/>
          <a:p>
            <a:endParaRPr/>
          </a:p>
        </p:txBody>
      </p:sp>
      <p:sp>
        <p:nvSpPr>
          <p:cNvPr id="7" name="object 7"/>
          <p:cNvSpPr/>
          <p:nvPr/>
        </p:nvSpPr>
        <p:spPr>
          <a:xfrm>
            <a:off x="1524482" y="1460004"/>
            <a:ext cx="9110345" cy="4960620"/>
          </a:xfrm>
          <a:custGeom>
            <a:avLst/>
            <a:gdLst/>
            <a:ahLst/>
            <a:cxnLst/>
            <a:rect l="l" t="t" r="r" b="b"/>
            <a:pathLst>
              <a:path w="9110345" h="4960620">
                <a:moveTo>
                  <a:pt x="0" y="0"/>
                </a:moveTo>
                <a:lnTo>
                  <a:pt x="9109925" y="0"/>
                </a:lnTo>
                <a:lnTo>
                  <a:pt x="9109925" y="4960282"/>
                </a:lnTo>
                <a:lnTo>
                  <a:pt x="0" y="4960282"/>
                </a:lnTo>
                <a:lnTo>
                  <a:pt x="0" y="0"/>
                </a:lnTo>
                <a:close/>
              </a:path>
            </a:pathLst>
          </a:custGeom>
          <a:ln w="9525">
            <a:solidFill>
              <a:srgbClr val="632523"/>
            </a:solidFill>
          </a:ln>
        </p:spPr>
        <p:txBody>
          <a:bodyPr wrap="square" lIns="0" tIns="0" rIns="0" bIns="0" rtlCol="0"/>
          <a:lstStyle/>
          <a:p>
            <a:endParaRPr/>
          </a:p>
        </p:txBody>
      </p:sp>
      <p:sp>
        <p:nvSpPr>
          <p:cNvPr id="8" name="object 8"/>
          <p:cNvSpPr txBox="1"/>
          <p:nvPr/>
        </p:nvSpPr>
        <p:spPr>
          <a:xfrm>
            <a:off x="1511782" y="1435100"/>
            <a:ext cx="8837295" cy="1057910"/>
          </a:xfrm>
          <a:prstGeom prst="rect">
            <a:avLst/>
          </a:prstGeom>
        </p:spPr>
        <p:txBody>
          <a:bodyPr vert="horz" wrap="square" lIns="0" tIns="74295" rIns="0" bIns="0" rtlCol="0">
            <a:spAutoFit/>
          </a:bodyPr>
          <a:lstStyle/>
          <a:p>
            <a:pPr marL="355600" marR="5080" indent="-342900">
              <a:lnSpc>
                <a:spcPts val="3890"/>
              </a:lnSpc>
              <a:spcBef>
                <a:spcPts val="585"/>
              </a:spcBef>
              <a:buChar char="•"/>
              <a:tabLst>
                <a:tab pos="355600" algn="l"/>
              </a:tabLst>
            </a:pPr>
            <a:r>
              <a:rPr sz="3600" spc="-5" dirty="0">
                <a:solidFill>
                  <a:srgbClr val="0070C0"/>
                </a:solidFill>
                <a:latin typeface="Arial"/>
                <a:cs typeface="Arial"/>
              </a:rPr>
              <a:t>S</a:t>
            </a:r>
            <a:r>
              <a:rPr sz="3200" spc="-5" dirty="0">
                <a:solidFill>
                  <a:srgbClr val="0070C0"/>
                </a:solidFill>
                <a:latin typeface="Arial"/>
                <a:cs typeface="Arial"/>
              </a:rPr>
              <a:t>evere hypoxaemia requiring high-flow oxygen  therapy:</a:t>
            </a:r>
            <a:endParaRPr sz="3200" dirty="0">
              <a:latin typeface="Arial"/>
              <a:cs typeface="Arial"/>
            </a:endParaRPr>
          </a:p>
        </p:txBody>
      </p:sp>
      <p:sp>
        <p:nvSpPr>
          <p:cNvPr id="9" name="object 9"/>
          <p:cNvSpPr txBox="1"/>
          <p:nvPr/>
        </p:nvSpPr>
        <p:spPr>
          <a:xfrm>
            <a:off x="1930882" y="3084577"/>
            <a:ext cx="3811904" cy="467359"/>
          </a:xfrm>
          <a:prstGeom prst="rect">
            <a:avLst/>
          </a:prstGeom>
        </p:spPr>
        <p:txBody>
          <a:bodyPr vert="horz" wrap="square" lIns="0" tIns="12700" rIns="0" bIns="0" rtlCol="0">
            <a:spAutoFit/>
          </a:bodyPr>
          <a:lstStyle/>
          <a:p>
            <a:pPr marL="50800">
              <a:lnSpc>
                <a:spcPct val="100000"/>
              </a:lnSpc>
              <a:spcBef>
                <a:spcPts val="100"/>
              </a:spcBef>
              <a:tabLst>
                <a:tab pos="2284095" algn="l"/>
                <a:tab pos="3404870" algn="l"/>
              </a:tabLst>
            </a:pPr>
            <a:r>
              <a:rPr sz="2900" dirty="0">
                <a:solidFill>
                  <a:srgbClr val="0070C0"/>
                </a:solidFill>
                <a:latin typeface="Arial"/>
                <a:cs typeface="Arial"/>
              </a:rPr>
              <a:t>–</a:t>
            </a:r>
            <a:r>
              <a:rPr sz="2900" spc="-165" dirty="0">
                <a:solidFill>
                  <a:srgbClr val="0070C0"/>
                </a:solidFill>
                <a:latin typeface="Arial"/>
                <a:cs typeface="Arial"/>
              </a:rPr>
              <a:t> </a:t>
            </a:r>
            <a:r>
              <a:rPr sz="2900" b="1" spc="-5" dirty="0">
                <a:solidFill>
                  <a:srgbClr val="0070C0"/>
                </a:solidFill>
                <a:latin typeface="Arial"/>
                <a:cs typeface="Arial"/>
              </a:rPr>
              <a:t>SpO</a:t>
            </a:r>
            <a:r>
              <a:rPr sz="2850" b="1" spc="-7" baseline="-17543" dirty="0">
                <a:solidFill>
                  <a:srgbClr val="0070C0"/>
                </a:solidFill>
                <a:latin typeface="Arial"/>
                <a:cs typeface="Arial"/>
              </a:rPr>
              <a:t>2</a:t>
            </a:r>
            <a:r>
              <a:rPr sz="2900" b="1" spc="-5" dirty="0">
                <a:solidFill>
                  <a:srgbClr val="0070C0"/>
                </a:solidFill>
                <a:latin typeface="Arial"/>
                <a:cs typeface="Arial"/>
              </a:rPr>
              <a:t>/FiO</a:t>
            </a:r>
            <a:r>
              <a:rPr sz="2850" b="1" spc="-7" baseline="-17543" dirty="0">
                <a:solidFill>
                  <a:srgbClr val="0070C0"/>
                </a:solidFill>
                <a:latin typeface="Arial"/>
                <a:cs typeface="Arial"/>
              </a:rPr>
              <a:t>2	</a:t>
            </a:r>
            <a:r>
              <a:rPr sz="2900" b="1" dirty="0">
                <a:solidFill>
                  <a:srgbClr val="0070C0"/>
                </a:solidFill>
                <a:latin typeface="Arial"/>
                <a:cs typeface="Arial"/>
              </a:rPr>
              <a:t>≤</a:t>
            </a:r>
            <a:r>
              <a:rPr sz="2900" b="1" spc="-10" dirty="0">
                <a:solidFill>
                  <a:srgbClr val="0070C0"/>
                </a:solidFill>
                <a:latin typeface="Arial"/>
                <a:cs typeface="Arial"/>
              </a:rPr>
              <a:t> </a:t>
            </a:r>
            <a:r>
              <a:rPr sz="2900" b="1" spc="-5" dirty="0">
                <a:solidFill>
                  <a:srgbClr val="0070C0"/>
                </a:solidFill>
                <a:latin typeface="Arial"/>
                <a:cs typeface="Arial"/>
              </a:rPr>
              <a:t>315	</a:t>
            </a:r>
            <a:r>
              <a:rPr sz="2900" b="1" dirty="0">
                <a:solidFill>
                  <a:srgbClr val="0070C0"/>
                </a:solidFill>
                <a:latin typeface="Arial"/>
                <a:cs typeface="Arial"/>
              </a:rPr>
              <a:t>or</a:t>
            </a:r>
            <a:endParaRPr sz="2900">
              <a:latin typeface="Arial"/>
              <a:cs typeface="Arial"/>
            </a:endParaRPr>
          </a:p>
        </p:txBody>
      </p:sp>
      <p:sp>
        <p:nvSpPr>
          <p:cNvPr id="10" name="object 10"/>
          <p:cNvSpPr txBox="1"/>
          <p:nvPr/>
        </p:nvSpPr>
        <p:spPr>
          <a:xfrm>
            <a:off x="6885461" y="3084577"/>
            <a:ext cx="2942590" cy="467359"/>
          </a:xfrm>
          <a:prstGeom prst="rect">
            <a:avLst/>
          </a:prstGeom>
        </p:spPr>
        <p:txBody>
          <a:bodyPr vert="horz" wrap="square" lIns="0" tIns="12700" rIns="0" bIns="0" rtlCol="0">
            <a:spAutoFit/>
          </a:bodyPr>
          <a:lstStyle/>
          <a:p>
            <a:pPr marL="38100">
              <a:lnSpc>
                <a:spcPct val="100000"/>
              </a:lnSpc>
              <a:spcBef>
                <a:spcPts val="100"/>
              </a:spcBef>
            </a:pPr>
            <a:r>
              <a:rPr sz="2900" b="1" spc="-5" dirty="0">
                <a:solidFill>
                  <a:srgbClr val="0070C0"/>
                </a:solidFill>
                <a:latin typeface="Arial"/>
                <a:cs typeface="Arial"/>
              </a:rPr>
              <a:t>SpO</a:t>
            </a:r>
            <a:r>
              <a:rPr sz="2850" b="1" spc="-7" baseline="-17543" dirty="0">
                <a:solidFill>
                  <a:srgbClr val="0070C0"/>
                </a:solidFill>
                <a:latin typeface="Arial"/>
                <a:cs typeface="Arial"/>
              </a:rPr>
              <a:t>2</a:t>
            </a:r>
            <a:r>
              <a:rPr sz="2900" b="1" spc="-5" dirty="0">
                <a:solidFill>
                  <a:srgbClr val="0070C0"/>
                </a:solidFill>
                <a:latin typeface="Arial"/>
                <a:cs typeface="Arial"/>
              </a:rPr>
              <a:t>/FiO</a:t>
            </a:r>
            <a:r>
              <a:rPr sz="2850" b="1" spc="-7" baseline="-17543" dirty="0">
                <a:solidFill>
                  <a:srgbClr val="0070C0"/>
                </a:solidFill>
                <a:latin typeface="Arial"/>
                <a:cs typeface="Arial"/>
              </a:rPr>
              <a:t>2 </a:t>
            </a:r>
            <a:r>
              <a:rPr sz="2900" b="1" dirty="0">
                <a:solidFill>
                  <a:srgbClr val="0070C0"/>
                </a:solidFill>
                <a:latin typeface="Arial"/>
                <a:cs typeface="Arial"/>
              </a:rPr>
              <a:t>≤</a:t>
            </a:r>
            <a:r>
              <a:rPr sz="2900" b="1" spc="-310" dirty="0">
                <a:solidFill>
                  <a:srgbClr val="0070C0"/>
                </a:solidFill>
                <a:latin typeface="Arial"/>
                <a:cs typeface="Arial"/>
              </a:rPr>
              <a:t> </a:t>
            </a:r>
            <a:r>
              <a:rPr sz="2900" b="1" spc="-5" dirty="0">
                <a:solidFill>
                  <a:srgbClr val="0070C0"/>
                </a:solidFill>
                <a:latin typeface="Arial"/>
                <a:cs typeface="Arial"/>
              </a:rPr>
              <a:t>264.</a:t>
            </a:r>
            <a:endParaRPr sz="2900">
              <a:latin typeface="Arial"/>
              <a:cs typeface="Arial"/>
            </a:endParaRPr>
          </a:p>
        </p:txBody>
      </p:sp>
      <p:sp>
        <p:nvSpPr>
          <p:cNvPr id="11" name="object 11"/>
          <p:cNvSpPr txBox="1"/>
          <p:nvPr/>
        </p:nvSpPr>
        <p:spPr>
          <a:xfrm>
            <a:off x="1511782" y="4355083"/>
            <a:ext cx="8395335" cy="1120140"/>
          </a:xfrm>
          <a:prstGeom prst="rect">
            <a:avLst/>
          </a:prstGeom>
        </p:spPr>
        <p:txBody>
          <a:bodyPr vert="horz" wrap="square" lIns="0" tIns="33019" rIns="0" bIns="0" rtlCol="0">
            <a:spAutoFit/>
          </a:bodyPr>
          <a:lstStyle/>
          <a:p>
            <a:pPr marL="355600" marR="5080" indent="-342900">
              <a:lnSpc>
                <a:spcPts val="4300"/>
              </a:lnSpc>
              <a:spcBef>
                <a:spcPts val="259"/>
              </a:spcBef>
              <a:buChar char="•"/>
              <a:tabLst>
                <a:tab pos="355600" algn="l"/>
              </a:tabLst>
            </a:pPr>
            <a:r>
              <a:rPr sz="3600" spc="-5" dirty="0">
                <a:solidFill>
                  <a:srgbClr val="0070C0"/>
                </a:solidFill>
                <a:latin typeface="Arial"/>
                <a:cs typeface="Arial"/>
              </a:rPr>
              <a:t>Early recognition and implementation of  lung protective ventilation saves lives.</a:t>
            </a:r>
            <a:endParaRPr sz="3600">
              <a:latin typeface="Arial"/>
              <a:cs typeface="Arial"/>
            </a:endParaRPr>
          </a:p>
        </p:txBody>
      </p:sp>
      <p:sp>
        <p:nvSpPr>
          <p:cNvPr id="12" name="object 12"/>
          <p:cNvSpPr/>
          <p:nvPr/>
        </p:nvSpPr>
        <p:spPr>
          <a:xfrm>
            <a:off x="6248400" y="2850084"/>
            <a:ext cx="702640" cy="460754"/>
          </a:xfrm>
          <a:prstGeom prst="rect">
            <a:avLst/>
          </a:prstGeom>
          <a:blipFill>
            <a:blip r:embed="rId3" cstate="print"/>
            <a:stretch>
              <a:fillRect/>
            </a:stretch>
          </a:blipFill>
        </p:spPr>
        <p:txBody>
          <a:bodyPr wrap="square" lIns="0" tIns="0" rIns="0" bIns="0" rtlCol="0"/>
          <a:lstStyle/>
          <a:p>
            <a:endParaRPr/>
          </a:p>
        </p:txBody>
      </p:sp>
      <p:sp>
        <p:nvSpPr>
          <p:cNvPr id="13" name="object 13"/>
          <p:cNvSpPr/>
          <p:nvPr/>
        </p:nvSpPr>
        <p:spPr>
          <a:xfrm>
            <a:off x="1588973" y="2850084"/>
            <a:ext cx="498830" cy="660957"/>
          </a:xfrm>
          <a:prstGeom prst="rect">
            <a:avLst/>
          </a:prstGeom>
          <a:blipFill>
            <a:blip r:embed="rId4" cstate="print"/>
            <a:stretch>
              <a:fillRect/>
            </a:stretch>
          </a:blipFill>
        </p:spPr>
        <p:txBody>
          <a:bodyPr wrap="square" lIns="0" tIns="0" rIns="0" bIns="0" rtlCol="0"/>
          <a:lstStyle/>
          <a:p>
            <a:endParaRPr/>
          </a:p>
        </p:txBody>
      </p:sp>
      <p:sp>
        <p:nvSpPr>
          <p:cNvPr id="14" name="object 14"/>
          <p:cNvSpPr txBox="1"/>
          <p:nvPr/>
        </p:nvSpPr>
        <p:spPr>
          <a:xfrm>
            <a:off x="9176867" y="6214915"/>
            <a:ext cx="456565" cy="127000"/>
          </a:xfrm>
          <a:prstGeom prst="rect">
            <a:avLst/>
          </a:prstGeom>
        </p:spPr>
        <p:txBody>
          <a:bodyPr vert="horz" wrap="square" lIns="0" tIns="0" rIns="0" bIns="0" rtlCol="0">
            <a:spAutoFit/>
          </a:bodyPr>
          <a:lstStyle/>
          <a:p>
            <a:pPr>
              <a:lnSpc>
                <a:spcPts val="944"/>
              </a:lnSpc>
            </a:pPr>
            <a:r>
              <a:rPr sz="1000" spc="-5" dirty="0">
                <a:solidFill>
                  <a:srgbClr val="1E7FB8"/>
                </a:solidFill>
                <a:latin typeface="Corbel"/>
                <a:cs typeface="Corbel"/>
              </a:rPr>
              <a:t>HE</a:t>
            </a:r>
            <a:r>
              <a:rPr sz="1000" dirty="0">
                <a:solidFill>
                  <a:srgbClr val="1E7FB8"/>
                </a:solidFill>
                <a:latin typeface="Corbel"/>
                <a:cs typeface="Corbel"/>
              </a:rPr>
              <a:t>A</a:t>
            </a:r>
            <a:r>
              <a:rPr sz="1000" spc="5" dirty="0">
                <a:solidFill>
                  <a:srgbClr val="1E7FB8"/>
                </a:solidFill>
                <a:latin typeface="Corbel"/>
                <a:cs typeface="Corbel"/>
              </a:rPr>
              <a:t>L</a:t>
            </a:r>
            <a:r>
              <a:rPr sz="1000" spc="-10" dirty="0">
                <a:solidFill>
                  <a:srgbClr val="1E7FB8"/>
                </a:solidFill>
                <a:latin typeface="Corbel"/>
                <a:cs typeface="Corbel"/>
              </a:rPr>
              <a:t>T</a:t>
            </a:r>
            <a:r>
              <a:rPr sz="1000" dirty="0">
                <a:solidFill>
                  <a:srgbClr val="1E7FB8"/>
                </a:solidFill>
                <a:latin typeface="Corbel"/>
                <a:cs typeface="Corbel"/>
              </a:rPr>
              <a:t>H</a:t>
            </a:r>
            <a:endParaRPr sz="1000">
              <a:latin typeface="Corbel"/>
              <a:cs typeface="Corbel"/>
            </a:endParaRPr>
          </a:p>
        </p:txBody>
      </p:sp>
      <p:sp>
        <p:nvSpPr>
          <p:cNvPr id="15" name="object 15"/>
          <p:cNvSpPr txBox="1">
            <a:spLocks noGrp="1"/>
          </p:cNvSpPr>
          <p:nvPr>
            <p:ph type="dt" sz="half" idx="4294967295"/>
          </p:nvPr>
        </p:nvSpPr>
        <p:spPr>
          <a:xfrm>
            <a:off x="9144965" y="6269982"/>
            <a:ext cx="1603375" cy="329565"/>
          </a:xfrm>
          <a:prstGeom prst="rect">
            <a:avLst/>
          </a:prstGeom>
        </p:spPr>
        <p:txBody>
          <a:bodyPr vert="horz" wrap="square" lIns="0" tIns="1905" rIns="0" bIns="0" rtlCol="0">
            <a:spAutoFit/>
          </a:bodyPr>
          <a:lstStyle/>
          <a:p>
            <a:pPr marL="12700">
              <a:lnSpc>
                <a:spcPct val="100000"/>
              </a:lnSpc>
              <a:spcBef>
                <a:spcPts val="15"/>
              </a:spcBef>
            </a:pPr>
            <a:r>
              <a:rPr spc="-85" dirty="0"/>
              <a:t>EMERGENCIES</a:t>
            </a:r>
          </a:p>
        </p:txBody>
      </p:sp>
      <p:sp>
        <p:nvSpPr>
          <p:cNvPr id="16" name="object 16"/>
          <p:cNvSpPr txBox="1">
            <a:spLocks noGrp="1"/>
          </p:cNvSpPr>
          <p:nvPr>
            <p:ph type="ftr" sz="quarter" idx="4294967295"/>
          </p:nvPr>
        </p:nvSpPr>
        <p:spPr>
          <a:xfrm>
            <a:off x="10436173" y="6515859"/>
            <a:ext cx="630554" cy="165100"/>
          </a:xfrm>
          <a:prstGeom prst="rect">
            <a:avLst/>
          </a:prstGeom>
        </p:spPr>
        <p:txBody>
          <a:bodyPr vert="horz" wrap="square" lIns="0" tIns="0" rIns="0" bIns="0" rtlCol="0">
            <a:spAutoFit/>
          </a:bodyPr>
          <a:lstStyle/>
          <a:p>
            <a:pPr marL="12700">
              <a:lnSpc>
                <a:spcPts val="1140"/>
              </a:lnSpc>
            </a:pPr>
            <a:r>
              <a:rPr spc="-80" dirty="0"/>
              <a:t>p</a:t>
            </a:r>
            <a:r>
              <a:rPr spc="-90" dirty="0"/>
              <a:t>r</a:t>
            </a:r>
            <a:r>
              <a:rPr spc="-80" dirty="0"/>
              <a:t>og</a:t>
            </a:r>
            <a:r>
              <a:rPr spc="-90" dirty="0"/>
              <a:t>r</a:t>
            </a:r>
            <a:r>
              <a:rPr spc="-85" dirty="0"/>
              <a:t>a</a:t>
            </a:r>
            <a:r>
              <a:rPr spc="-80" dirty="0"/>
              <a:t>mm</a:t>
            </a:r>
            <a:r>
              <a:rPr dirty="0"/>
              <a:t>e</a:t>
            </a:r>
          </a:p>
        </p:txBody>
      </p:sp>
      <p:sp>
        <p:nvSpPr>
          <p:cNvPr id="17" name="Title 16"/>
          <p:cNvSpPr>
            <a:spLocks noGrp="1"/>
          </p:cNvSpPr>
          <p:nvPr>
            <p:ph type="title"/>
          </p:nvPr>
        </p:nvSpPr>
        <p:spPr>
          <a:xfrm>
            <a:off x="3593990" y="221312"/>
            <a:ext cx="3816626" cy="821282"/>
          </a:xfrm>
        </p:spPr>
        <p:txBody>
          <a:bodyPr/>
          <a:lstStyle/>
          <a:p>
            <a:r>
              <a:rPr lang="en-US" b="1" dirty="0" smtClean="0">
                <a:solidFill>
                  <a:srgbClr val="0070C0"/>
                </a:solidFill>
              </a:rPr>
              <a:t>ARDS - </a:t>
            </a:r>
            <a:r>
              <a:rPr lang="en-US" sz="1800" b="1" i="1" dirty="0" smtClean="0">
                <a:solidFill>
                  <a:srgbClr val="0070C0"/>
                </a:solidFill>
              </a:rPr>
              <a:t>Diagnostic criteria</a:t>
            </a:r>
            <a:endParaRPr lang="en-US" sz="1800" b="1" i="1" dirty="0">
              <a:solidFill>
                <a:srgbClr val="0070C0"/>
              </a:solidFill>
            </a:endParaRPr>
          </a:p>
        </p:txBody>
      </p:sp>
    </p:spTree>
    <p:extLst>
      <p:ext uri="{BB962C8B-B14F-4D97-AF65-F5344CB8AC3E}">
        <p14:creationId xmlns:p14="http://schemas.microsoft.com/office/powerpoint/2010/main" val="94824059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164167" y="6169659"/>
            <a:ext cx="481965" cy="177800"/>
          </a:xfrm>
          <a:prstGeom prst="rect">
            <a:avLst/>
          </a:prstGeom>
        </p:spPr>
        <p:txBody>
          <a:bodyPr vert="horz" wrap="square" lIns="0" tIns="12700" rIns="0" bIns="0" rtlCol="0">
            <a:spAutoFit/>
          </a:bodyPr>
          <a:lstStyle/>
          <a:p>
            <a:pPr marL="12700">
              <a:lnSpc>
                <a:spcPct val="100000"/>
              </a:lnSpc>
              <a:spcBef>
                <a:spcPts val="100"/>
              </a:spcBef>
            </a:pPr>
            <a:r>
              <a:rPr sz="1000" spc="-5" dirty="0">
                <a:solidFill>
                  <a:srgbClr val="1E7FB8"/>
                </a:solidFill>
                <a:latin typeface="Corbel"/>
                <a:cs typeface="Corbel"/>
              </a:rPr>
              <a:t>HE</a:t>
            </a:r>
            <a:r>
              <a:rPr sz="1000" dirty="0">
                <a:solidFill>
                  <a:srgbClr val="1E7FB8"/>
                </a:solidFill>
                <a:latin typeface="Corbel"/>
                <a:cs typeface="Corbel"/>
              </a:rPr>
              <a:t>A</a:t>
            </a:r>
            <a:r>
              <a:rPr sz="1000" spc="5" dirty="0">
                <a:solidFill>
                  <a:srgbClr val="1E7FB8"/>
                </a:solidFill>
                <a:latin typeface="Corbel"/>
                <a:cs typeface="Corbel"/>
              </a:rPr>
              <a:t>L</a:t>
            </a:r>
            <a:r>
              <a:rPr sz="1000" spc="-10" dirty="0">
                <a:solidFill>
                  <a:srgbClr val="1E7FB8"/>
                </a:solidFill>
                <a:latin typeface="Corbel"/>
                <a:cs typeface="Corbel"/>
              </a:rPr>
              <a:t>T</a:t>
            </a:r>
            <a:r>
              <a:rPr sz="1000" dirty="0">
                <a:solidFill>
                  <a:srgbClr val="1E7FB8"/>
                </a:solidFill>
                <a:latin typeface="Corbel"/>
                <a:cs typeface="Corbel"/>
              </a:rPr>
              <a:t>H</a:t>
            </a:r>
            <a:endParaRPr sz="1000">
              <a:latin typeface="Corbel"/>
              <a:cs typeface="Corbel"/>
            </a:endParaRPr>
          </a:p>
        </p:txBody>
      </p:sp>
      <p:sp>
        <p:nvSpPr>
          <p:cNvPr id="3" name="object 3"/>
          <p:cNvSpPr/>
          <p:nvPr/>
        </p:nvSpPr>
        <p:spPr>
          <a:xfrm>
            <a:off x="0" y="6021287"/>
            <a:ext cx="12192000" cy="0"/>
          </a:xfrm>
          <a:custGeom>
            <a:avLst/>
            <a:gdLst/>
            <a:ahLst/>
            <a:cxnLst/>
            <a:rect l="l" t="t" r="r" b="b"/>
            <a:pathLst>
              <a:path w="12192000">
                <a:moveTo>
                  <a:pt x="0" y="0"/>
                </a:moveTo>
                <a:lnTo>
                  <a:pt x="12191999" y="2"/>
                </a:lnTo>
              </a:path>
            </a:pathLst>
          </a:custGeom>
          <a:ln w="25400">
            <a:solidFill>
              <a:srgbClr val="4A7EBB"/>
            </a:solidFill>
          </a:ln>
        </p:spPr>
        <p:txBody>
          <a:bodyPr wrap="square" lIns="0" tIns="0" rIns="0" bIns="0" rtlCol="0"/>
          <a:lstStyle/>
          <a:p>
            <a:endParaRPr/>
          </a:p>
        </p:txBody>
      </p:sp>
      <p:sp>
        <p:nvSpPr>
          <p:cNvPr id="4" name="object 4"/>
          <p:cNvSpPr/>
          <p:nvPr/>
        </p:nvSpPr>
        <p:spPr>
          <a:xfrm>
            <a:off x="609600" y="6096000"/>
            <a:ext cx="2285530" cy="699535"/>
          </a:xfrm>
          <a:prstGeom prst="rect">
            <a:avLst/>
          </a:prstGeom>
          <a:blipFill>
            <a:blip r:embed="rId2" cstate="print"/>
            <a:stretch>
              <a:fillRect/>
            </a:stretch>
          </a:blipFill>
        </p:spPr>
        <p:txBody>
          <a:bodyPr wrap="square" lIns="0" tIns="0" rIns="0" bIns="0" rtlCol="0"/>
          <a:lstStyle/>
          <a:p>
            <a:endParaRPr/>
          </a:p>
        </p:txBody>
      </p:sp>
      <p:sp>
        <p:nvSpPr>
          <p:cNvPr id="7" name="object 7"/>
          <p:cNvSpPr txBox="1">
            <a:spLocks noGrp="1"/>
          </p:cNvSpPr>
          <p:nvPr>
            <p:ph type="dt" sz="half" idx="4294967295"/>
          </p:nvPr>
        </p:nvSpPr>
        <p:spPr>
          <a:xfrm>
            <a:off x="9144965" y="6269982"/>
            <a:ext cx="1603375" cy="329565"/>
          </a:xfrm>
          <a:prstGeom prst="rect">
            <a:avLst/>
          </a:prstGeom>
        </p:spPr>
        <p:txBody>
          <a:bodyPr vert="horz" wrap="square" lIns="0" tIns="1905" rIns="0" bIns="0" rtlCol="0">
            <a:spAutoFit/>
          </a:bodyPr>
          <a:lstStyle/>
          <a:p>
            <a:pPr marL="12700">
              <a:lnSpc>
                <a:spcPct val="100000"/>
              </a:lnSpc>
              <a:spcBef>
                <a:spcPts val="15"/>
              </a:spcBef>
            </a:pPr>
            <a:r>
              <a:rPr spc="-85" dirty="0"/>
              <a:t>EMERGENCIES</a:t>
            </a:r>
          </a:p>
        </p:txBody>
      </p:sp>
      <p:sp>
        <p:nvSpPr>
          <p:cNvPr id="8" name="object 8"/>
          <p:cNvSpPr txBox="1">
            <a:spLocks noGrp="1"/>
          </p:cNvSpPr>
          <p:nvPr>
            <p:ph type="ftr" sz="quarter" idx="4294967295"/>
          </p:nvPr>
        </p:nvSpPr>
        <p:spPr>
          <a:xfrm>
            <a:off x="10436173" y="6515859"/>
            <a:ext cx="630554" cy="165100"/>
          </a:xfrm>
          <a:prstGeom prst="rect">
            <a:avLst/>
          </a:prstGeom>
        </p:spPr>
        <p:txBody>
          <a:bodyPr vert="horz" wrap="square" lIns="0" tIns="0" rIns="0" bIns="0" rtlCol="0">
            <a:spAutoFit/>
          </a:bodyPr>
          <a:lstStyle/>
          <a:p>
            <a:pPr marL="12700">
              <a:lnSpc>
                <a:spcPts val="1140"/>
              </a:lnSpc>
            </a:pPr>
            <a:r>
              <a:rPr spc="-80" dirty="0"/>
              <a:t>p</a:t>
            </a:r>
            <a:r>
              <a:rPr spc="-90" dirty="0"/>
              <a:t>r</a:t>
            </a:r>
            <a:r>
              <a:rPr spc="-80" dirty="0"/>
              <a:t>og</a:t>
            </a:r>
            <a:r>
              <a:rPr spc="-90" dirty="0"/>
              <a:t>r</a:t>
            </a:r>
            <a:r>
              <a:rPr spc="-85" dirty="0"/>
              <a:t>a</a:t>
            </a:r>
            <a:r>
              <a:rPr spc="-80" dirty="0"/>
              <a:t>mm</a:t>
            </a:r>
            <a:r>
              <a:rPr dirty="0"/>
              <a:t>e</a:t>
            </a:r>
          </a:p>
        </p:txBody>
      </p:sp>
      <p:sp>
        <p:nvSpPr>
          <p:cNvPr id="6" name="object 6"/>
          <p:cNvSpPr txBox="1"/>
          <p:nvPr/>
        </p:nvSpPr>
        <p:spPr>
          <a:xfrm>
            <a:off x="1296062" y="775023"/>
            <a:ext cx="10416788" cy="4923527"/>
          </a:xfrm>
          <a:prstGeom prst="rect">
            <a:avLst/>
          </a:prstGeom>
        </p:spPr>
        <p:txBody>
          <a:bodyPr vert="horz" wrap="square" lIns="0" tIns="151130" rIns="0" bIns="0" rtlCol="0">
            <a:spAutoFit/>
          </a:bodyPr>
          <a:lstStyle/>
          <a:p>
            <a:pPr marL="12700">
              <a:lnSpc>
                <a:spcPct val="100000"/>
              </a:lnSpc>
              <a:spcBef>
                <a:spcPts val="1190"/>
              </a:spcBef>
            </a:pPr>
            <a:r>
              <a:rPr sz="2100" spc="-5" dirty="0">
                <a:solidFill>
                  <a:srgbClr val="FFFFFF"/>
                </a:solidFill>
                <a:latin typeface="Arial"/>
                <a:cs typeface="Arial"/>
              </a:rPr>
              <a:t>Berlin </a:t>
            </a:r>
            <a:r>
              <a:rPr sz="2100" spc="-10" dirty="0" err="1" smtClean="0">
                <a:solidFill>
                  <a:srgbClr val="FFFFFF"/>
                </a:solidFill>
                <a:latin typeface="Arial"/>
                <a:cs typeface="Arial"/>
              </a:rPr>
              <a:t>defnition</a:t>
            </a:r>
            <a:r>
              <a:rPr sz="2100" spc="-10" dirty="0">
                <a:solidFill>
                  <a:srgbClr val="FFFFFF"/>
                </a:solidFill>
                <a:latin typeface="Arial"/>
                <a:cs typeface="Arial"/>
              </a:rPr>
              <a:t>, </a:t>
            </a:r>
            <a:r>
              <a:rPr sz="2100" spc="-5" dirty="0">
                <a:solidFill>
                  <a:srgbClr val="FFFFFF"/>
                </a:solidFill>
                <a:latin typeface="Arial"/>
                <a:cs typeface="Arial"/>
              </a:rPr>
              <a:t>JAMA</a:t>
            </a:r>
            <a:r>
              <a:rPr sz="2100" spc="10" dirty="0">
                <a:solidFill>
                  <a:srgbClr val="FFFFFF"/>
                </a:solidFill>
                <a:latin typeface="Arial"/>
                <a:cs typeface="Arial"/>
              </a:rPr>
              <a:t> </a:t>
            </a:r>
            <a:r>
              <a:rPr sz="2100" spc="-10" dirty="0">
                <a:solidFill>
                  <a:srgbClr val="FFFFFF"/>
                </a:solidFill>
                <a:latin typeface="Arial"/>
                <a:cs typeface="Arial"/>
              </a:rPr>
              <a:t>2012</a:t>
            </a:r>
            <a:endParaRPr sz="2100" dirty="0">
              <a:latin typeface="Arial"/>
              <a:cs typeface="Arial"/>
            </a:endParaRPr>
          </a:p>
          <a:p>
            <a:pPr marL="2053589" indent="-451484">
              <a:lnSpc>
                <a:spcPct val="100000"/>
              </a:lnSpc>
              <a:spcBef>
                <a:spcPts val="1660"/>
              </a:spcBef>
              <a:buAutoNum type="arabicPeriod"/>
              <a:tabLst>
                <a:tab pos="2054225" algn="l"/>
              </a:tabLst>
            </a:pPr>
            <a:r>
              <a:rPr sz="2400" spc="-5" dirty="0">
                <a:solidFill>
                  <a:srgbClr val="0070C0"/>
                </a:solidFill>
                <a:latin typeface="Arial"/>
                <a:cs typeface="Arial"/>
              </a:rPr>
              <a:t>Acute</a:t>
            </a:r>
            <a:r>
              <a:rPr sz="2400" spc="-85" dirty="0">
                <a:solidFill>
                  <a:srgbClr val="0070C0"/>
                </a:solidFill>
                <a:latin typeface="Arial"/>
                <a:cs typeface="Arial"/>
              </a:rPr>
              <a:t> </a:t>
            </a:r>
            <a:r>
              <a:rPr sz="2400" spc="-5" dirty="0">
                <a:solidFill>
                  <a:srgbClr val="0070C0"/>
                </a:solidFill>
                <a:latin typeface="Arial"/>
                <a:cs typeface="Arial"/>
              </a:rPr>
              <a:t>onset</a:t>
            </a:r>
            <a:endParaRPr sz="2400" dirty="0">
              <a:latin typeface="Arial"/>
              <a:cs typeface="Arial"/>
            </a:endParaRPr>
          </a:p>
          <a:p>
            <a:pPr marL="2345690" marR="519430" lvl="1" indent="-285750">
              <a:lnSpc>
                <a:spcPct val="100800"/>
              </a:lnSpc>
              <a:spcBef>
                <a:spcPts val="535"/>
              </a:spcBef>
              <a:buChar char="–"/>
              <a:tabLst>
                <a:tab pos="2346325" algn="l"/>
              </a:tabLst>
            </a:pPr>
            <a:r>
              <a:rPr sz="2400" spc="-5" dirty="0">
                <a:solidFill>
                  <a:srgbClr val="0070C0"/>
                </a:solidFill>
                <a:latin typeface="Arial"/>
                <a:cs typeface="Arial"/>
              </a:rPr>
              <a:t>≤1 </a:t>
            </a:r>
            <a:r>
              <a:rPr sz="2400" dirty="0">
                <a:solidFill>
                  <a:srgbClr val="0070C0"/>
                </a:solidFill>
                <a:latin typeface="Arial"/>
                <a:cs typeface="Arial"/>
              </a:rPr>
              <a:t>week of </a:t>
            </a:r>
            <a:r>
              <a:rPr sz="2400" b="1" spc="-5" dirty="0">
                <a:solidFill>
                  <a:srgbClr val="0070C0"/>
                </a:solidFill>
                <a:latin typeface="Arial"/>
                <a:cs typeface="Arial"/>
              </a:rPr>
              <a:t>known insult </a:t>
            </a:r>
            <a:r>
              <a:rPr sz="2400" dirty="0">
                <a:solidFill>
                  <a:srgbClr val="0070C0"/>
                </a:solidFill>
                <a:latin typeface="Arial"/>
                <a:cs typeface="Arial"/>
              </a:rPr>
              <a:t>or new or worsening </a:t>
            </a:r>
            <a:r>
              <a:rPr sz="2400" spc="-5" dirty="0">
                <a:solidFill>
                  <a:srgbClr val="0070C0"/>
                </a:solidFill>
                <a:latin typeface="Arial"/>
                <a:cs typeface="Arial"/>
              </a:rPr>
              <a:t>respiratory  status.</a:t>
            </a:r>
            <a:endParaRPr sz="2400" dirty="0">
              <a:latin typeface="Arial"/>
              <a:cs typeface="Arial"/>
            </a:endParaRPr>
          </a:p>
          <a:p>
            <a:pPr lvl="1">
              <a:lnSpc>
                <a:spcPct val="100000"/>
              </a:lnSpc>
              <a:buClr>
                <a:srgbClr val="0070C0"/>
              </a:buClr>
              <a:buFont typeface="Arial"/>
              <a:buChar char="–"/>
            </a:pPr>
            <a:endParaRPr sz="2400" dirty="0">
              <a:latin typeface="Times New Roman"/>
              <a:cs typeface="Times New Roman"/>
            </a:endParaRPr>
          </a:p>
          <a:p>
            <a:pPr lvl="1">
              <a:lnSpc>
                <a:spcPct val="100000"/>
              </a:lnSpc>
              <a:spcBef>
                <a:spcPts val="55"/>
              </a:spcBef>
              <a:buClr>
                <a:srgbClr val="0070C0"/>
              </a:buClr>
              <a:buFont typeface="Arial"/>
              <a:buChar char="–"/>
            </a:pPr>
            <a:endParaRPr sz="2400" dirty="0">
              <a:latin typeface="Times New Roman"/>
              <a:cs typeface="Times New Roman"/>
            </a:endParaRPr>
          </a:p>
          <a:p>
            <a:pPr marL="2054225" indent="-451484">
              <a:lnSpc>
                <a:spcPct val="100000"/>
              </a:lnSpc>
              <a:buAutoNum type="arabicPeriod"/>
              <a:tabLst>
                <a:tab pos="2054225" algn="l"/>
              </a:tabLst>
            </a:pPr>
            <a:r>
              <a:rPr sz="2400" spc="-5" dirty="0">
                <a:solidFill>
                  <a:srgbClr val="0070C0"/>
                </a:solidFill>
                <a:latin typeface="Arial"/>
                <a:cs typeface="Arial"/>
              </a:rPr>
              <a:t>Origin of</a:t>
            </a:r>
            <a:r>
              <a:rPr sz="2400" spc="-15" dirty="0">
                <a:solidFill>
                  <a:srgbClr val="0070C0"/>
                </a:solidFill>
                <a:latin typeface="Arial"/>
                <a:cs typeface="Arial"/>
              </a:rPr>
              <a:t> </a:t>
            </a:r>
            <a:r>
              <a:rPr sz="2400" spc="-5" dirty="0">
                <a:solidFill>
                  <a:srgbClr val="0070C0"/>
                </a:solidFill>
                <a:latin typeface="Arial"/>
                <a:cs typeface="Arial"/>
              </a:rPr>
              <a:t>oedema:</a:t>
            </a:r>
            <a:endParaRPr sz="2400" dirty="0">
              <a:latin typeface="Arial"/>
              <a:cs typeface="Arial"/>
            </a:endParaRPr>
          </a:p>
          <a:p>
            <a:pPr marL="2345690" marR="541655" lvl="1" indent="-285750">
              <a:lnSpc>
                <a:spcPct val="100800"/>
              </a:lnSpc>
              <a:spcBef>
                <a:spcPts val="540"/>
              </a:spcBef>
              <a:buChar char="–"/>
              <a:tabLst>
                <a:tab pos="2346325" algn="l"/>
              </a:tabLst>
            </a:pPr>
            <a:r>
              <a:rPr sz="2400" spc="-5" dirty="0">
                <a:solidFill>
                  <a:srgbClr val="0070C0"/>
                </a:solidFill>
                <a:latin typeface="Arial"/>
                <a:cs typeface="Arial"/>
              </a:rPr>
              <a:t>Respiratory failure </a:t>
            </a:r>
            <a:r>
              <a:rPr sz="2400" dirty="0">
                <a:solidFill>
                  <a:srgbClr val="0070C0"/>
                </a:solidFill>
                <a:latin typeface="Arial"/>
                <a:cs typeface="Arial"/>
              </a:rPr>
              <a:t>not </a:t>
            </a:r>
            <a:r>
              <a:rPr sz="2400" spc="-5" dirty="0">
                <a:solidFill>
                  <a:srgbClr val="0070C0"/>
                </a:solidFill>
                <a:latin typeface="Arial"/>
                <a:cs typeface="Arial"/>
              </a:rPr>
              <a:t>fully </a:t>
            </a:r>
            <a:r>
              <a:rPr sz="2400" dirty="0">
                <a:solidFill>
                  <a:srgbClr val="0070C0"/>
                </a:solidFill>
                <a:latin typeface="Arial"/>
                <a:cs typeface="Arial"/>
              </a:rPr>
              <a:t>explained by cardiac </a:t>
            </a:r>
            <a:r>
              <a:rPr sz="2400" spc="-5" dirty="0">
                <a:solidFill>
                  <a:srgbClr val="0070C0"/>
                </a:solidFill>
                <a:latin typeface="Arial"/>
                <a:cs typeface="Arial"/>
              </a:rPr>
              <a:t>failure </a:t>
            </a:r>
            <a:r>
              <a:rPr sz="2400" dirty="0">
                <a:solidFill>
                  <a:srgbClr val="0070C0"/>
                </a:solidFill>
                <a:latin typeface="Arial"/>
                <a:cs typeface="Arial"/>
              </a:rPr>
              <a:t>or  </a:t>
            </a:r>
            <a:r>
              <a:rPr sz="2400" spc="-5" dirty="0">
                <a:solidFill>
                  <a:srgbClr val="0070C0"/>
                </a:solidFill>
                <a:latin typeface="Arial"/>
                <a:cs typeface="Arial"/>
              </a:rPr>
              <a:t>fluid</a:t>
            </a:r>
            <a:r>
              <a:rPr sz="2400" spc="-10" dirty="0">
                <a:solidFill>
                  <a:srgbClr val="0070C0"/>
                </a:solidFill>
                <a:latin typeface="Arial"/>
                <a:cs typeface="Arial"/>
              </a:rPr>
              <a:t> </a:t>
            </a:r>
            <a:r>
              <a:rPr sz="2400" dirty="0">
                <a:solidFill>
                  <a:srgbClr val="0070C0"/>
                </a:solidFill>
                <a:latin typeface="Arial"/>
                <a:cs typeface="Arial"/>
              </a:rPr>
              <a:t>overload</a:t>
            </a:r>
            <a:r>
              <a:rPr sz="2400" dirty="0" smtClean="0">
                <a:solidFill>
                  <a:srgbClr val="0070C0"/>
                </a:solidFill>
                <a:latin typeface="Arial"/>
                <a:cs typeface="Arial"/>
              </a:rPr>
              <a:t>.</a:t>
            </a:r>
            <a:endParaRPr sz="2400" dirty="0">
              <a:latin typeface="Times New Roman"/>
              <a:cs typeface="Times New Roman"/>
            </a:endParaRPr>
          </a:p>
          <a:p>
            <a:pPr marL="2345690" marR="5080" lvl="1" indent="-285750">
              <a:lnSpc>
                <a:spcPct val="100800"/>
              </a:lnSpc>
              <a:buChar char="–"/>
              <a:tabLst>
                <a:tab pos="2346325" algn="l"/>
              </a:tabLst>
            </a:pPr>
            <a:r>
              <a:rPr sz="2400" dirty="0">
                <a:solidFill>
                  <a:srgbClr val="0070C0"/>
                </a:solidFill>
                <a:latin typeface="Arial"/>
                <a:cs typeface="Arial"/>
              </a:rPr>
              <a:t>Need </a:t>
            </a:r>
            <a:r>
              <a:rPr sz="2400" spc="-5" dirty="0">
                <a:solidFill>
                  <a:srgbClr val="0070C0"/>
                </a:solidFill>
                <a:latin typeface="Arial"/>
                <a:cs typeface="Arial"/>
              </a:rPr>
              <a:t>objective </a:t>
            </a:r>
            <a:r>
              <a:rPr sz="2400" dirty="0">
                <a:solidFill>
                  <a:srgbClr val="0070C0"/>
                </a:solidFill>
                <a:latin typeface="Arial"/>
                <a:cs typeface="Arial"/>
              </a:rPr>
              <a:t>assessment </a:t>
            </a:r>
            <a:r>
              <a:rPr sz="2400" spc="-5" dirty="0">
                <a:solidFill>
                  <a:srgbClr val="0070C0"/>
                </a:solidFill>
                <a:latin typeface="Arial"/>
                <a:cs typeface="Arial"/>
              </a:rPr>
              <a:t>(e.g. </a:t>
            </a:r>
            <a:r>
              <a:rPr sz="2400" dirty="0">
                <a:solidFill>
                  <a:srgbClr val="0070C0"/>
                </a:solidFill>
                <a:latin typeface="Arial"/>
                <a:cs typeface="Arial"/>
              </a:rPr>
              <a:t>echocardiography) </a:t>
            </a:r>
            <a:r>
              <a:rPr sz="2400" spc="-5" dirty="0">
                <a:solidFill>
                  <a:srgbClr val="0070C0"/>
                </a:solidFill>
                <a:latin typeface="Arial"/>
                <a:cs typeface="Arial"/>
              </a:rPr>
              <a:t>to  </a:t>
            </a:r>
            <a:r>
              <a:rPr sz="2400" dirty="0">
                <a:solidFill>
                  <a:srgbClr val="0070C0"/>
                </a:solidFill>
                <a:latin typeface="Arial"/>
                <a:cs typeface="Arial"/>
              </a:rPr>
              <a:t>exclude </a:t>
            </a:r>
            <a:r>
              <a:rPr sz="2400" spc="-5" dirty="0">
                <a:solidFill>
                  <a:srgbClr val="0070C0"/>
                </a:solidFill>
                <a:latin typeface="Arial"/>
                <a:cs typeface="Arial"/>
              </a:rPr>
              <a:t>hydrostatic </a:t>
            </a:r>
            <a:r>
              <a:rPr sz="2400" dirty="0">
                <a:solidFill>
                  <a:srgbClr val="0070C0"/>
                </a:solidFill>
                <a:latin typeface="Arial"/>
                <a:cs typeface="Arial"/>
              </a:rPr>
              <a:t>cause of oedema if no risk </a:t>
            </a:r>
            <a:r>
              <a:rPr sz="2400" spc="-5" dirty="0">
                <a:solidFill>
                  <a:srgbClr val="0070C0"/>
                </a:solidFill>
                <a:latin typeface="Arial"/>
                <a:cs typeface="Arial"/>
              </a:rPr>
              <a:t>factor</a:t>
            </a:r>
            <a:r>
              <a:rPr sz="2400" spc="-50" dirty="0">
                <a:solidFill>
                  <a:srgbClr val="0070C0"/>
                </a:solidFill>
                <a:latin typeface="Arial"/>
                <a:cs typeface="Arial"/>
              </a:rPr>
              <a:t> </a:t>
            </a:r>
            <a:r>
              <a:rPr sz="2400" spc="-5" dirty="0">
                <a:solidFill>
                  <a:srgbClr val="0070C0"/>
                </a:solidFill>
                <a:latin typeface="Arial"/>
                <a:cs typeface="Arial"/>
              </a:rPr>
              <a:t>present.</a:t>
            </a:r>
            <a:endParaRPr sz="2400" dirty="0">
              <a:latin typeface="Arial"/>
              <a:cs typeface="Arial"/>
            </a:endParaRPr>
          </a:p>
        </p:txBody>
      </p:sp>
      <p:sp>
        <p:nvSpPr>
          <p:cNvPr id="10" name="Title 9"/>
          <p:cNvSpPr>
            <a:spLocks noGrp="1"/>
          </p:cNvSpPr>
          <p:nvPr>
            <p:ph type="title"/>
          </p:nvPr>
        </p:nvSpPr>
        <p:spPr>
          <a:xfrm>
            <a:off x="1932166" y="138284"/>
            <a:ext cx="8658971" cy="636739"/>
          </a:xfrm>
        </p:spPr>
        <p:txBody>
          <a:bodyPr>
            <a:normAutofit fontScale="90000"/>
          </a:bodyPr>
          <a:lstStyle/>
          <a:p>
            <a:r>
              <a:rPr lang="en-US" b="1" dirty="0" smtClean="0">
                <a:solidFill>
                  <a:srgbClr val="0070C0"/>
                </a:solidFill>
              </a:rPr>
              <a:t>ARDS - </a:t>
            </a:r>
            <a:r>
              <a:rPr lang="en-US" sz="3100" b="1" i="1" dirty="0">
                <a:solidFill>
                  <a:srgbClr val="0070C0"/>
                </a:solidFill>
              </a:rPr>
              <a:t>Diagnostic criteria</a:t>
            </a:r>
            <a:endParaRPr lang="en-US" sz="3100" dirty="0"/>
          </a:p>
        </p:txBody>
      </p:sp>
    </p:spTree>
    <p:extLst>
      <p:ext uri="{BB962C8B-B14F-4D97-AF65-F5344CB8AC3E}">
        <p14:creationId xmlns:p14="http://schemas.microsoft.com/office/powerpoint/2010/main" val="63495654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9600" y="6096000"/>
            <a:ext cx="2285530" cy="699535"/>
          </a:xfrm>
          <a:prstGeom prst="rect">
            <a:avLst/>
          </a:prstGeom>
          <a:blipFill>
            <a:blip r:embed="rId2" cstate="print"/>
            <a:stretch>
              <a:fillRect/>
            </a:stretch>
          </a:blipFill>
        </p:spPr>
        <p:txBody>
          <a:bodyPr wrap="square" lIns="0" tIns="0" rIns="0" bIns="0" rtlCol="0"/>
          <a:lstStyle/>
          <a:p>
            <a:endParaRPr/>
          </a:p>
        </p:txBody>
      </p:sp>
      <p:sp>
        <p:nvSpPr>
          <p:cNvPr id="7" name="object 7"/>
          <p:cNvSpPr txBox="1">
            <a:spLocks noGrp="1"/>
          </p:cNvSpPr>
          <p:nvPr>
            <p:ph type="dt" sz="half" idx="4294967295"/>
          </p:nvPr>
        </p:nvSpPr>
        <p:spPr>
          <a:xfrm>
            <a:off x="9144965" y="6269982"/>
            <a:ext cx="1603375" cy="329565"/>
          </a:xfrm>
          <a:prstGeom prst="rect">
            <a:avLst/>
          </a:prstGeom>
        </p:spPr>
        <p:txBody>
          <a:bodyPr vert="horz" wrap="square" lIns="0" tIns="1905" rIns="0" bIns="0" rtlCol="0">
            <a:spAutoFit/>
          </a:bodyPr>
          <a:lstStyle/>
          <a:p>
            <a:pPr marL="12700">
              <a:lnSpc>
                <a:spcPct val="100000"/>
              </a:lnSpc>
              <a:spcBef>
                <a:spcPts val="15"/>
              </a:spcBef>
            </a:pPr>
            <a:r>
              <a:rPr spc="-85" dirty="0"/>
              <a:t>EMERGENCIES</a:t>
            </a:r>
          </a:p>
        </p:txBody>
      </p:sp>
      <p:sp>
        <p:nvSpPr>
          <p:cNvPr id="8" name="object 8"/>
          <p:cNvSpPr txBox="1">
            <a:spLocks noGrp="1"/>
          </p:cNvSpPr>
          <p:nvPr>
            <p:ph type="ftr" sz="quarter" idx="4294967295"/>
          </p:nvPr>
        </p:nvSpPr>
        <p:spPr>
          <a:xfrm>
            <a:off x="10436173" y="6515859"/>
            <a:ext cx="630554" cy="165100"/>
          </a:xfrm>
          <a:prstGeom prst="rect">
            <a:avLst/>
          </a:prstGeom>
        </p:spPr>
        <p:txBody>
          <a:bodyPr vert="horz" wrap="square" lIns="0" tIns="0" rIns="0" bIns="0" rtlCol="0">
            <a:spAutoFit/>
          </a:bodyPr>
          <a:lstStyle/>
          <a:p>
            <a:pPr marL="12700">
              <a:lnSpc>
                <a:spcPts val="1140"/>
              </a:lnSpc>
            </a:pPr>
            <a:r>
              <a:rPr spc="-80" dirty="0"/>
              <a:t>p</a:t>
            </a:r>
            <a:r>
              <a:rPr spc="-90" dirty="0"/>
              <a:t>r</a:t>
            </a:r>
            <a:r>
              <a:rPr spc="-80" dirty="0"/>
              <a:t>og</a:t>
            </a:r>
            <a:r>
              <a:rPr spc="-90" dirty="0"/>
              <a:t>r</a:t>
            </a:r>
            <a:r>
              <a:rPr spc="-85" dirty="0"/>
              <a:t>a</a:t>
            </a:r>
            <a:r>
              <a:rPr spc="-80" dirty="0"/>
              <a:t>mm</a:t>
            </a:r>
            <a:r>
              <a:rPr dirty="0"/>
              <a:t>e</a:t>
            </a:r>
          </a:p>
        </p:txBody>
      </p:sp>
      <p:sp>
        <p:nvSpPr>
          <p:cNvPr id="4" name="object 4"/>
          <p:cNvSpPr txBox="1"/>
          <p:nvPr/>
        </p:nvSpPr>
        <p:spPr>
          <a:xfrm>
            <a:off x="456260" y="413689"/>
            <a:ext cx="8688705" cy="962660"/>
          </a:xfrm>
          <a:prstGeom prst="rect">
            <a:avLst/>
          </a:prstGeom>
        </p:spPr>
        <p:txBody>
          <a:bodyPr vert="horz" wrap="square" lIns="0" tIns="12700" rIns="0" bIns="0" rtlCol="0">
            <a:spAutoFit/>
          </a:bodyPr>
          <a:lstStyle/>
          <a:p>
            <a:pPr marL="12700">
              <a:lnSpc>
                <a:spcPct val="100000"/>
              </a:lnSpc>
              <a:spcBef>
                <a:spcPts val="100"/>
              </a:spcBef>
            </a:pPr>
            <a:r>
              <a:rPr sz="2100" spc="-5" dirty="0">
                <a:solidFill>
                  <a:srgbClr val="FFFFFF"/>
                </a:solidFill>
                <a:latin typeface="Arial"/>
                <a:cs typeface="Arial"/>
              </a:rPr>
              <a:t>Berlin </a:t>
            </a:r>
            <a:r>
              <a:rPr sz="2100" spc="-10" dirty="0">
                <a:solidFill>
                  <a:srgbClr val="FFFFFF"/>
                </a:solidFill>
                <a:latin typeface="Arial"/>
                <a:cs typeface="Arial"/>
              </a:rPr>
              <a:t>definition, </a:t>
            </a:r>
            <a:r>
              <a:rPr sz="2100" spc="-5" dirty="0">
                <a:solidFill>
                  <a:srgbClr val="FFFFFF"/>
                </a:solidFill>
                <a:latin typeface="Arial"/>
                <a:cs typeface="Arial"/>
              </a:rPr>
              <a:t>JAMA</a:t>
            </a:r>
            <a:r>
              <a:rPr sz="2100" spc="10" dirty="0">
                <a:solidFill>
                  <a:srgbClr val="FFFFFF"/>
                </a:solidFill>
                <a:latin typeface="Arial"/>
                <a:cs typeface="Arial"/>
              </a:rPr>
              <a:t> </a:t>
            </a:r>
            <a:r>
              <a:rPr sz="2100" spc="-10" dirty="0">
                <a:solidFill>
                  <a:srgbClr val="FFFFFF"/>
                </a:solidFill>
                <a:latin typeface="Arial"/>
                <a:cs typeface="Arial"/>
              </a:rPr>
              <a:t>2012</a:t>
            </a:r>
            <a:endParaRPr sz="2100" dirty="0">
              <a:latin typeface="Arial"/>
              <a:cs typeface="Arial"/>
            </a:endParaRPr>
          </a:p>
          <a:p>
            <a:pPr marL="1115695">
              <a:lnSpc>
                <a:spcPct val="100000"/>
              </a:lnSpc>
              <a:spcBef>
                <a:spcPts val="1980"/>
              </a:spcBef>
            </a:pPr>
            <a:r>
              <a:rPr sz="2400" dirty="0">
                <a:solidFill>
                  <a:srgbClr val="0070C0"/>
                </a:solidFill>
                <a:latin typeface="Arial"/>
                <a:cs typeface="Arial"/>
              </a:rPr>
              <a:t>3. </a:t>
            </a:r>
            <a:r>
              <a:rPr sz="2400" spc="-5" dirty="0">
                <a:solidFill>
                  <a:srgbClr val="0070C0"/>
                </a:solidFill>
                <a:latin typeface="Arial"/>
                <a:cs typeface="Arial"/>
              </a:rPr>
              <a:t>Severity </a:t>
            </a:r>
            <a:r>
              <a:rPr sz="2400" dirty="0">
                <a:solidFill>
                  <a:srgbClr val="0070C0"/>
                </a:solidFill>
                <a:latin typeface="Arial"/>
                <a:cs typeface="Arial"/>
              </a:rPr>
              <a:t>of </a:t>
            </a:r>
            <a:r>
              <a:rPr sz="2400" spc="-5" dirty="0">
                <a:solidFill>
                  <a:srgbClr val="0070C0"/>
                </a:solidFill>
                <a:latin typeface="Arial"/>
                <a:cs typeface="Arial"/>
              </a:rPr>
              <a:t>oxygenation </a:t>
            </a:r>
            <a:r>
              <a:rPr sz="2400" dirty="0">
                <a:solidFill>
                  <a:srgbClr val="0070C0"/>
                </a:solidFill>
                <a:latin typeface="Arial"/>
                <a:cs typeface="Arial"/>
              </a:rPr>
              <a:t>impairment (if </a:t>
            </a:r>
            <a:r>
              <a:rPr sz="2400" spc="-5" dirty="0">
                <a:solidFill>
                  <a:srgbClr val="0070C0"/>
                </a:solidFill>
                <a:latin typeface="Arial"/>
                <a:cs typeface="Arial"/>
              </a:rPr>
              <a:t>ABG</a:t>
            </a:r>
            <a:r>
              <a:rPr sz="2400" spc="-65" dirty="0">
                <a:solidFill>
                  <a:srgbClr val="0070C0"/>
                </a:solidFill>
                <a:latin typeface="Arial"/>
                <a:cs typeface="Arial"/>
              </a:rPr>
              <a:t> </a:t>
            </a:r>
            <a:r>
              <a:rPr sz="2400" dirty="0">
                <a:solidFill>
                  <a:srgbClr val="0070C0"/>
                </a:solidFill>
                <a:latin typeface="Arial"/>
                <a:cs typeface="Arial"/>
              </a:rPr>
              <a:t>available)</a:t>
            </a:r>
            <a:endParaRPr sz="2400" dirty="0">
              <a:latin typeface="Arial"/>
              <a:cs typeface="Arial"/>
            </a:endParaRPr>
          </a:p>
        </p:txBody>
      </p:sp>
      <p:graphicFrame>
        <p:nvGraphicFramePr>
          <p:cNvPr id="5" name="object 5"/>
          <p:cNvGraphicFramePr>
            <a:graphicFrameLocks noGrp="1"/>
          </p:cNvGraphicFramePr>
          <p:nvPr/>
        </p:nvGraphicFramePr>
        <p:xfrm>
          <a:off x="1839214" y="1912975"/>
          <a:ext cx="8646159" cy="3655780"/>
        </p:xfrm>
        <a:graphic>
          <a:graphicData uri="http://schemas.openxmlformats.org/drawingml/2006/table">
            <a:tbl>
              <a:tblPr firstRow="1" bandRow="1">
                <a:tableStyleId>{2D5ABB26-0587-4C30-8999-92F81FD0307C}</a:tableStyleId>
              </a:tblPr>
              <a:tblGrid>
                <a:gridCol w="2503170"/>
                <a:gridCol w="2804160"/>
                <a:gridCol w="3338829"/>
              </a:tblGrid>
              <a:tr h="890050">
                <a:tc>
                  <a:txBody>
                    <a:bodyPr/>
                    <a:lstStyle/>
                    <a:p>
                      <a:pPr marL="154940">
                        <a:lnSpc>
                          <a:spcPct val="100000"/>
                        </a:lnSpc>
                        <a:spcBef>
                          <a:spcPts val="229"/>
                        </a:spcBef>
                      </a:pPr>
                      <a:r>
                        <a:rPr sz="2200" b="1" spc="-5" dirty="0">
                          <a:solidFill>
                            <a:srgbClr val="FFFFFF"/>
                          </a:solidFill>
                          <a:latin typeface="Arial"/>
                          <a:cs typeface="Arial"/>
                        </a:rPr>
                        <a:t>Disease</a:t>
                      </a:r>
                      <a:r>
                        <a:rPr sz="2200" b="1" spc="-15" dirty="0">
                          <a:solidFill>
                            <a:srgbClr val="FFFFFF"/>
                          </a:solidFill>
                          <a:latin typeface="Arial"/>
                          <a:cs typeface="Arial"/>
                        </a:rPr>
                        <a:t> </a:t>
                      </a:r>
                      <a:r>
                        <a:rPr sz="2200" b="1" spc="-5" dirty="0">
                          <a:solidFill>
                            <a:srgbClr val="FFFFFF"/>
                          </a:solidFill>
                          <a:latin typeface="Arial"/>
                          <a:cs typeface="Arial"/>
                        </a:rPr>
                        <a:t>severity</a:t>
                      </a:r>
                      <a:endParaRPr sz="2200" dirty="0">
                        <a:latin typeface="Arial"/>
                        <a:cs typeface="Arial"/>
                      </a:endParaRPr>
                    </a:p>
                  </a:txBody>
                  <a:tcPr marL="0" marR="0" marT="29209" marB="0">
                    <a:lnL w="19050">
                      <a:solidFill>
                        <a:srgbClr val="FFFFFF"/>
                      </a:solidFill>
                      <a:prstDash val="solid"/>
                    </a:lnL>
                    <a:lnR w="19050">
                      <a:solidFill>
                        <a:srgbClr val="FFFFFF"/>
                      </a:solidFill>
                      <a:prstDash val="solid"/>
                    </a:lnR>
                    <a:lnT w="19050">
                      <a:solidFill>
                        <a:srgbClr val="FFFFFF"/>
                      </a:solidFill>
                      <a:prstDash val="solid"/>
                    </a:lnT>
                    <a:lnB w="53975">
                      <a:solidFill>
                        <a:srgbClr val="FFFFFF"/>
                      </a:solidFill>
                      <a:prstDash val="solid"/>
                    </a:lnB>
                    <a:solidFill>
                      <a:srgbClr val="1E7FB8"/>
                    </a:solidFill>
                  </a:tcPr>
                </a:tc>
                <a:tc>
                  <a:txBody>
                    <a:bodyPr/>
                    <a:lstStyle/>
                    <a:p>
                      <a:pPr marL="746760">
                        <a:lnSpc>
                          <a:spcPct val="100000"/>
                        </a:lnSpc>
                        <a:spcBef>
                          <a:spcPts val="229"/>
                        </a:spcBef>
                      </a:pPr>
                      <a:r>
                        <a:rPr sz="2200" b="1" spc="-5" dirty="0">
                          <a:solidFill>
                            <a:srgbClr val="FFFFFF"/>
                          </a:solidFill>
                          <a:latin typeface="Arial"/>
                          <a:cs typeface="Arial"/>
                        </a:rPr>
                        <a:t>PaO</a:t>
                      </a:r>
                      <a:r>
                        <a:rPr sz="2250" b="1" spc="-7" baseline="-18518" dirty="0">
                          <a:solidFill>
                            <a:srgbClr val="FFFFFF"/>
                          </a:solidFill>
                          <a:latin typeface="Arial"/>
                          <a:cs typeface="Arial"/>
                        </a:rPr>
                        <a:t>2</a:t>
                      </a:r>
                      <a:r>
                        <a:rPr sz="2200" b="1" spc="-5" dirty="0">
                          <a:solidFill>
                            <a:srgbClr val="FFFFFF"/>
                          </a:solidFill>
                          <a:latin typeface="Arial"/>
                          <a:cs typeface="Arial"/>
                        </a:rPr>
                        <a:t>/FiO</a:t>
                      </a:r>
                      <a:r>
                        <a:rPr sz="2250" b="1" spc="-7" baseline="-18518" dirty="0">
                          <a:solidFill>
                            <a:srgbClr val="FFFFFF"/>
                          </a:solidFill>
                          <a:latin typeface="Arial"/>
                          <a:cs typeface="Arial"/>
                        </a:rPr>
                        <a:t>2</a:t>
                      </a:r>
                      <a:endParaRPr sz="2250" baseline="-18518">
                        <a:latin typeface="Arial"/>
                        <a:cs typeface="Arial"/>
                      </a:endParaRPr>
                    </a:p>
                  </a:txBody>
                  <a:tcPr marL="0" marR="0" marT="29209" marB="0">
                    <a:lnL w="19050">
                      <a:solidFill>
                        <a:srgbClr val="FFFFFF"/>
                      </a:solidFill>
                      <a:prstDash val="solid"/>
                    </a:lnL>
                    <a:lnR w="19050">
                      <a:solidFill>
                        <a:srgbClr val="FFFFFF"/>
                      </a:solidFill>
                      <a:prstDash val="solid"/>
                    </a:lnR>
                    <a:lnT w="19050">
                      <a:solidFill>
                        <a:srgbClr val="FFFFFF"/>
                      </a:solidFill>
                      <a:prstDash val="solid"/>
                    </a:lnT>
                    <a:lnB w="53975">
                      <a:solidFill>
                        <a:srgbClr val="FFFFFF"/>
                      </a:solidFill>
                      <a:prstDash val="solid"/>
                    </a:lnB>
                    <a:solidFill>
                      <a:srgbClr val="1E7FB8"/>
                    </a:solidFill>
                  </a:tcPr>
                </a:tc>
                <a:tc>
                  <a:txBody>
                    <a:bodyPr/>
                    <a:lstStyle/>
                    <a:p>
                      <a:pPr algn="ctr">
                        <a:lnSpc>
                          <a:spcPct val="100000"/>
                        </a:lnSpc>
                        <a:spcBef>
                          <a:spcPts val="229"/>
                        </a:spcBef>
                      </a:pPr>
                      <a:r>
                        <a:rPr sz="2200" b="1" spc="-5" dirty="0">
                          <a:solidFill>
                            <a:srgbClr val="FFFFFF"/>
                          </a:solidFill>
                          <a:latin typeface="Arial"/>
                          <a:cs typeface="Arial"/>
                        </a:rPr>
                        <a:t>PEEP</a:t>
                      </a:r>
                      <a:endParaRPr sz="2200">
                        <a:latin typeface="Arial"/>
                        <a:cs typeface="Arial"/>
                      </a:endParaRPr>
                    </a:p>
                  </a:txBody>
                  <a:tcPr marL="0" marR="0" marT="29209" marB="0">
                    <a:lnL w="19050">
                      <a:solidFill>
                        <a:srgbClr val="FFFFFF"/>
                      </a:solidFill>
                      <a:prstDash val="solid"/>
                    </a:lnL>
                    <a:lnR w="19050">
                      <a:solidFill>
                        <a:srgbClr val="FFFFFF"/>
                      </a:solidFill>
                      <a:prstDash val="solid"/>
                    </a:lnR>
                    <a:lnT w="19050">
                      <a:solidFill>
                        <a:srgbClr val="FFFFFF"/>
                      </a:solidFill>
                      <a:prstDash val="solid"/>
                    </a:lnT>
                    <a:lnB w="53975">
                      <a:solidFill>
                        <a:srgbClr val="FFFFFF"/>
                      </a:solidFill>
                      <a:prstDash val="solid"/>
                    </a:lnB>
                    <a:solidFill>
                      <a:srgbClr val="1E7FB8"/>
                    </a:solidFill>
                  </a:tcPr>
                </a:tc>
              </a:tr>
              <a:tr h="890050">
                <a:tc>
                  <a:txBody>
                    <a:bodyPr/>
                    <a:lstStyle/>
                    <a:p>
                      <a:pPr marL="41275">
                        <a:lnSpc>
                          <a:spcPct val="100000"/>
                        </a:lnSpc>
                        <a:spcBef>
                          <a:spcPts val="229"/>
                        </a:spcBef>
                      </a:pPr>
                      <a:r>
                        <a:rPr sz="2200" b="1" dirty="0">
                          <a:solidFill>
                            <a:srgbClr val="0070C0"/>
                          </a:solidFill>
                          <a:latin typeface="Arial"/>
                          <a:cs typeface="Arial"/>
                        </a:rPr>
                        <a:t>Mild</a:t>
                      </a:r>
                      <a:r>
                        <a:rPr sz="2200" b="1" spc="-5" dirty="0">
                          <a:solidFill>
                            <a:srgbClr val="0070C0"/>
                          </a:solidFill>
                          <a:latin typeface="Arial"/>
                          <a:cs typeface="Arial"/>
                        </a:rPr>
                        <a:t> ARDS</a:t>
                      </a:r>
                      <a:endParaRPr sz="2200">
                        <a:latin typeface="Arial"/>
                        <a:cs typeface="Arial"/>
                      </a:endParaRPr>
                    </a:p>
                  </a:txBody>
                  <a:tcPr marL="0" marR="0" marT="29209" marB="0">
                    <a:lnL w="19050">
                      <a:solidFill>
                        <a:srgbClr val="FFFFFF"/>
                      </a:solidFill>
                      <a:prstDash val="solid"/>
                    </a:lnL>
                    <a:lnR w="19050">
                      <a:solidFill>
                        <a:srgbClr val="FFFFFF"/>
                      </a:solidFill>
                      <a:prstDash val="solid"/>
                    </a:lnR>
                    <a:lnT w="53975">
                      <a:solidFill>
                        <a:srgbClr val="FFFFFF"/>
                      </a:solidFill>
                      <a:prstDash val="solid"/>
                    </a:lnT>
                    <a:lnB w="19050">
                      <a:solidFill>
                        <a:srgbClr val="FFFFFF"/>
                      </a:solidFill>
                      <a:prstDash val="solid"/>
                    </a:lnB>
                    <a:solidFill>
                      <a:srgbClr val="96CCEE"/>
                    </a:solidFill>
                  </a:tcPr>
                </a:tc>
                <a:tc>
                  <a:txBody>
                    <a:bodyPr/>
                    <a:lstStyle/>
                    <a:p>
                      <a:pPr marL="41275">
                        <a:lnSpc>
                          <a:spcPct val="100000"/>
                        </a:lnSpc>
                        <a:spcBef>
                          <a:spcPts val="229"/>
                        </a:spcBef>
                      </a:pPr>
                      <a:r>
                        <a:rPr sz="2200" dirty="0">
                          <a:solidFill>
                            <a:srgbClr val="0070C0"/>
                          </a:solidFill>
                          <a:latin typeface="Arial"/>
                          <a:cs typeface="Arial"/>
                        </a:rPr>
                        <a:t>200 &lt; x ≤</a:t>
                      </a:r>
                      <a:r>
                        <a:rPr sz="2200" spc="-20" dirty="0">
                          <a:solidFill>
                            <a:srgbClr val="0070C0"/>
                          </a:solidFill>
                          <a:latin typeface="Arial"/>
                          <a:cs typeface="Arial"/>
                        </a:rPr>
                        <a:t> </a:t>
                      </a:r>
                      <a:r>
                        <a:rPr sz="2200" b="1" dirty="0">
                          <a:solidFill>
                            <a:srgbClr val="0070C0"/>
                          </a:solidFill>
                          <a:latin typeface="Arial"/>
                          <a:cs typeface="Arial"/>
                        </a:rPr>
                        <a:t>300</a:t>
                      </a:r>
                      <a:endParaRPr sz="2200">
                        <a:latin typeface="Arial"/>
                        <a:cs typeface="Arial"/>
                      </a:endParaRPr>
                    </a:p>
                  </a:txBody>
                  <a:tcPr marL="0" marR="0" marT="29209" marB="0">
                    <a:lnL w="19050">
                      <a:solidFill>
                        <a:srgbClr val="FFFFFF"/>
                      </a:solidFill>
                      <a:prstDash val="solid"/>
                    </a:lnL>
                    <a:lnR w="19050">
                      <a:solidFill>
                        <a:srgbClr val="FFFFFF"/>
                      </a:solidFill>
                      <a:prstDash val="solid"/>
                    </a:lnR>
                    <a:lnT w="53975">
                      <a:solidFill>
                        <a:srgbClr val="FFFFFF"/>
                      </a:solidFill>
                      <a:prstDash val="solid"/>
                    </a:lnT>
                    <a:lnB w="19050">
                      <a:solidFill>
                        <a:srgbClr val="FFFFFF"/>
                      </a:solidFill>
                      <a:prstDash val="solid"/>
                    </a:lnB>
                    <a:solidFill>
                      <a:srgbClr val="96CCEE"/>
                    </a:solidFill>
                  </a:tcPr>
                </a:tc>
                <a:tc>
                  <a:txBody>
                    <a:bodyPr/>
                    <a:lstStyle/>
                    <a:p>
                      <a:pPr marL="41275">
                        <a:lnSpc>
                          <a:spcPct val="100000"/>
                        </a:lnSpc>
                        <a:spcBef>
                          <a:spcPts val="229"/>
                        </a:spcBef>
                      </a:pPr>
                      <a:r>
                        <a:rPr sz="2200" dirty="0">
                          <a:solidFill>
                            <a:srgbClr val="0070C0"/>
                          </a:solidFill>
                          <a:latin typeface="Arial"/>
                          <a:cs typeface="Arial"/>
                        </a:rPr>
                        <a:t>≥ 5 cm </a:t>
                      </a:r>
                      <a:r>
                        <a:rPr sz="2200" spc="-10" dirty="0">
                          <a:solidFill>
                            <a:srgbClr val="0070C0"/>
                          </a:solidFill>
                          <a:latin typeface="Arial"/>
                          <a:cs typeface="Arial"/>
                        </a:rPr>
                        <a:t>H</a:t>
                      </a:r>
                      <a:r>
                        <a:rPr sz="2250" spc="-15" baseline="-18518" dirty="0">
                          <a:solidFill>
                            <a:srgbClr val="0070C0"/>
                          </a:solidFill>
                          <a:latin typeface="Arial"/>
                          <a:cs typeface="Arial"/>
                        </a:rPr>
                        <a:t>2</a:t>
                      </a:r>
                      <a:r>
                        <a:rPr sz="2200" spc="-10" dirty="0">
                          <a:solidFill>
                            <a:srgbClr val="0070C0"/>
                          </a:solidFill>
                          <a:latin typeface="Arial"/>
                          <a:cs typeface="Arial"/>
                        </a:rPr>
                        <a:t>O </a:t>
                      </a:r>
                      <a:r>
                        <a:rPr sz="2200" dirty="0">
                          <a:solidFill>
                            <a:srgbClr val="0070C0"/>
                          </a:solidFill>
                          <a:latin typeface="Arial"/>
                          <a:cs typeface="Arial"/>
                        </a:rPr>
                        <a:t>(or</a:t>
                      </a:r>
                      <a:r>
                        <a:rPr sz="2200" spc="-10" dirty="0">
                          <a:solidFill>
                            <a:srgbClr val="0070C0"/>
                          </a:solidFill>
                          <a:latin typeface="Arial"/>
                          <a:cs typeface="Arial"/>
                        </a:rPr>
                        <a:t> CPAP)</a:t>
                      </a:r>
                      <a:endParaRPr sz="2200">
                        <a:latin typeface="Arial"/>
                        <a:cs typeface="Arial"/>
                      </a:endParaRPr>
                    </a:p>
                  </a:txBody>
                  <a:tcPr marL="0" marR="0" marT="29209" marB="0">
                    <a:lnL w="19050">
                      <a:solidFill>
                        <a:srgbClr val="FFFFFF"/>
                      </a:solidFill>
                      <a:prstDash val="solid"/>
                    </a:lnL>
                    <a:lnR w="19050">
                      <a:solidFill>
                        <a:srgbClr val="FFFFFF"/>
                      </a:solidFill>
                      <a:prstDash val="solid"/>
                    </a:lnR>
                    <a:lnT w="53975">
                      <a:solidFill>
                        <a:srgbClr val="FFFFFF"/>
                      </a:solidFill>
                      <a:prstDash val="solid"/>
                    </a:lnT>
                    <a:lnB w="19050">
                      <a:solidFill>
                        <a:srgbClr val="FFFFFF"/>
                      </a:solidFill>
                      <a:prstDash val="solid"/>
                    </a:lnB>
                    <a:solidFill>
                      <a:srgbClr val="96CCEE"/>
                    </a:solidFill>
                  </a:tcPr>
                </a:tc>
              </a:tr>
              <a:tr h="946660">
                <a:tc>
                  <a:txBody>
                    <a:bodyPr/>
                    <a:lstStyle/>
                    <a:p>
                      <a:pPr marL="41275">
                        <a:lnSpc>
                          <a:spcPct val="100000"/>
                        </a:lnSpc>
                        <a:spcBef>
                          <a:spcPts val="229"/>
                        </a:spcBef>
                      </a:pPr>
                      <a:r>
                        <a:rPr sz="2200" b="1" spc="-5" dirty="0">
                          <a:solidFill>
                            <a:srgbClr val="0070C0"/>
                          </a:solidFill>
                          <a:latin typeface="Arial"/>
                          <a:cs typeface="Arial"/>
                        </a:rPr>
                        <a:t>Moderate</a:t>
                      </a:r>
                      <a:r>
                        <a:rPr sz="2200" b="1" spc="-15" dirty="0">
                          <a:solidFill>
                            <a:srgbClr val="0070C0"/>
                          </a:solidFill>
                          <a:latin typeface="Arial"/>
                          <a:cs typeface="Arial"/>
                        </a:rPr>
                        <a:t> </a:t>
                      </a:r>
                      <a:r>
                        <a:rPr sz="2200" b="1" spc="-5" dirty="0">
                          <a:solidFill>
                            <a:srgbClr val="0070C0"/>
                          </a:solidFill>
                          <a:latin typeface="Arial"/>
                          <a:cs typeface="Arial"/>
                        </a:rPr>
                        <a:t>ARDS</a:t>
                      </a:r>
                      <a:endParaRPr sz="2200" dirty="0">
                        <a:latin typeface="Arial"/>
                        <a:cs typeface="Arial"/>
                      </a:endParaRPr>
                    </a:p>
                  </a:txBody>
                  <a:tcPr marL="0" marR="0" marT="29209" marB="0">
                    <a:lnL w="19050">
                      <a:solidFill>
                        <a:srgbClr val="FFFFFF"/>
                      </a:solidFill>
                      <a:prstDash val="solid"/>
                    </a:lnL>
                    <a:lnR w="19050">
                      <a:solidFill>
                        <a:srgbClr val="FFFFFF"/>
                      </a:solidFill>
                      <a:prstDash val="solid"/>
                    </a:lnR>
                    <a:lnT w="19050">
                      <a:solidFill>
                        <a:srgbClr val="FFFFFF"/>
                      </a:solidFill>
                      <a:prstDash val="solid"/>
                    </a:lnT>
                    <a:lnB w="19050">
                      <a:solidFill>
                        <a:srgbClr val="FFFFFF"/>
                      </a:solidFill>
                      <a:prstDash val="solid"/>
                    </a:lnB>
                    <a:solidFill>
                      <a:srgbClr val="DCE9F8"/>
                    </a:solidFill>
                  </a:tcPr>
                </a:tc>
                <a:tc>
                  <a:txBody>
                    <a:bodyPr/>
                    <a:lstStyle/>
                    <a:p>
                      <a:pPr marL="41275">
                        <a:lnSpc>
                          <a:spcPct val="100000"/>
                        </a:lnSpc>
                        <a:spcBef>
                          <a:spcPts val="229"/>
                        </a:spcBef>
                      </a:pPr>
                      <a:r>
                        <a:rPr sz="2200" dirty="0">
                          <a:solidFill>
                            <a:srgbClr val="0070C0"/>
                          </a:solidFill>
                          <a:latin typeface="Arial"/>
                          <a:cs typeface="Arial"/>
                        </a:rPr>
                        <a:t>100 &lt; x ≤</a:t>
                      </a:r>
                      <a:r>
                        <a:rPr sz="2200" spc="-20" dirty="0">
                          <a:solidFill>
                            <a:srgbClr val="0070C0"/>
                          </a:solidFill>
                          <a:latin typeface="Arial"/>
                          <a:cs typeface="Arial"/>
                        </a:rPr>
                        <a:t> </a:t>
                      </a:r>
                      <a:r>
                        <a:rPr sz="2200" dirty="0">
                          <a:solidFill>
                            <a:srgbClr val="0070C0"/>
                          </a:solidFill>
                          <a:latin typeface="Arial"/>
                          <a:cs typeface="Arial"/>
                        </a:rPr>
                        <a:t>200</a:t>
                      </a:r>
                      <a:endParaRPr sz="2200">
                        <a:latin typeface="Arial"/>
                        <a:cs typeface="Arial"/>
                      </a:endParaRPr>
                    </a:p>
                  </a:txBody>
                  <a:tcPr marL="0" marR="0" marT="29209" marB="0">
                    <a:lnL w="19050">
                      <a:solidFill>
                        <a:srgbClr val="FFFFFF"/>
                      </a:solidFill>
                      <a:prstDash val="solid"/>
                    </a:lnL>
                    <a:lnR w="19050">
                      <a:solidFill>
                        <a:srgbClr val="FFFFFF"/>
                      </a:solidFill>
                      <a:prstDash val="solid"/>
                    </a:lnR>
                    <a:lnT w="19050">
                      <a:solidFill>
                        <a:srgbClr val="FFFFFF"/>
                      </a:solidFill>
                      <a:prstDash val="solid"/>
                    </a:lnT>
                    <a:lnB w="19050">
                      <a:solidFill>
                        <a:srgbClr val="FFFFFF"/>
                      </a:solidFill>
                      <a:prstDash val="solid"/>
                    </a:lnB>
                    <a:solidFill>
                      <a:srgbClr val="DCE9F8"/>
                    </a:solidFill>
                  </a:tcPr>
                </a:tc>
                <a:tc>
                  <a:txBody>
                    <a:bodyPr/>
                    <a:lstStyle/>
                    <a:p>
                      <a:pPr marL="41275">
                        <a:lnSpc>
                          <a:spcPct val="100000"/>
                        </a:lnSpc>
                        <a:spcBef>
                          <a:spcPts val="229"/>
                        </a:spcBef>
                      </a:pPr>
                      <a:r>
                        <a:rPr sz="2200" dirty="0">
                          <a:solidFill>
                            <a:srgbClr val="0070C0"/>
                          </a:solidFill>
                          <a:latin typeface="Arial"/>
                          <a:cs typeface="Arial"/>
                        </a:rPr>
                        <a:t>≥ 5 cm</a:t>
                      </a:r>
                      <a:r>
                        <a:rPr sz="2200" spc="-5" dirty="0">
                          <a:solidFill>
                            <a:srgbClr val="0070C0"/>
                          </a:solidFill>
                          <a:latin typeface="Arial"/>
                          <a:cs typeface="Arial"/>
                        </a:rPr>
                        <a:t> </a:t>
                      </a:r>
                      <a:r>
                        <a:rPr sz="2200" spc="-10" dirty="0">
                          <a:solidFill>
                            <a:srgbClr val="0070C0"/>
                          </a:solidFill>
                          <a:latin typeface="Arial"/>
                          <a:cs typeface="Arial"/>
                        </a:rPr>
                        <a:t>H</a:t>
                      </a:r>
                      <a:r>
                        <a:rPr sz="2250" spc="-15" baseline="-18518" dirty="0">
                          <a:solidFill>
                            <a:srgbClr val="0070C0"/>
                          </a:solidFill>
                          <a:latin typeface="Arial"/>
                          <a:cs typeface="Arial"/>
                        </a:rPr>
                        <a:t>2</a:t>
                      </a:r>
                      <a:r>
                        <a:rPr sz="2200" spc="-10" dirty="0">
                          <a:solidFill>
                            <a:srgbClr val="0070C0"/>
                          </a:solidFill>
                          <a:latin typeface="Arial"/>
                          <a:cs typeface="Arial"/>
                        </a:rPr>
                        <a:t>O</a:t>
                      </a:r>
                      <a:endParaRPr sz="2200">
                        <a:latin typeface="Arial"/>
                        <a:cs typeface="Arial"/>
                      </a:endParaRPr>
                    </a:p>
                  </a:txBody>
                  <a:tcPr marL="0" marR="0" marT="29209" marB="0">
                    <a:lnL w="19050">
                      <a:solidFill>
                        <a:srgbClr val="FFFFFF"/>
                      </a:solidFill>
                      <a:prstDash val="solid"/>
                    </a:lnL>
                    <a:lnR w="19050">
                      <a:solidFill>
                        <a:srgbClr val="FFFFFF"/>
                      </a:solidFill>
                      <a:prstDash val="solid"/>
                    </a:lnR>
                    <a:lnT w="19050">
                      <a:solidFill>
                        <a:srgbClr val="FFFFFF"/>
                      </a:solidFill>
                      <a:prstDash val="solid"/>
                    </a:lnT>
                    <a:lnB w="19050">
                      <a:solidFill>
                        <a:srgbClr val="FFFFFF"/>
                      </a:solidFill>
                      <a:prstDash val="solid"/>
                    </a:lnB>
                    <a:solidFill>
                      <a:srgbClr val="DCE9F8"/>
                    </a:solidFill>
                  </a:tcPr>
                </a:tc>
              </a:tr>
              <a:tr h="929020">
                <a:tc>
                  <a:txBody>
                    <a:bodyPr/>
                    <a:lstStyle/>
                    <a:p>
                      <a:pPr marL="41275">
                        <a:lnSpc>
                          <a:spcPct val="100000"/>
                        </a:lnSpc>
                        <a:spcBef>
                          <a:spcPts val="215"/>
                        </a:spcBef>
                      </a:pPr>
                      <a:r>
                        <a:rPr sz="2200" b="1" spc="-5" dirty="0">
                          <a:solidFill>
                            <a:srgbClr val="0070C0"/>
                          </a:solidFill>
                          <a:latin typeface="Arial"/>
                          <a:cs typeface="Arial"/>
                        </a:rPr>
                        <a:t>Severe</a:t>
                      </a:r>
                      <a:r>
                        <a:rPr sz="2200" b="1" spc="-10" dirty="0">
                          <a:solidFill>
                            <a:srgbClr val="0070C0"/>
                          </a:solidFill>
                          <a:latin typeface="Arial"/>
                          <a:cs typeface="Arial"/>
                        </a:rPr>
                        <a:t> </a:t>
                      </a:r>
                      <a:r>
                        <a:rPr sz="2200" b="1" spc="-5" dirty="0">
                          <a:solidFill>
                            <a:srgbClr val="0070C0"/>
                          </a:solidFill>
                          <a:latin typeface="Arial"/>
                          <a:cs typeface="Arial"/>
                        </a:rPr>
                        <a:t>ARDS</a:t>
                      </a:r>
                      <a:endParaRPr sz="2200" dirty="0">
                        <a:latin typeface="Arial"/>
                        <a:cs typeface="Arial"/>
                      </a:endParaRPr>
                    </a:p>
                  </a:txBody>
                  <a:tcPr marL="0" marR="0" marT="27305" marB="0">
                    <a:lnL w="19050">
                      <a:solidFill>
                        <a:srgbClr val="FFFFFF"/>
                      </a:solidFill>
                      <a:prstDash val="solid"/>
                    </a:lnL>
                    <a:lnR w="19050">
                      <a:solidFill>
                        <a:srgbClr val="FFFFFF"/>
                      </a:solidFill>
                      <a:prstDash val="solid"/>
                    </a:lnR>
                    <a:lnT w="19050">
                      <a:solidFill>
                        <a:srgbClr val="FFFFFF"/>
                      </a:solidFill>
                      <a:prstDash val="solid"/>
                    </a:lnT>
                    <a:lnB w="19050">
                      <a:solidFill>
                        <a:srgbClr val="FFFFFF"/>
                      </a:solidFill>
                      <a:prstDash val="solid"/>
                    </a:lnB>
                    <a:solidFill>
                      <a:srgbClr val="96CCEE"/>
                    </a:solidFill>
                  </a:tcPr>
                </a:tc>
                <a:tc>
                  <a:txBody>
                    <a:bodyPr/>
                    <a:lstStyle/>
                    <a:p>
                      <a:pPr marL="41275">
                        <a:lnSpc>
                          <a:spcPct val="100000"/>
                        </a:lnSpc>
                        <a:spcBef>
                          <a:spcPts val="215"/>
                        </a:spcBef>
                      </a:pPr>
                      <a:r>
                        <a:rPr sz="2200" dirty="0">
                          <a:solidFill>
                            <a:srgbClr val="0070C0"/>
                          </a:solidFill>
                          <a:latin typeface="Arial"/>
                          <a:cs typeface="Arial"/>
                        </a:rPr>
                        <a:t>x ≤</a:t>
                      </a:r>
                      <a:r>
                        <a:rPr sz="2200" spc="-5" dirty="0">
                          <a:solidFill>
                            <a:srgbClr val="0070C0"/>
                          </a:solidFill>
                          <a:latin typeface="Arial"/>
                          <a:cs typeface="Arial"/>
                        </a:rPr>
                        <a:t> </a:t>
                      </a:r>
                      <a:r>
                        <a:rPr sz="2200" dirty="0">
                          <a:solidFill>
                            <a:srgbClr val="0070C0"/>
                          </a:solidFill>
                          <a:latin typeface="Arial"/>
                          <a:cs typeface="Arial"/>
                        </a:rPr>
                        <a:t>100</a:t>
                      </a:r>
                      <a:endParaRPr sz="2200">
                        <a:latin typeface="Arial"/>
                        <a:cs typeface="Arial"/>
                      </a:endParaRPr>
                    </a:p>
                  </a:txBody>
                  <a:tcPr marL="0" marR="0" marT="27305" marB="0">
                    <a:lnL w="19050">
                      <a:solidFill>
                        <a:srgbClr val="FFFFFF"/>
                      </a:solidFill>
                      <a:prstDash val="solid"/>
                    </a:lnL>
                    <a:lnR w="19050">
                      <a:solidFill>
                        <a:srgbClr val="FFFFFF"/>
                      </a:solidFill>
                      <a:prstDash val="solid"/>
                    </a:lnR>
                    <a:lnT w="19050">
                      <a:solidFill>
                        <a:srgbClr val="FFFFFF"/>
                      </a:solidFill>
                      <a:prstDash val="solid"/>
                    </a:lnT>
                    <a:lnB w="19050">
                      <a:solidFill>
                        <a:srgbClr val="FFFFFF"/>
                      </a:solidFill>
                      <a:prstDash val="solid"/>
                    </a:lnB>
                    <a:solidFill>
                      <a:srgbClr val="96CCEE"/>
                    </a:solidFill>
                  </a:tcPr>
                </a:tc>
                <a:tc>
                  <a:txBody>
                    <a:bodyPr/>
                    <a:lstStyle/>
                    <a:p>
                      <a:pPr marL="41275">
                        <a:lnSpc>
                          <a:spcPct val="100000"/>
                        </a:lnSpc>
                        <a:spcBef>
                          <a:spcPts val="215"/>
                        </a:spcBef>
                      </a:pPr>
                      <a:r>
                        <a:rPr sz="2200" dirty="0">
                          <a:solidFill>
                            <a:srgbClr val="0070C0"/>
                          </a:solidFill>
                          <a:latin typeface="Arial"/>
                          <a:cs typeface="Arial"/>
                        </a:rPr>
                        <a:t>≥ 5 cm</a:t>
                      </a:r>
                      <a:r>
                        <a:rPr sz="2200" spc="-5" dirty="0">
                          <a:solidFill>
                            <a:srgbClr val="0070C0"/>
                          </a:solidFill>
                          <a:latin typeface="Arial"/>
                          <a:cs typeface="Arial"/>
                        </a:rPr>
                        <a:t> </a:t>
                      </a:r>
                      <a:r>
                        <a:rPr sz="2200" spc="-10" dirty="0">
                          <a:solidFill>
                            <a:srgbClr val="0070C0"/>
                          </a:solidFill>
                          <a:latin typeface="Arial"/>
                          <a:cs typeface="Arial"/>
                        </a:rPr>
                        <a:t>H</a:t>
                      </a:r>
                      <a:r>
                        <a:rPr sz="2250" spc="-15" baseline="-18518" dirty="0">
                          <a:solidFill>
                            <a:srgbClr val="0070C0"/>
                          </a:solidFill>
                          <a:latin typeface="Arial"/>
                          <a:cs typeface="Arial"/>
                        </a:rPr>
                        <a:t>2</a:t>
                      </a:r>
                      <a:r>
                        <a:rPr sz="2200" spc="-10" dirty="0">
                          <a:solidFill>
                            <a:srgbClr val="0070C0"/>
                          </a:solidFill>
                          <a:latin typeface="Arial"/>
                          <a:cs typeface="Arial"/>
                        </a:rPr>
                        <a:t>O</a:t>
                      </a:r>
                      <a:endParaRPr sz="2200">
                        <a:latin typeface="Arial"/>
                        <a:cs typeface="Arial"/>
                      </a:endParaRPr>
                    </a:p>
                  </a:txBody>
                  <a:tcPr marL="0" marR="0" marT="27305" marB="0">
                    <a:lnL w="19050">
                      <a:solidFill>
                        <a:srgbClr val="FFFFFF"/>
                      </a:solidFill>
                      <a:prstDash val="solid"/>
                    </a:lnL>
                    <a:lnR w="19050">
                      <a:solidFill>
                        <a:srgbClr val="FFFFFF"/>
                      </a:solidFill>
                      <a:prstDash val="solid"/>
                    </a:lnR>
                    <a:lnT w="19050">
                      <a:solidFill>
                        <a:srgbClr val="FFFFFF"/>
                      </a:solidFill>
                      <a:prstDash val="solid"/>
                    </a:lnT>
                    <a:lnB w="19050">
                      <a:solidFill>
                        <a:srgbClr val="FFFFFF"/>
                      </a:solidFill>
                      <a:prstDash val="solid"/>
                    </a:lnB>
                    <a:solidFill>
                      <a:srgbClr val="96CCEE"/>
                    </a:solidFill>
                  </a:tcPr>
                </a:tc>
              </a:tr>
            </a:tbl>
          </a:graphicData>
        </a:graphic>
      </p:graphicFrame>
      <p:sp>
        <p:nvSpPr>
          <p:cNvPr id="6" name="object 6"/>
          <p:cNvSpPr txBox="1"/>
          <p:nvPr/>
        </p:nvSpPr>
        <p:spPr>
          <a:xfrm>
            <a:off x="0" y="5627746"/>
            <a:ext cx="12268200" cy="543354"/>
          </a:xfrm>
          <a:prstGeom prst="rect">
            <a:avLst/>
          </a:prstGeom>
        </p:spPr>
        <p:txBody>
          <a:bodyPr vert="horz" wrap="square" lIns="0" tIns="3175" rIns="0" bIns="0" rtlCol="0">
            <a:spAutoFit/>
          </a:bodyPr>
          <a:lstStyle/>
          <a:p>
            <a:pPr marL="2241550" marR="30480" indent="-2204085">
              <a:lnSpc>
                <a:spcPct val="102899"/>
              </a:lnSpc>
              <a:spcBef>
                <a:spcPts val="25"/>
              </a:spcBef>
              <a:tabLst>
                <a:tab pos="2343150" algn="l"/>
                <a:tab pos="12229465" algn="l"/>
              </a:tabLst>
            </a:pPr>
            <a:endParaRPr lang="en-US" sz="2100" u="heavy" dirty="0">
              <a:uFill>
                <a:solidFill>
                  <a:srgbClr val="4A7EBB"/>
                </a:solidFill>
              </a:uFill>
              <a:latin typeface="Times New Roman"/>
              <a:cs typeface="Times New Roman"/>
            </a:endParaRPr>
          </a:p>
          <a:p>
            <a:pPr marL="2241550" marR="30480" indent="-2204085">
              <a:lnSpc>
                <a:spcPct val="102899"/>
              </a:lnSpc>
              <a:spcBef>
                <a:spcPts val="25"/>
              </a:spcBef>
              <a:tabLst>
                <a:tab pos="2343150" algn="l"/>
                <a:tab pos="12229465" algn="l"/>
              </a:tabLst>
            </a:pPr>
            <a:r>
              <a:rPr sz="1400" u="heavy" spc="-5" dirty="0" smtClean="0">
                <a:uFill>
                  <a:solidFill>
                    <a:srgbClr val="4A7EBB"/>
                  </a:solidFill>
                </a:uFill>
                <a:latin typeface="Arial"/>
                <a:cs typeface="Arial"/>
              </a:rPr>
              <a:t>*</a:t>
            </a:r>
            <a:r>
              <a:rPr sz="1400" u="heavy" spc="-5" dirty="0">
                <a:uFill>
                  <a:solidFill>
                    <a:srgbClr val="4A7EBB"/>
                  </a:solidFill>
                </a:uFill>
                <a:latin typeface="Arial"/>
                <a:cs typeface="Arial"/>
              </a:rPr>
              <a:t>If altitude is </a:t>
            </a:r>
            <a:r>
              <a:rPr sz="1400" u="heavy" spc="-10" dirty="0">
                <a:uFill>
                  <a:solidFill>
                    <a:srgbClr val="4A7EBB"/>
                  </a:solidFill>
                </a:uFill>
                <a:latin typeface="Arial"/>
                <a:cs typeface="Arial"/>
              </a:rPr>
              <a:t>higher </a:t>
            </a:r>
            <a:r>
              <a:rPr sz="1400" u="heavy" spc="-5" dirty="0">
                <a:uFill>
                  <a:solidFill>
                    <a:srgbClr val="4A7EBB"/>
                  </a:solidFill>
                </a:uFill>
                <a:latin typeface="Arial"/>
                <a:cs typeface="Arial"/>
              </a:rPr>
              <a:t>than </a:t>
            </a:r>
            <a:r>
              <a:rPr sz="1400" u="heavy" spc="-10" dirty="0">
                <a:uFill>
                  <a:solidFill>
                    <a:srgbClr val="4A7EBB"/>
                  </a:solidFill>
                </a:uFill>
                <a:latin typeface="Arial"/>
                <a:cs typeface="Arial"/>
              </a:rPr>
              <a:t>1000 </a:t>
            </a:r>
            <a:r>
              <a:rPr sz="1400" u="heavy" dirty="0">
                <a:uFill>
                  <a:solidFill>
                    <a:srgbClr val="4A7EBB"/>
                  </a:solidFill>
                </a:uFill>
                <a:latin typeface="Arial"/>
                <a:cs typeface="Arial"/>
              </a:rPr>
              <a:t>m, </a:t>
            </a:r>
            <a:r>
              <a:rPr sz="1400" u="heavy" spc="-5" dirty="0">
                <a:uFill>
                  <a:solidFill>
                    <a:srgbClr val="4A7EBB"/>
                  </a:solidFill>
                </a:uFill>
                <a:latin typeface="Arial"/>
                <a:cs typeface="Arial"/>
              </a:rPr>
              <a:t>then correction factor</a:t>
            </a:r>
            <a:r>
              <a:rPr sz="1400" u="heavy" spc="5" dirty="0">
                <a:uFill>
                  <a:solidFill>
                    <a:srgbClr val="4A7EBB"/>
                  </a:solidFill>
                </a:uFill>
                <a:latin typeface="Arial"/>
                <a:cs typeface="Arial"/>
              </a:rPr>
              <a:t> </a:t>
            </a:r>
            <a:r>
              <a:rPr sz="1400" u="heavy" spc="-5" dirty="0">
                <a:uFill>
                  <a:solidFill>
                    <a:srgbClr val="4A7EBB"/>
                  </a:solidFill>
                </a:uFill>
                <a:latin typeface="Arial"/>
                <a:cs typeface="Arial"/>
              </a:rPr>
              <a:t>should </a:t>
            </a:r>
            <a:r>
              <a:rPr sz="1400" u="heavy" spc="-5" dirty="0" err="1" smtClean="0">
                <a:uFill>
                  <a:solidFill>
                    <a:srgbClr val="4A7EBB"/>
                  </a:solidFill>
                </a:uFill>
                <a:latin typeface="Arial"/>
                <a:cs typeface="Arial"/>
              </a:rPr>
              <a:t>be</a:t>
            </a:r>
            <a:r>
              <a:rPr lang="en-US" sz="1400" u="heavy" spc="-5" dirty="0" err="1" smtClean="0">
                <a:uFill>
                  <a:solidFill>
                    <a:srgbClr val="4A7EBB"/>
                  </a:solidFill>
                </a:uFill>
                <a:latin typeface="Arial"/>
                <a:cs typeface="Arial"/>
              </a:rPr>
              <a:t>E</a:t>
            </a:r>
            <a:r>
              <a:rPr lang="en-US" sz="1400" u="heavy" spc="-5" dirty="0" smtClean="0">
                <a:uFill>
                  <a:solidFill>
                    <a:srgbClr val="4A7EBB"/>
                  </a:solidFill>
                </a:uFill>
                <a:latin typeface="Arial"/>
                <a:cs typeface="Arial"/>
              </a:rPr>
              <a:t> </a:t>
            </a:r>
            <a:r>
              <a:rPr sz="1400" dirty="0" smtClean="0">
                <a:latin typeface="Arial"/>
                <a:cs typeface="Arial"/>
              </a:rPr>
              <a:t>c</a:t>
            </a:r>
            <a:r>
              <a:rPr sz="1400" spc="-5" dirty="0" smtClean="0">
                <a:latin typeface="Arial"/>
                <a:cs typeface="Arial"/>
              </a:rPr>
              <a:t>al</a:t>
            </a:r>
            <a:r>
              <a:rPr sz="1400" dirty="0" smtClean="0">
                <a:latin typeface="Arial"/>
                <a:cs typeface="Arial"/>
              </a:rPr>
              <a:t>c</a:t>
            </a:r>
            <a:r>
              <a:rPr sz="1400" spc="-5" dirty="0" smtClean="0">
                <a:latin typeface="Arial"/>
                <a:cs typeface="Arial"/>
              </a:rPr>
              <a:t>ul</a:t>
            </a:r>
            <a:r>
              <a:rPr sz="1400" spc="-10" dirty="0" smtClean="0">
                <a:latin typeface="Arial"/>
                <a:cs typeface="Arial"/>
              </a:rPr>
              <a:t>a</a:t>
            </a:r>
            <a:r>
              <a:rPr sz="1400" dirty="0" smtClean="0">
                <a:latin typeface="Arial"/>
                <a:cs typeface="Arial"/>
              </a:rPr>
              <a:t>t</a:t>
            </a:r>
            <a:r>
              <a:rPr sz="1400" spc="-10" dirty="0" smtClean="0">
                <a:latin typeface="Arial"/>
                <a:cs typeface="Arial"/>
              </a:rPr>
              <a:t>e</a:t>
            </a:r>
            <a:r>
              <a:rPr sz="1400" dirty="0" smtClean="0">
                <a:latin typeface="Arial"/>
                <a:cs typeface="Arial"/>
              </a:rPr>
              <a:t>d</a:t>
            </a:r>
            <a:r>
              <a:rPr sz="1400" spc="-5" dirty="0" smtClean="0">
                <a:latin typeface="Arial"/>
                <a:cs typeface="Arial"/>
              </a:rPr>
              <a:t> </a:t>
            </a:r>
            <a:r>
              <a:rPr sz="1400" spc="-10" dirty="0">
                <a:latin typeface="Arial"/>
                <a:cs typeface="Arial"/>
              </a:rPr>
              <a:t>a</a:t>
            </a:r>
            <a:r>
              <a:rPr sz="1400" dirty="0">
                <a:latin typeface="Arial"/>
                <a:cs typeface="Arial"/>
              </a:rPr>
              <a:t>s f</a:t>
            </a:r>
            <a:r>
              <a:rPr sz="1400" spc="-10" dirty="0">
                <a:latin typeface="Arial"/>
                <a:cs typeface="Arial"/>
              </a:rPr>
              <a:t>o</a:t>
            </a:r>
            <a:r>
              <a:rPr sz="1400" spc="-5" dirty="0">
                <a:latin typeface="Arial"/>
                <a:cs typeface="Arial"/>
              </a:rPr>
              <a:t>ll</a:t>
            </a:r>
            <a:r>
              <a:rPr sz="1400" spc="-10" dirty="0">
                <a:latin typeface="Arial"/>
                <a:cs typeface="Arial"/>
              </a:rPr>
              <a:t>o</a:t>
            </a:r>
            <a:r>
              <a:rPr sz="1400" spc="-5" dirty="0">
                <a:latin typeface="Arial"/>
                <a:cs typeface="Arial"/>
              </a:rPr>
              <a:t>w</a:t>
            </a:r>
            <a:r>
              <a:rPr sz="1400" dirty="0">
                <a:latin typeface="Arial"/>
                <a:cs typeface="Arial"/>
              </a:rPr>
              <a:t>s:</a:t>
            </a:r>
            <a:r>
              <a:rPr sz="1400" spc="5" dirty="0">
                <a:latin typeface="Arial"/>
                <a:cs typeface="Arial"/>
              </a:rPr>
              <a:t> </a:t>
            </a:r>
            <a:r>
              <a:rPr sz="1400" spc="-5" dirty="0">
                <a:latin typeface="Arial"/>
                <a:cs typeface="Arial"/>
              </a:rPr>
              <a:t>P</a:t>
            </a:r>
            <a:r>
              <a:rPr sz="1400" spc="-10" dirty="0">
                <a:latin typeface="Arial"/>
                <a:cs typeface="Arial"/>
              </a:rPr>
              <a:t>a</a:t>
            </a:r>
            <a:r>
              <a:rPr sz="1400" dirty="0">
                <a:latin typeface="Arial"/>
                <a:cs typeface="Arial"/>
              </a:rPr>
              <a:t>O</a:t>
            </a:r>
            <a:r>
              <a:rPr sz="1400" spc="-7" baseline="-15873" dirty="0">
                <a:latin typeface="Arial"/>
                <a:cs typeface="Arial"/>
              </a:rPr>
              <a:t>2</a:t>
            </a:r>
            <a:r>
              <a:rPr sz="1400" dirty="0">
                <a:latin typeface="Arial"/>
                <a:cs typeface="Arial"/>
              </a:rPr>
              <a:t>/F</a:t>
            </a:r>
            <a:r>
              <a:rPr sz="1400" spc="-5" dirty="0">
                <a:latin typeface="Arial"/>
                <a:cs typeface="Arial"/>
              </a:rPr>
              <a:t>i</a:t>
            </a:r>
            <a:r>
              <a:rPr sz="1400" dirty="0">
                <a:latin typeface="Arial"/>
                <a:cs typeface="Arial"/>
              </a:rPr>
              <a:t>O</a:t>
            </a:r>
            <a:r>
              <a:rPr sz="1400" baseline="-15873" dirty="0">
                <a:latin typeface="Arial"/>
                <a:cs typeface="Arial"/>
              </a:rPr>
              <a:t>2</a:t>
            </a:r>
            <a:r>
              <a:rPr sz="1400" spc="-15" baseline="-15873" dirty="0">
                <a:latin typeface="Arial"/>
                <a:cs typeface="Arial"/>
              </a:rPr>
              <a:t> </a:t>
            </a:r>
            <a:r>
              <a:rPr sz="1400" dirty="0">
                <a:latin typeface="Arial"/>
                <a:cs typeface="Arial"/>
              </a:rPr>
              <a:t>x </a:t>
            </a:r>
            <a:r>
              <a:rPr sz="1400" spc="-10" dirty="0">
                <a:latin typeface="Arial"/>
                <a:cs typeface="Arial"/>
              </a:rPr>
              <a:t>ba</a:t>
            </a:r>
            <a:r>
              <a:rPr sz="1400" dirty="0">
                <a:latin typeface="Arial"/>
                <a:cs typeface="Arial"/>
              </a:rPr>
              <a:t>r</a:t>
            </a:r>
            <a:r>
              <a:rPr sz="1400" spc="-10" dirty="0">
                <a:latin typeface="Arial"/>
                <a:cs typeface="Arial"/>
              </a:rPr>
              <a:t>o</a:t>
            </a:r>
            <a:r>
              <a:rPr sz="1400" dirty="0">
                <a:latin typeface="Arial"/>
                <a:cs typeface="Arial"/>
              </a:rPr>
              <a:t>m</a:t>
            </a:r>
            <a:r>
              <a:rPr sz="1400" spc="-10" dirty="0">
                <a:latin typeface="Arial"/>
                <a:cs typeface="Arial"/>
              </a:rPr>
              <a:t>e</a:t>
            </a:r>
            <a:r>
              <a:rPr sz="1400" dirty="0">
                <a:latin typeface="Arial"/>
                <a:cs typeface="Arial"/>
              </a:rPr>
              <a:t>tr</a:t>
            </a:r>
            <a:r>
              <a:rPr sz="1400" spc="-5" dirty="0">
                <a:latin typeface="Arial"/>
                <a:cs typeface="Arial"/>
              </a:rPr>
              <a:t>i</a:t>
            </a:r>
            <a:r>
              <a:rPr sz="1400" dirty="0">
                <a:latin typeface="Arial"/>
                <a:cs typeface="Arial"/>
              </a:rPr>
              <a:t>c </a:t>
            </a:r>
            <a:r>
              <a:rPr sz="1400" spc="-10" dirty="0">
                <a:latin typeface="Arial"/>
                <a:cs typeface="Arial"/>
              </a:rPr>
              <a:t>p</a:t>
            </a:r>
            <a:r>
              <a:rPr sz="1400" dirty="0">
                <a:latin typeface="Arial"/>
                <a:cs typeface="Arial"/>
              </a:rPr>
              <a:t>r</a:t>
            </a:r>
            <a:r>
              <a:rPr sz="1400" spc="-10" dirty="0">
                <a:latin typeface="Arial"/>
                <a:cs typeface="Arial"/>
              </a:rPr>
              <a:t>e</a:t>
            </a:r>
            <a:r>
              <a:rPr sz="1400" dirty="0">
                <a:latin typeface="Arial"/>
                <a:cs typeface="Arial"/>
              </a:rPr>
              <a:t>ss</a:t>
            </a:r>
            <a:r>
              <a:rPr sz="1400" spc="-5" dirty="0">
                <a:latin typeface="Arial"/>
                <a:cs typeface="Arial"/>
              </a:rPr>
              <a:t>u</a:t>
            </a:r>
            <a:r>
              <a:rPr sz="1400" dirty="0">
                <a:latin typeface="Arial"/>
                <a:cs typeface="Arial"/>
              </a:rPr>
              <a:t>r</a:t>
            </a:r>
            <a:r>
              <a:rPr sz="1400" spc="-10" dirty="0">
                <a:latin typeface="Arial"/>
                <a:cs typeface="Arial"/>
              </a:rPr>
              <a:t>e</a:t>
            </a:r>
            <a:r>
              <a:rPr sz="1400" dirty="0">
                <a:latin typeface="Arial"/>
                <a:cs typeface="Arial"/>
              </a:rPr>
              <a:t>/</a:t>
            </a:r>
            <a:r>
              <a:rPr sz="1400" spc="-10" dirty="0">
                <a:latin typeface="Arial"/>
                <a:cs typeface="Arial"/>
              </a:rPr>
              <a:t>76</a:t>
            </a:r>
            <a:r>
              <a:rPr sz="1400" spc="45" dirty="0">
                <a:latin typeface="Arial"/>
                <a:cs typeface="Arial"/>
              </a:rPr>
              <a:t>0</a:t>
            </a:r>
            <a:r>
              <a:rPr sz="1400" spc="-202" baseline="11111" dirty="0">
                <a:solidFill>
                  <a:srgbClr val="1E7FB8"/>
                </a:solidFill>
                <a:latin typeface="Corbel"/>
                <a:cs typeface="Corbel"/>
              </a:rPr>
              <a:t>H</a:t>
            </a:r>
            <a:r>
              <a:rPr sz="1400" spc="-1620" dirty="0">
                <a:latin typeface="Arial"/>
                <a:cs typeface="Arial"/>
              </a:rPr>
              <a:t>m</a:t>
            </a:r>
            <a:r>
              <a:rPr sz="1400" spc="-7" baseline="11111" dirty="0">
                <a:solidFill>
                  <a:srgbClr val="1E7FB8"/>
                </a:solidFill>
                <a:latin typeface="Corbel"/>
                <a:cs typeface="Corbel"/>
              </a:rPr>
              <a:t>E</a:t>
            </a:r>
            <a:r>
              <a:rPr sz="1400" baseline="11111" dirty="0">
                <a:solidFill>
                  <a:srgbClr val="1E7FB8"/>
                </a:solidFill>
                <a:latin typeface="Corbel"/>
                <a:cs typeface="Corbel"/>
              </a:rPr>
              <a:t>A</a:t>
            </a:r>
            <a:r>
              <a:rPr sz="1400" spc="-135" baseline="11111" dirty="0">
                <a:solidFill>
                  <a:srgbClr val="1E7FB8"/>
                </a:solidFill>
                <a:latin typeface="Corbel"/>
                <a:cs typeface="Corbel"/>
              </a:rPr>
              <a:t>L</a:t>
            </a:r>
            <a:r>
              <a:rPr sz="1400" spc="-1660" dirty="0">
                <a:latin typeface="Arial"/>
                <a:cs typeface="Arial"/>
              </a:rPr>
              <a:t>m</a:t>
            </a:r>
            <a:r>
              <a:rPr sz="1400" spc="-15" baseline="11111" dirty="0">
                <a:solidFill>
                  <a:srgbClr val="1E7FB8"/>
                </a:solidFill>
                <a:latin typeface="Corbel"/>
                <a:cs typeface="Corbel"/>
              </a:rPr>
              <a:t>T</a:t>
            </a:r>
            <a:r>
              <a:rPr sz="1400" baseline="11111" dirty="0">
                <a:solidFill>
                  <a:srgbClr val="1E7FB8"/>
                </a:solidFill>
                <a:latin typeface="Corbel"/>
                <a:cs typeface="Corbel"/>
              </a:rPr>
              <a:t>H </a:t>
            </a:r>
            <a:r>
              <a:rPr sz="1400" spc="52" baseline="11111" dirty="0">
                <a:solidFill>
                  <a:srgbClr val="1E7FB8"/>
                </a:solidFill>
                <a:latin typeface="Corbel"/>
                <a:cs typeface="Corbel"/>
              </a:rPr>
              <a:t> </a:t>
            </a:r>
            <a:r>
              <a:rPr sz="1400" spc="-5" dirty="0">
                <a:latin typeface="Arial"/>
                <a:cs typeface="Arial"/>
              </a:rPr>
              <a:t>H</a:t>
            </a:r>
            <a:r>
              <a:rPr sz="1400" spc="-10" dirty="0">
                <a:latin typeface="Arial"/>
                <a:cs typeface="Arial"/>
              </a:rPr>
              <a:t>g</a:t>
            </a:r>
            <a:r>
              <a:rPr sz="1400" dirty="0">
                <a:latin typeface="Arial"/>
                <a:cs typeface="Arial"/>
              </a:rPr>
              <a:t>.</a:t>
            </a:r>
          </a:p>
        </p:txBody>
      </p:sp>
    </p:spTree>
    <p:extLst>
      <p:ext uri="{BB962C8B-B14F-4D97-AF65-F5344CB8AC3E}">
        <p14:creationId xmlns:p14="http://schemas.microsoft.com/office/powerpoint/2010/main" val="117660700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164167" y="6169659"/>
            <a:ext cx="481965" cy="177800"/>
          </a:xfrm>
          <a:prstGeom prst="rect">
            <a:avLst/>
          </a:prstGeom>
        </p:spPr>
        <p:txBody>
          <a:bodyPr vert="horz" wrap="square" lIns="0" tIns="12700" rIns="0" bIns="0" rtlCol="0">
            <a:spAutoFit/>
          </a:bodyPr>
          <a:lstStyle/>
          <a:p>
            <a:pPr marL="12700">
              <a:lnSpc>
                <a:spcPct val="100000"/>
              </a:lnSpc>
              <a:spcBef>
                <a:spcPts val="100"/>
              </a:spcBef>
            </a:pPr>
            <a:r>
              <a:rPr sz="1000" spc="-5" dirty="0">
                <a:solidFill>
                  <a:srgbClr val="1E7FB8"/>
                </a:solidFill>
                <a:latin typeface="Corbel"/>
                <a:cs typeface="Corbel"/>
              </a:rPr>
              <a:t>HE</a:t>
            </a:r>
            <a:r>
              <a:rPr sz="1000" dirty="0">
                <a:solidFill>
                  <a:srgbClr val="1E7FB8"/>
                </a:solidFill>
                <a:latin typeface="Corbel"/>
                <a:cs typeface="Corbel"/>
              </a:rPr>
              <a:t>A</a:t>
            </a:r>
            <a:r>
              <a:rPr sz="1000" spc="5" dirty="0">
                <a:solidFill>
                  <a:srgbClr val="1E7FB8"/>
                </a:solidFill>
                <a:latin typeface="Corbel"/>
                <a:cs typeface="Corbel"/>
              </a:rPr>
              <a:t>L</a:t>
            </a:r>
            <a:r>
              <a:rPr sz="1000" spc="-10" dirty="0">
                <a:solidFill>
                  <a:srgbClr val="1E7FB8"/>
                </a:solidFill>
                <a:latin typeface="Corbel"/>
                <a:cs typeface="Corbel"/>
              </a:rPr>
              <a:t>T</a:t>
            </a:r>
            <a:r>
              <a:rPr sz="1000" dirty="0">
                <a:solidFill>
                  <a:srgbClr val="1E7FB8"/>
                </a:solidFill>
                <a:latin typeface="Corbel"/>
                <a:cs typeface="Corbel"/>
              </a:rPr>
              <a:t>H</a:t>
            </a:r>
            <a:endParaRPr sz="1000">
              <a:latin typeface="Corbel"/>
              <a:cs typeface="Corbel"/>
            </a:endParaRPr>
          </a:p>
        </p:txBody>
      </p:sp>
      <p:sp>
        <p:nvSpPr>
          <p:cNvPr id="3" name="object 3"/>
          <p:cNvSpPr txBox="1"/>
          <p:nvPr/>
        </p:nvSpPr>
        <p:spPr>
          <a:xfrm>
            <a:off x="10436173" y="6480048"/>
            <a:ext cx="630555" cy="193040"/>
          </a:xfrm>
          <a:prstGeom prst="rect">
            <a:avLst/>
          </a:prstGeom>
        </p:spPr>
        <p:txBody>
          <a:bodyPr vert="horz" wrap="square" lIns="0" tIns="12700" rIns="0" bIns="0" rtlCol="0">
            <a:spAutoFit/>
          </a:bodyPr>
          <a:lstStyle/>
          <a:p>
            <a:pPr marL="12700">
              <a:lnSpc>
                <a:spcPct val="100000"/>
              </a:lnSpc>
              <a:spcBef>
                <a:spcPts val="100"/>
              </a:spcBef>
            </a:pPr>
            <a:r>
              <a:rPr sz="1100" spc="-80" dirty="0">
                <a:solidFill>
                  <a:srgbClr val="1E7FB8"/>
                </a:solidFill>
                <a:latin typeface="Corbel"/>
                <a:cs typeface="Corbel"/>
              </a:rPr>
              <a:t>p</a:t>
            </a:r>
            <a:r>
              <a:rPr sz="1100" spc="-90" dirty="0">
                <a:solidFill>
                  <a:srgbClr val="1E7FB8"/>
                </a:solidFill>
                <a:latin typeface="Corbel"/>
                <a:cs typeface="Corbel"/>
              </a:rPr>
              <a:t>r</a:t>
            </a:r>
            <a:r>
              <a:rPr sz="1100" spc="-80" dirty="0">
                <a:solidFill>
                  <a:srgbClr val="1E7FB8"/>
                </a:solidFill>
                <a:latin typeface="Corbel"/>
                <a:cs typeface="Corbel"/>
              </a:rPr>
              <a:t>og</a:t>
            </a:r>
            <a:r>
              <a:rPr sz="1100" spc="-90" dirty="0">
                <a:solidFill>
                  <a:srgbClr val="1E7FB8"/>
                </a:solidFill>
                <a:latin typeface="Corbel"/>
                <a:cs typeface="Corbel"/>
              </a:rPr>
              <a:t>r</a:t>
            </a:r>
            <a:r>
              <a:rPr sz="1100" spc="-85" dirty="0">
                <a:solidFill>
                  <a:srgbClr val="1E7FB8"/>
                </a:solidFill>
                <a:latin typeface="Corbel"/>
                <a:cs typeface="Corbel"/>
              </a:rPr>
              <a:t>a</a:t>
            </a:r>
            <a:r>
              <a:rPr sz="1100" spc="-80" dirty="0">
                <a:solidFill>
                  <a:srgbClr val="1E7FB8"/>
                </a:solidFill>
                <a:latin typeface="Corbel"/>
                <a:cs typeface="Corbel"/>
              </a:rPr>
              <a:t>mm</a:t>
            </a:r>
            <a:r>
              <a:rPr sz="1100" dirty="0">
                <a:solidFill>
                  <a:srgbClr val="1E7FB8"/>
                </a:solidFill>
                <a:latin typeface="Corbel"/>
                <a:cs typeface="Corbel"/>
              </a:rPr>
              <a:t>e</a:t>
            </a:r>
            <a:endParaRPr sz="1100">
              <a:latin typeface="Corbel"/>
              <a:cs typeface="Corbel"/>
            </a:endParaRPr>
          </a:p>
        </p:txBody>
      </p:sp>
      <p:sp>
        <p:nvSpPr>
          <p:cNvPr id="4" name="object 4"/>
          <p:cNvSpPr txBox="1"/>
          <p:nvPr/>
        </p:nvSpPr>
        <p:spPr>
          <a:xfrm>
            <a:off x="9144965" y="6259067"/>
            <a:ext cx="1603375" cy="330200"/>
          </a:xfrm>
          <a:prstGeom prst="rect">
            <a:avLst/>
          </a:prstGeom>
        </p:spPr>
        <p:txBody>
          <a:bodyPr vert="horz" wrap="square" lIns="0" tIns="12700" rIns="0" bIns="0" rtlCol="0">
            <a:spAutoFit/>
          </a:bodyPr>
          <a:lstStyle/>
          <a:p>
            <a:pPr marL="12700">
              <a:lnSpc>
                <a:spcPct val="100000"/>
              </a:lnSpc>
              <a:spcBef>
                <a:spcPts val="100"/>
              </a:spcBef>
            </a:pPr>
            <a:r>
              <a:rPr sz="2000" b="1" spc="-85" dirty="0">
                <a:solidFill>
                  <a:srgbClr val="1E7FB8"/>
                </a:solidFill>
                <a:latin typeface="Leelawadee"/>
                <a:cs typeface="Leelawadee"/>
              </a:rPr>
              <a:t>EMERGENCIES</a:t>
            </a:r>
            <a:endParaRPr sz="2000">
              <a:latin typeface="Leelawadee"/>
              <a:cs typeface="Leelawadee"/>
            </a:endParaRPr>
          </a:p>
        </p:txBody>
      </p:sp>
      <p:sp>
        <p:nvSpPr>
          <p:cNvPr id="5" name="object 5"/>
          <p:cNvSpPr/>
          <p:nvPr/>
        </p:nvSpPr>
        <p:spPr>
          <a:xfrm>
            <a:off x="10261472" y="6021288"/>
            <a:ext cx="1931035" cy="0"/>
          </a:xfrm>
          <a:custGeom>
            <a:avLst/>
            <a:gdLst/>
            <a:ahLst/>
            <a:cxnLst/>
            <a:rect l="l" t="t" r="r" b="b"/>
            <a:pathLst>
              <a:path w="1931034">
                <a:moveTo>
                  <a:pt x="0" y="0"/>
                </a:moveTo>
                <a:lnTo>
                  <a:pt x="1930526" y="0"/>
                </a:lnTo>
              </a:path>
            </a:pathLst>
          </a:custGeom>
          <a:ln w="25403">
            <a:solidFill>
              <a:srgbClr val="4A7EBB"/>
            </a:solidFill>
          </a:ln>
        </p:spPr>
        <p:txBody>
          <a:bodyPr wrap="square" lIns="0" tIns="0" rIns="0" bIns="0" rtlCol="0"/>
          <a:lstStyle/>
          <a:p>
            <a:endParaRPr/>
          </a:p>
        </p:txBody>
      </p:sp>
      <p:sp>
        <p:nvSpPr>
          <p:cNvPr id="6" name="object 6"/>
          <p:cNvSpPr/>
          <p:nvPr/>
        </p:nvSpPr>
        <p:spPr>
          <a:xfrm>
            <a:off x="0" y="6021288"/>
            <a:ext cx="1968500" cy="0"/>
          </a:xfrm>
          <a:custGeom>
            <a:avLst/>
            <a:gdLst/>
            <a:ahLst/>
            <a:cxnLst/>
            <a:rect l="l" t="t" r="r" b="b"/>
            <a:pathLst>
              <a:path w="1968500">
                <a:moveTo>
                  <a:pt x="0" y="0"/>
                </a:moveTo>
                <a:lnTo>
                  <a:pt x="1967953" y="0"/>
                </a:lnTo>
              </a:path>
            </a:pathLst>
          </a:custGeom>
          <a:ln w="25403">
            <a:solidFill>
              <a:srgbClr val="4A7EBB"/>
            </a:solidFill>
          </a:ln>
        </p:spPr>
        <p:txBody>
          <a:bodyPr wrap="square" lIns="0" tIns="0" rIns="0" bIns="0" rtlCol="0"/>
          <a:lstStyle/>
          <a:p>
            <a:endParaRPr/>
          </a:p>
        </p:txBody>
      </p:sp>
      <p:sp>
        <p:nvSpPr>
          <p:cNvPr id="7" name="object 7"/>
          <p:cNvSpPr/>
          <p:nvPr/>
        </p:nvSpPr>
        <p:spPr>
          <a:xfrm>
            <a:off x="609600" y="6096000"/>
            <a:ext cx="2285530" cy="699535"/>
          </a:xfrm>
          <a:prstGeom prst="rect">
            <a:avLst/>
          </a:prstGeom>
          <a:blipFill>
            <a:blip r:embed="rId2" cstate="print"/>
            <a:stretch>
              <a:fillRect/>
            </a:stretch>
          </a:blipFill>
        </p:spPr>
        <p:txBody>
          <a:bodyPr wrap="square" lIns="0" tIns="0" rIns="0" bIns="0" rtlCol="0"/>
          <a:lstStyle/>
          <a:p>
            <a:endParaRPr/>
          </a:p>
        </p:txBody>
      </p:sp>
      <p:sp>
        <p:nvSpPr>
          <p:cNvPr id="8" name="object 8"/>
          <p:cNvSpPr txBox="1">
            <a:spLocks noGrp="1"/>
          </p:cNvSpPr>
          <p:nvPr>
            <p:ph type="title"/>
          </p:nvPr>
        </p:nvSpPr>
        <p:spPr>
          <a:xfrm>
            <a:off x="454190" y="389635"/>
            <a:ext cx="7418070" cy="574040"/>
          </a:xfrm>
          <a:prstGeom prst="rect">
            <a:avLst/>
          </a:prstGeom>
        </p:spPr>
        <p:txBody>
          <a:bodyPr vert="horz" wrap="square" lIns="0" tIns="12700" rIns="0" bIns="0" rtlCol="0">
            <a:spAutoFit/>
          </a:bodyPr>
          <a:lstStyle/>
          <a:p>
            <a:pPr marL="12700">
              <a:lnSpc>
                <a:spcPct val="100000"/>
              </a:lnSpc>
              <a:spcBef>
                <a:spcPts val="100"/>
              </a:spcBef>
            </a:pPr>
            <a:r>
              <a:rPr dirty="0">
                <a:solidFill>
                  <a:srgbClr val="FFFFFF"/>
                </a:solidFill>
              </a:rPr>
              <a:t>ARDS in </a:t>
            </a:r>
            <a:r>
              <a:rPr spc="-5" dirty="0">
                <a:solidFill>
                  <a:srgbClr val="FFFFFF"/>
                </a:solidFill>
              </a:rPr>
              <a:t>resource-limited</a:t>
            </a:r>
            <a:r>
              <a:rPr spc="-70" dirty="0">
                <a:solidFill>
                  <a:srgbClr val="FFFFFF"/>
                </a:solidFill>
              </a:rPr>
              <a:t> </a:t>
            </a:r>
            <a:r>
              <a:rPr spc="-5" dirty="0">
                <a:solidFill>
                  <a:srgbClr val="FFFFFF"/>
                </a:solidFill>
              </a:rPr>
              <a:t>settings</a:t>
            </a:r>
          </a:p>
        </p:txBody>
      </p:sp>
      <p:sp>
        <p:nvSpPr>
          <p:cNvPr id="9" name="object 9"/>
          <p:cNvSpPr/>
          <p:nvPr/>
        </p:nvSpPr>
        <p:spPr>
          <a:xfrm>
            <a:off x="1967953" y="2133600"/>
            <a:ext cx="4108450" cy="1014730"/>
          </a:xfrm>
          <a:custGeom>
            <a:avLst/>
            <a:gdLst/>
            <a:ahLst/>
            <a:cxnLst/>
            <a:rect l="l" t="t" r="r" b="b"/>
            <a:pathLst>
              <a:path w="4108450" h="1014730">
                <a:moveTo>
                  <a:pt x="0" y="0"/>
                </a:moveTo>
                <a:lnTo>
                  <a:pt x="4107929" y="0"/>
                </a:lnTo>
                <a:lnTo>
                  <a:pt x="4107929" y="1014107"/>
                </a:lnTo>
                <a:lnTo>
                  <a:pt x="0" y="1014107"/>
                </a:lnTo>
                <a:lnTo>
                  <a:pt x="0" y="0"/>
                </a:lnTo>
                <a:close/>
              </a:path>
            </a:pathLst>
          </a:custGeom>
          <a:solidFill>
            <a:srgbClr val="1E7FB8"/>
          </a:solidFill>
        </p:spPr>
        <p:txBody>
          <a:bodyPr wrap="square" lIns="0" tIns="0" rIns="0" bIns="0" rtlCol="0"/>
          <a:lstStyle/>
          <a:p>
            <a:endParaRPr/>
          </a:p>
        </p:txBody>
      </p:sp>
      <p:sp>
        <p:nvSpPr>
          <p:cNvPr id="10" name="object 10"/>
          <p:cNvSpPr/>
          <p:nvPr/>
        </p:nvSpPr>
        <p:spPr>
          <a:xfrm>
            <a:off x="6075883" y="2133600"/>
            <a:ext cx="4185920" cy="1014730"/>
          </a:xfrm>
          <a:custGeom>
            <a:avLst/>
            <a:gdLst/>
            <a:ahLst/>
            <a:cxnLst/>
            <a:rect l="l" t="t" r="r" b="b"/>
            <a:pathLst>
              <a:path w="4185920" h="1014730">
                <a:moveTo>
                  <a:pt x="0" y="0"/>
                </a:moveTo>
                <a:lnTo>
                  <a:pt x="4185589" y="0"/>
                </a:lnTo>
                <a:lnTo>
                  <a:pt x="4185589" y="1014107"/>
                </a:lnTo>
                <a:lnTo>
                  <a:pt x="0" y="1014107"/>
                </a:lnTo>
                <a:lnTo>
                  <a:pt x="0" y="0"/>
                </a:lnTo>
                <a:close/>
              </a:path>
            </a:pathLst>
          </a:custGeom>
          <a:solidFill>
            <a:srgbClr val="1E7FB8"/>
          </a:solidFill>
        </p:spPr>
        <p:txBody>
          <a:bodyPr wrap="square" lIns="0" tIns="0" rIns="0" bIns="0" rtlCol="0"/>
          <a:lstStyle/>
          <a:p>
            <a:endParaRPr/>
          </a:p>
        </p:txBody>
      </p:sp>
      <p:sp>
        <p:nvSpPr>
          <p:cNvPr id="11" name="object 11"/>
          <p:cNvSpPr/>
          <p:nvPr/>
        </p:nvSpPr>
        <p:spPr>
          <a:xfrm>
            <a:off x="1967953" y="3147707"/>
            <a:ext cx="4108450" cy="1089025"/>
          </a:xfrm>
          <a:custGeom>
            <a:avLst/>
            <a:gdLst/>
            <a:ahLst/>
            <a:cxnLst/>
            <a:rect l="l" t="t" r="r" b="b"/>
            <a:pathLst>
              <a:path w="4108450" h="1089025">
                <a:moveTo>
                  <a:pt x="0" y="0"/>
                </a:moveTo>
                <a:lnTo>
                  <a:pt x="4107929" y="0"/>
                </a:lnTo>
                <a:lnTo>
                  <a:pt x="4107929" y="1088758"/>
                </a:lnTo>
                <a:lnTo>
                  <a:pt x="0" y="1088758"/>
                </a:lnTo>
                <a:lnTo>
                  <a:pt x="0" y="0"/>
                </a:lnTo>
                <a:close/>
              </a:path>
            </a:pathLst>
          </a:custGeom>
          <a:solidFill>
            <a:srgbClr val="96CCEE"/>
          </a:solidFill>
        </p:spPr>
        <p:txBody>
          <a:bodyPr wrap="square" lIns="0" tIns="0" rIns="0" bIns="0" rtlCol="0"/>
          <a:lstStyle/>
          <a:p>
            <a:endParaRPr/>
          </a:p>
        </p:txBody>
      </p:sp>
      <p:sp>
        <p:nvSpPr>
          <p:cNvPr id="12" name="object 12"/>
          <p:cNvSpPr/>
          <p:nvPr/>
        </p:nvSpPr>
        <p:spPr>
          <a:xfrm>
            <a:off x="6075883" y="3147707"/>
            <a:ext cx="4185920" cy="1089025"/>
          </a:xfrm>
          <a:custGeom>
            <a:avLst/>
            <a:gdLst/>
            <a:ahLst/>
            <a:cxnLst/>
            <a:rect l="l" t="t" r="r" b="b"/>
            <a:pathLst>
              <a:path w="4185920" h="1089025">
                <a:moveTo>
                  <a:pt x="0" y="0"/>
                </a:moveTo>
                <a:lnTo>
                  <a:pt x="4185589" y="0"/>
                </a:lnTo>
                <a:lnTo>
                  <a:pt x="4185589" y="1088758"/>
                </a:lnTo>
                <a:lnTo>
                  <a:pt x="0" y="1088758"/>
                </a:lnTo>
                <a:lnTo>
                  <a:pt x="0" y="0"/>
                </a:lnTo>
                <a:close/>
              </a:path>
            </a:pathLst>
          </a:custGeom>
          <a:solidFill>
            <a:srgbClr val="96CCEE"/>
          </a:solidFill>
        </p:spPr>
        <p:txBody>
          <a:bodyPr wrap="square" lIns="0" tIns="0" rIns="0" bIns="0" rtlCol="0"/>
          <a:lstStyle/>
          <a:p>
            <a:endParaRPr/>
          </a:p>
        </p:txBody>
      </p:sp>
      <p:sp>
        <p:nvSpPr>
          <p:cNvPr id="13" name="object 13"/>
          <p:cNvSpPr/>
          <p:nvPr/>
        </p:nvSpPr>
        <p:spPr>
          <a:xfrm>
            <a:off x="1967953" y="4236465"/>
            <a:ext cx="4108450" cy="946785"/>
          </a:xfrm>
          <a:custGeom>
            <a:avLst/>
            <a:gdLst/>
            <a:ahLst/>
            <a:cxnLst/>
            <a:rect l="l" t="t" r="r" b="b"/>
            <a:pathLst>
              <a:path w="4108450" h="946785">
                <a:moveTo>
                  <a:pt x="0" y="0"/>
                </a:moveTo>
                <a:lnTo>
                  <a:pt x="4107929" y="0"/>
                </a:lnTo>
                <a:lnTo>
                  <a:pt x="4107929" y="946657"/>
                </a:lnTo>
                <a:lnTo>
                  <a:pt x="0" y="946657"/>
                </a:lnTo>
                <a:lnTo>
                  <a:pt x="0" y="0"/>
                </a:lnTo>
                <a:close/>
              </a:path>
            </a:pathLst>
          </a:custGeom>
          <a:solidFill>
            <a:srgbClr val="DCE9F8"/>
          </a:solidFill>
        </p:spPr>
        <p:txBody>
          <a:bodyPr wrap="square" lIns="0" tIns="0" rIns="0" bIns="0" rtlCol="0"/>
          <a:lstStyle/>
          <a:p>
            <a:endParaRPr/>
          </a:p>
        </p:txBody>
      </p:sp>
      <p:sp>
        <p:nvSpPr>
          <p:cNvPr id="14" name="object 14"/>
          <p:cNvSpPr/>
          <p:nvPr/>
        </p:nvSpPr>
        <p:spPr>
          <a:xfrm>
            <a:off x="6075883" y="4236465"/>
            <a:ext cx="4185920" cy="946785"/>
          </a:xfrm>
          <a:custGeom>
            <a:avLst/>
            <a:gdLst/>
            <a:ahLst/>
            <a:cxnLst/>
            <a:rect l="l" t="t" r="r" b="b"/>
            <a:pathLst>
              <a:path w="4185920" h="946785">
                <a:moveTo>
                  <a:pt x="0" y="0"/>
                </a:moveTo>
                <a:lnTo>
                  <a:pt x="4185589" y="0"/>
                </a:lnTo>
                <a:lnTo>
                  <a:pt x="4185589" y="946657"/>
                </a:lnTo>
                <a:lnTo>
                  <a:pt x="0" y="946657"/>
                </a:lnTo>
                <a:lnTo>
                  <a:pt x="0" y="0"/>
                </a:lnTo>
                <a:close/>
              </a:path>
            </a:pathLst>
          </a:custGeom>
          <a:solidFill>
            <a:srgbClr val="DCE9F8"/>
          </a:solidFill>
        </p:spPr>
        <p:txBody>
          <a:bodyPr wrap="square" lIns="0" tIns="0" rIns="0" bIns="0" rtlCol="0"/>
          <a:lstStyle/>
          <a:p>
            <a:endParaRPr/>
          </a:p>
        </p:txBody>
      </p:sp>
      <p:sp>
        <p:nvSpPr>
          <p:cNvPr id="15" name="object 15"/>
          <p:cNvSpPr/>
          <p:nvPr/>
        </p:nvSpPr>
        <p:spPr>
          <a:xfrm>
            <a:off x="1967953" y="5183123"/>
            <a:ext cx="4108450" cy="929640"/>
          </a:xfrm>
          <a:custGeom>
            <a:avLst/>
            <a:gdLst/>
            <a:ahLst/>
            <a:cxnLst/>
            <a:rect l="l" t="t" r="r" b="b"/>
            <a:pathLst>
              <a:path w="4108450" h="929639">
                <a:moveTo>
                  <a:pt x="0" y="0"/>
                </a:moveTo>
                <a:lnTo>
                  <a:pt x="4107929" y="0"/>
                </a:lnTo>
                <a:lnTo>
                  <a:pt x="4107929" y="929012"/>
                </a:lnTo>
                <a:lnTo>
                  <a:pt x="0" y="929012"/>
                </a:lnTo>
                <a:lnTo>
                  <a:pt x="0" y="0"/>
                </a:lnTo>
                <a:close/>
              </a:path>
            </a:pathLst>
          </a:custGeom>
          <a:solidFill>
            <a:srgbClr val="96CCEE"/>
          </a:solidFill>
        </p:spPr>
        <p:txBody>
          <a:bodyPr wrap="square" lIns="0" tIns="0" rIns="0" bIns="0" rtlCol="0"/>
          <a:lstStyle/>
          <a:p>
            <a:endParaRPr/>
          </a:p>
        </p:txBody>
      </p:sp>
      <p:sp>
        <p:nvSpPr>
          <p:cNvPr id="16" name="object 16"/>
          <p:cNvSpPr/>
          <p:nvPr/>
        </p:nvSpPr>
        <p:spPr>
          <a:xfrm>
            <a:off x="6075883" y="5183123"/>
            <a:ext cx="4185920" cy="929640"/>
          </a:xfrm>
          <a:custGeom>
            <a:avLst/>
            <a:gdLst/>
            <a:ahLst/>
            <a:cxnLst/>
            <a:rect l="l" t="t" r="r" b="b"/>
            <a:pathLst>
              <a:path w="4185920" h="929639">
                <a:moveTo>
                  <a:pt x="0" y="0"/>
                </a:moveTo>
                <a:lnTo>
                  <a:pt x="4185589" y="0"/>
                </a:lnTo>
                <a:lnTo>
                  <a:pt x="4185589" y="929012"/>
                </a:lnTo>
                <a:lnTo>
                  <a:pt x="0" y="929012"/>
                </a:lnTo>
                <a:lnTo>
                  <a:pt x="0" y="0"/>
                </a:lnTo>
                <a:close/>
              </a:path>
            </a:pathLst>
          </a:custGeom>
          <a:solidFill>
            <a:srgbClr val="96CCEE"/>
          </a:solidFill>
        </p:spPr>
        <p:txBody>
          <a:bodyPr wrap="square" lIns="0" tIns="0" rIns="0" bIns="0" rtlCol="0"/>
          <a:lstStyle/>
          <a:p>
            <a:endParaRPr/>
          </a:p>
        </p:txBody>
      </p:sp>
      <p:sp>
        <p:nvSpPr>
          <p:cNvPr id="17" name="object 17"/>
          <p:cNvSpPr/>
          <p:nvPr/>
        </p:nvSpPr>
        <p:spPr>
          <a:xfrm>
            <a:off x="6075886" y="2127250"/>
            <a:ext cx="0" cy="3991610"/>
          </a:xfrm>
          <a:custGeom>
            <a:avLst/>
            <a:gdLst/>
            <a:ahLst/>
            <a:cxnLst/>
            <a:rect l="l" t="t" r="r" b="b"/>
            <a:pathLst>
              <a:path h="3991610">
                <a:moveTo>
                  <a:pt x="0" y="0"/>
                </a:moveTo>
                <a:lnTo>
                  <a:pt x="0" y="3991242"/>
                </a:lnTo>
              </a:path>
            </a:pathLst>
          </a:custGeom>
          <a:ln w="12700">
            <a:solidFill>
              <a:srgbClr val="FFFFFF"/>
            </a:solidFill>
          </a:ln>
        </p:spPr>
        <p:txBody>
          <a:bodyPr wrap="square" lIns="0" tIns="0" rIns="0" bIns="0" rtlCol="0"/>
          <a:lstStyle/>
          <a:p>
            <a:endParaRPr/>
          </a:p>
        </p:txBody>
      </p:sp>
      <p:sp>
        <p:nvSpPr>
          <p:cNvPr id="18" name="object 18"/>
          <p:cNvSpPr/>
          <p:nvPr/>
        </p:nvSpPr>
        <p:spPr>
          <a:xfrm>
            <a:off x="1961603" y="3147710"/>
            <a:ext cx="8306434" cy="0"/>
          </a:xfrm>
          <a:custGeom>
            <a:avLst/>
            <a:gdLst/>
            <a:ahLst/>
            <a:cxnLst/>
            <a:rect l="l" t="t" r="r" b="b"/>
            <a:pathLst>
              <a:path w="8306434">
                <a:moveTo>
                  <a:pt x="0" y="0"/>
                </a:moveTo>
                <a:lnTo>
                  <a:pt x="8306234" y="0"/>
                </a:lnTo>
              </a:path>
            </a:pathLst>
          </a:custGeom>
          <a:ln w="38100">
            <a:solidFill>
              <a:srgbClr val="FFFFFF"/>
            </a:solidFill>
          </a:ln>
        </p:spPr>
        <p:txBody>
          <a:bodyPr wrap="square" lIns="0" tIns="0" rIns="0" bIns="0" rtlCol="0"/>
          <a:lstStyle/>
          <a:p>
            <a:endParaRPr/>
          </a:p>
        </p:txBody>
      </p:sp>
      <p:sp>
        <p:nvSpPr>
          <p:cNvPr id="19" name="object 19"/>
          <p:cNvSpPr/>
          <p:nvPr/>
        </p:nvSpPr>
        <p:spPr>
          <a:xfrm>
            <a:off x="1961603" y="4236461"/>
            <a:ext cx="8306434" cy="0"/>
          </a:xfrm>
          <a:custGeom>
            <a:avLst/>
            <a:gdLst/>
            <a:ahLst/>
            <a:cxnLst/>
            <a:rect l="l" t="t" r="r" b="b"/>
            <a:pathLst>
              <a:path w="8306434">
                <a:moveTo>
                  <a:pt x="0" y="0"/>
                </a:moveTo>
                <a:lnTo>
                  <a:pt x="8306234" y="0"/>
                </a:lnTo>
              </a:path>
            </a:pathLst>
          </a:custGeom>
          <a:ln w="12700">
            <a:solidFill>
              <a:srgbClr val="FFFFFF"/>
            </a:solidFill>
          </a:ln>
        </p:spPr>
        <p:txBody>
          <a:bodyPr wrap="square" lIns="0" tIns="0" rIns="0" bIns="0" rtlCol="0"/>
          <a:lstStyle/>
          <a:p>
            <a:endParaRPr/>
          </a:p>
        </p:txBody>
      </p:sp>
      <p:sp>
        <p:nvSpPr>
          <p:cNvPr id="20" name="object 20"/>
          <p:cNvSpPr/>
          <p:nvPr/>
        </p:nvSpPr>
        <p:spPr>
          <a:xfrm>
            <a:off x="1961603" y="5183121"/>
            <a:ext cx="8306434" cy="0"/>
          </a:xfrm>
          <a:custGeom>
            <a:avLst/>
            <a:gdLst/>
            <a:ahLst/>
            <a:cxnLst/>
            <a:rect l="l" t="t" r="r" b="b"/>
            <a:pathLst>
              <a:path w="8306434">
                <a:moveTo>
                  <a:pt x="0" y="0"/>
                </a:moveTo>
                <a:lnTo>
                  <a:pt x="8306234" y="0"/>
                </a:lnTo>
              </a:path>
            </a:pathLst>
          </a:custGeom>
          <a:ln w="12700">
            <a:solidFill>
              <a:srgbClr val="FFFFFF"/>
            </a:solidFill>
          </a:ln>
        </p:spPr>
        <p:txBody>
          <a:bodyPr wrap="square" lIns="0" tIns="0" rIns="0" bIns="0" rtlCol="0"/>
          <a:lstStyle/>
          <a:p>
            <a:endParaRPr/>
          </a:p>
        </p:txBody>
      </p:sp>
      <p:sp>
        <p:nvSpPr>
          <p:cNvPr id="21" name="object 21"/>
          <p:cNvSpPr/>
          <p:nvPr/>
        </p:nvSpPr>
        <p:spPr>
          <a:xfrm>
            <a:off x="1967953" y="2127250"/>
            <a:ext cx="0" cy="3991610"/>
          </a:xfrm>
          <a:custGeom>
            <a:avLst/>
            <a:gdLst/>
            <a:ahLst/>
            <a:cxnLst/>
            <a:rect l="l" t="t" r="r" b="b"/>
            <a:pathLst>
              <a:path h="3991610">
                <a:moveTo>
                  <a:pt x="0" y="0"/>
                </a:moveTo>
                <a:lnTo>
                  <a:pt x="0" y="3991242"/>
                </a:lnTo>
              </a:path>
            </a:pathLst>
          </a:custGeom>
          <a:ln w="12700">
            <a:solidFill>
              <a:srgbClr val="FFFFFF"/>
            </a:solidFill>
          </a:ln>
        </p:spPr>
        <p:txBody>
          <a:bodyPr wrap="square" lIns="0" tIns="0" rIns="0" bIns="0" rtlCol="0"/>
          <a:lstStyle/>
          <a:p>
            <a:endParaRPr/>
          </a:p>
        </p:txBody>
      </p:sp>
      <p:sp>
        <p:nvSpPr>
          <p:cNvPr id="22" name="object 22"/>
          <p:cNvSpPr/>
          <p:nvPr/>
        </p:nvSpPr>
        <p:spPr>
          <a:xfrm>
            <a:off x="10261488" y="2127250"/>
            <a:ext cx="0" cy="3991610"/>
          </a:xfrm>
          <a:custGeom>
            <a:avLst/>
            <a:gdLst/>
            <a:ahLst/>
            <a:cxnLst/>
            <a:rect l="l" t="t" r="r" b="b"/>
            <a:pathLst>
              <a:path h="3991610">
                <a:moveTo>
                  <a:pt x="0" y="0"/>
                </a:moveTo>
                <a:lnTo>
                  <a:pt x="0" y="3991242"/>
                </a:lnTo>
              </a:path>
            </a:pathLst>
          </a:custGeom>
          <a:ln w="12700">
            <a:solidFill>
              <a:srgbClr val="FFFFFF"/>
            </a:solidFill>
          </a:ln>
        </p:spPr>
        <p:txBody>
          <a:bodyPr wrap="square" lIns="0" tIns="0" rIns="0" bIns="0" rtlCol="0"/>
          <a:lstStyle/>
          <a:p>
            <a:endParaRPr/>
          </a:p>
        </p:txBody>
      </p:sp>
      <p:sp>
        <p:nvSpPr>
          <p:cNvPr id="23" name="object 23"/>
          <p:cNvSpPr/>
          <p:nvPr/>
        </p:nvSpPr>
        <p:spPr>
          <a:xfrm>
            <a:off x="1961603" y="2133600"/>
            <a:ext cx="8306434" cy="0"/>
          </a:xfrm>
          <a:custGeom>
            <a:avLst/>
            <a:gdLst/>
            <a:ahLst/>
            <a:cxnLst/>
            <a:rect l="l" t="t" r="r" b="b"/>
            <a:pathLst>
              <a:path w="8306434">
                <a:moveTo>
                  <a:pt x="0" y="0"/>
                </a:moveTo>
                <a:lnTo>
                  <a:pt x="8306234" y="0"/>
                </a:lnTo>
              </a:path>
            </a:pathLst>
          </a:custGeom>
          <a:ln w="12700">
            <a:solidFill>
              <a:srgbClr val="FFFFFF"/>
            </a:solidFill>
          </a:ln>
        </p:spPr>
        <p:txBody>
          <a:bodyPr wrap="square" lIns="0" tIns="0" rIns="0" bIns="0" rtlCol="0"/>
          <a:lstStyle/>
          <a:p>
            <a:endParaRPr/>
          </a:p>
        </p:txBody>
      </p:sp>
      <p:sp>
        <p:nvSpPr>
          <p:cNvPr id="24" name="object 24"/>
          <p:cNvSpPr/>
          <p:nvPr/>
        </p:nvSpPr>
        <p:spPr>
          <a:xfrm>
            <a:off x="1961603" y="6112142"/>
            <a:ext cx="8306434" cy="0"/>
          </a:xfrm>
          <a:custGeom>
            <a:avLst/>
            <a:gdLst/>
            <a:ahLst/>
            <a:cxnLst/>
            <a:rect l="l" t="t" r="r" b="b"/>
            <a:pathLst>
              <a:path w="8306434">
                <a:moveTo>
                  <a:pt x="0" y="0"/>
                </a:moveTo>
                <a:lnTo>
                  <a:pt x="8306234" y="0"/>
                </a:lnTo>
              </a:path>
            </a:pathLst>
          </a:custGeom>
          <a:ln w="12700">
            <a:solidFill>
              <a:srgbClr val="FFFFFF"/>
            </a:solidFill>
          </a:ln>
        </p:spPr>
        <p:txBody>
          <a:bodyPr wrap="square" lIns="0" tIns="0" rIns="0" bIns="0" rtlCol="0"/>
          <a:lstStyle/>
          <a:p>
            <a:endParaRPr/>
          </a:p>
        </p:txBody>
      </p:sp>
      <p:sp>
        <p:nvSpPr>
          <p:cNvPr id="25" name="object 25"/>
          <p:cNvSpPr txBox="1"/>
          <p:nvPr/>
        </p:nvSpPr>
        <p:spPr>
          <a:xfrm>
            <a:off x="1557502" y="1480820"/>
            <a:ext cx="7355205" cy="1029335"/>
          </a:xfrm>
          <a:prstGeom prst="rect">
            <a:avLst/>
          </a:prstGeom>
        </p:spPr>
        <p:txBody>
          <a:bodyPr vert="horz" wrap="square" lIns="0" tIns="12700" rIns="0" bIns="0" rtlCol="0">
            <a:spAutoFit/>
          </a:bodyPr>
          <a:lstStyle/>
          <a:p>
            <a:pPr marL="355600" indent="-342900">
              <a:lnSpc>
                <a:spcPct val="100000"/>
              </a:lnSpc>
              <a:spcBef>
                <a:spcPts val="100"/>
              </a:spcBef>
              <a:buFont typeface="Arial"/>
              <a:buChar char="•"/>
              <a:tabLst>
                <a:tab pos="354965" algn="l"/>
                <a:tab pos="355600" algn="l"/>
              </a:tabLst>
            </a:pPr>
            <a:r>
              <a:rPr sz="2400" b="1" spc="-5" dirty="0">
                <a:solidFill>
                  <a:srgbClr val="0070C0"/>
                </a:solidFill>
                <a:latin typeface="Tahoma"/>
                <a:cs typeface="Tahoma"/>
              </a:rPr>
              <a:t>Kigali-modification </a:t>
            </a:r>
            <a:r>
              <a:rPr sz="2400" b="1" dirty="0">
                <a:solidFill>
                  <a:srgbClr val="0070C0"/>
                </a:solidFill>
                <a:latin typeface="Tahoma"/>
                <a:cs typeface="Tahoma"/>
              </a:rPr>
              <a:t>of </a:t>
            </a:r>
            <a:r>
              <a:rPr sz="2400" b="1" spc="-5" dirty="0">
                <a:solidFill>
                  <a:srgbClr val="0070C0"/>
                </a:solidFill>
                <a:latin typeface="Tahoma"/>
                <a:cs typeface="Tahoma"/>
              </a:rPr>
              <a:t>Berlin criteria</a:t>
            </a:r>
            <a:r>
              <a:rPr sz="2400" b="1" spc="5" dirty="0">
                <a:solidFill>
                  <a:srgbClr val="0070C0"/>
                </a:solidFill>
                <a:latin typeface="Tahoma"/>
                <a:cs typeface="Tahoma"/>
              </a:rPr>
              <a:t> </a:t>
            </a:r>
            <a:r>
              <a:rPr sz="2400" b="1" spc="-5" dirty="0">
                <a:solidFill>
                  <a:srgbClr val="0070C0"/>
                </a:solidFill>
                <a:latin typeface="Arial"/>
                <a:cs typeface="Arial"/>
              </a:rPr>
              <a:t>clinical</a:t>
            </a:r>
            <a:endParaRPr sz="2400" dirty="0">
              <a:latin typeface="Arial"/>
              <a:cs typeface="Arial"/>
            </a:endParaRPr>
          </a:p>
          <a:p>
            <a:pPr marL="1795145">
              <a:lnSpc>
                <a:spcPct val="100000"/>
              </a:lnSpc>
              <a:spcBef>
                <a:spcPts val="2380"/>
              </a:spcBef>
              <a:tabLst>
                <a:tab pos="5878830" algn="l"/>
              </a:tabLst>
            </a:pPr>
            <a:r>
              <a:rPr sz="2200" b="1" spc="-5" dirty="0">
                <a:solidFill>
                  <a:srgbClr val="FFFFFF"/>
                </a:solidFill>
                <a:latin typeface="Arial"/>
                <a:cs typeface="Arial"/>
              </a:rPr>
              <a:t>C</a:t>
            </a:r>
            <a:r>
              <a:rPr sz="2200" b="1" spc="5" dirty="0">
                <a:solidFill>
                  <a:srgbClr val="FFFFFF"/>
                </a:solidFill>
                <a:latin typeface="Arial"/>
                <a:cs typeface="Arial"/>
              </a:rPr>
              <a:t>h</a:t>
            </a:r>
            <a:r>
              <a:rPr sz="2200" b="1" dirty="0">
                <a:solidFill>
                  <a:srgbClr val="FFFFFF"/>
                </a:solidFill>
                <a:latin typeface="Arial"/>
                <a:cs typeface="Arial"/>
              </a:rPr>
              <a:t>alle</a:t>
            </a:r>
            <a:r>
              <a:rPr sz="2200" b="1" spc="5" dirty="0">
                <a:solidFill>
                  <a:srgbClr val="FFFFFF"/>
                </a:solidFill>
                <a:latin typeface="Arial"/>
                <a:cs typeface="Arial"/>
              </a:rPr>
              <a:t>ng</a:t>
            </a:r>
            <a:r>
              <a:rPr sz="2200" b="1" dirty="0">
                <a:solidFill>
                  <a:srgbClr val="FFFFFF"/>
                </a:solidFill>
                <a:latin typeface="Arial"/>
                <a:cs typeface="Arial"/>
              </a:rPr>
              <a:t>e	</a:t>
            </a:r>
            <a:r>
              <a:rPr sz="2200" b="1" spc="-5" dirty="0">
                <a:solidFill>
                  <a:srgbClr val="FFFFFF"/>
                </a:solidFill>
                <a:latin typeface="Arial"/>
                <a:cs typeface="Arial"/>
              </a:rPr>
              <a:t>A</a:t>
            </a:r>
            <a:r>
              <a:rPr sz="2200" b="1" spc="5" dirty="0">
                <a:solidFill>
                  <a:srgbClr val="FFFFFF"/>
                </a:solidFill>
                <a:latin typeface="Arial"/>
                <a:cs typeface="Arial"/>
              </a:rPr>
              <a:t>d</a:t>
            </a:r>
            <a:r>
              <a:rPr sz="2200" b="1" dirty="0">
                <a:solidFill>
                  <a:srgbClr val="FFFFFF"/>
                </a:solidFill>
                <a:latin typeface="Arial"/>
                <a:cs typeface="Arial"/>
              </a:rPr>
              <a:t>a</a:t>
            </a:r>
            <a:r>
              <a:rPr sz="2200" b="1" spc="5" dirty="0">
                <a:solidFill>
                  <a:srgbClr val="FFFFFF"/>
                </a:solidFill>
                <a:latin typeface="Arial"/>
                <a:cs typeface="Arial"/>
              </a:rPr>
              <a:t>pt</a:t>
            </a:r>
            <a:r>
              <a:rPr sz="2200" b="1" dirty="0">
                <a:solidFill>
                  <a:srgbClr val="FFFFFF"/>
                </a:solidFill>
                <a:latin typeface="Arial"/>
                <a:cs typeface="Arial"/>
              </a:rPr>
              <a:t>a</a:t>
            </a:r>
            <a:r>
              <a:rPr sz="2200" b="1" spc="5" dirty="0">
                <a:solidFill>
                  <a:srgbClr val="FFFFFF"/>
                </a:solidFill>
                <a:latin typeface="Arial"/>
                <a:cs typeface="Arial"/>
              </a:rPr>
              <a:t>t</a:t>
            </a:r>
            <a:r>
              <a:rPr sz="2200" b="1" dirty="0">
                <a:solidFill>
                  <a:srgbClr val="FFFFFF"/>
                </a:solidFill>
                <a:latin typeface="Arial"/>
                <a:cs typeface="Arial"/>
              </a:rPr>
              <a:t>i</a:t>
            </a:r>
            <a:r>
              <a:rPr sz="2200" b="1" spc="5" dirty="0">
                <a:solidFill>
                  <a:srgbClr val="FFFFFF"/>
                </a:solidFill>
                <a:latin typeface="Arial"/>
                <a:cs typeface="Arial"/>
              </a:rPr>
              <a:t>o</a:t>
            </a:r>
            <a:r>
              <a:rPr sz="2200" b="1" dirty="0">
                <a:solidFill>
                  <a:srgbClr val="FFFFFF"/>
                </a:solidFill>
                <a:latin typeface="Arial"/>
                <a:cs typeface="Arial"/>
              </a:rPr>
              <a:t>n</a:t>
            </a:r>
            <a:endParaRPr sz="2200" dirty="0">
              <a:latin typeface="Arial"/>
              <a:cs typeface="Arial"/>
            </a:endParaRPr>
          </a:p>
        </p:txBody>
      </p:sp>
      <p:sp>
        <p:nvSpPr>
          <p:cNvPr id="26" name="object 26"/>
          <p:cNvSpPr txBox="1"/>
          <p:nvPr/>
        </p:nvSpPr>
        <p:spPr>
          <a:xfrm>
            <a:off x="1996706" y="3164331"/>
            <a:ext cx="3741420" cy="1034415"/>
          </a:xfrm>
          <a:prstGeom prst="rect">
            <a:avLst/>
          </a:prstGeom>
        </p:spPr>
        <p:txBody>
          <a:bodyPr vert="horz" wrap="square" lIns="0" tIns="10795" rIns="0" bIns="0" rtlCol="0">
            <a:spAutoFit/>
          </a:bodyPr>
          <a:lstStyle/>
          <a:p>
            <a:pPr marL="12700" marR="5080">
              <a:lnSpc>
                <a:spcPct val="100499"/>
              </a:lnSpc>
              <a:spcBef>
                <a:spcPts val="85"/>
              </a:spcBef>
            </a:pPr>
            <a:r>
              <a:rPr sz="2200" spc="-5" dirty="0">
                <a:solidFill>
                  <a:srgbClr val="0070C0"/>
                </a:solidFill>
                <a:latin typeface="Arial"/>
                <a:cs typeface="Arial"/>
              </a:rPr>
              <a:t>No arterial blood </a:t>
            </a:r>
            <a:r>
              <a:rPr sz="2200" dirty="0">
                <a:solidFill>
                  <a:srgbClr val="0070C0"/>
                </a:solidFill>
                <a:latin typeface="Arial"/>
                <a:cs typeface="Arial"/>
              </a:rPr>
              <a:t>gas </a:t>
            </a:r>
            <a:r>
              <a:rPr sz="2200" spc="-5" dirty="0">
                <a:solidFill>
                  <a:srgbClr val="0070C0"/>
                </a:solidFill>
                <a:latin typeface="Arial"/>
                <a:cs typeface="Arial"/>
              </a:rPr>
              <a:t>analyser  </a:t>
            </a:r>
            <a:r>
              <a:rPr sz="2200" dirty="0">
                <a:solidFill>
                  <a:srgbClr val="0070C0"/>
                </a:solidFill>
                <a:latin typeface="Arial"/>
                <a:cs typeface="Arial"/>
              </a:rPr>
              <a:t>to assess degree of  </a:t>
            </a:r>
            <a:r>
              <a:rPr sz="2200" spc="-5" dirty="0">
                <a:solidFill>
                  <a:srgbClr val="0070C0"/>
                </a:solidFill>
                <a:latin typeface="Arial"/>
                <a:cs typeface="Arial"/>
              </a:rPr>
              <a:t>hypoxaemia</a:t>
            </a:r>
            <a:endParaRPr sz="2200" dirty="0">
              <a:latin typeface="Arial"/>
              <a:cs typeface="Arial"/>
            </a:endParaRPr>
          </a:p>
        </p:txBody>
      </p:sp>
      <p:sp>
        <p:nvSpPr>
          <p:cNvPr id="27" name="object 27"/>
          <p:cNvSpPr txBox="1"/>
          <p:nvPr/>
        </p:nvSpPr>
        <p:spPr>
          <a:xfrm>
            <a:off x="6079235" y="3164331"/>
            <a:ext cx="1372870" cy="360680"/>
          </a:xfrm>
          <a:prstGeom prst="rect">
            <a:avLst/>
          </a:prstGeom>
        </p:spPr>
        <p:txBody>
          <a:bodyPr vert="horz" wrap="square" lIns="0" tIns="12700" rIns="0" bIns="0" rtlCol="0">
            <a:spAutoFit/>
          </a:bodyPr>
          <a:lstStyle/>
          <a:p>
            <a:pPr marL="38100">
              <a:lnSpc>
                <a:spcPct val="100000"/>
              </a:lnSpc>
              <a:spcBef>
                <a:spcPts val="100"/>
              </a:spcBef>
            </a:pPr>
            <a:r>
              <a:rPr sz="2200" spc="-5" dirty="0">
                <a:solidFill>
                  <a:srgbClr val="0070C0"/>
                </a:solidFill>
                <a:latin typeface="Arial"/>
                <a:cs typeface="Arial"/>
              </a:rPr>
              <a:t>SpO</a:t>
            </a:r>
            <a:r>
              <a:rPr sz="2250" spc="-7" baseline="-18518" dirty="0">
                <a:solidFill>
                  <a:srgbClr val="0070C0"/>
                </a:solidFill>
                <a:latin typeface="Arial"/>
                <a:cs typeface="Arial"/>
              </a:rPr>
              <a:t>2</a:t>
            </a:r>
            <a:r>
              <a:rPr sz="2200" spc="-5" dirty="0">
                <a:solidFill>
                  <a:srgbClr val="0070C0"/>
                </a:solidFill>
                <a:latin typeface="Arial"/>
                <a:cs typeface="Arial"/>
              </a:rPr>
              <a:t>/FiO</a:t>
            </a:r>
            <a:r>
              <a:rPr sz="2250" spc="-7" baseline="-18518" dirty="0">
                <a:solidFill>
                  <a:srgbClr val="0070C0"/>
                </a:solidFill>
                <a:latin typeface="Arial"/>
                <a:cs typeface="Arial"/>
              </a:rPr>
              <a:t>2</a:t>
            </a:r>
            <a:endParaRPr sz="2250" baseline="-18518">
              <a:latin typeface="Arial"/>
              <a:cs typeface="Arial"/>
            </a:endParaRPr>
          </a:p>
        </p:txBody>
      </p:sp>
      <p:sp>
        <p:nvSpPr>
          <p:cNvPr id="28" name="object 28"/>
          <p:cNvSpPr txBox="1"/>
          <p:nvPr/>
        </p:nvSpPr>
        <p:spPr>
          <a:xfrm>
            <a:off x="7554023" y="3164331"/>
            <a:ext cx="1856739" cy="360680"/>
          </a:xfrm>
          <a:prstGeom prst="rect">
            <a:avLst/>
          </a:prstGeom>
        </p:spPr>
        <p:txBody>
          <a:bodyPr vert="horz" wrap="square" lIns="0" tIns="12700" rIns="0" bIns="0" rtlCol="0">
            <a:spAutoFit/>
          </a:bodyPr>
          <a:lstStyle/>
          <a:p>
            <a:pPr marL="12700">
              <a:lnSpc>
                <a:spcPct val="100000"/>
              </a:lnSpc>
              <a:spcBef>
                <a:spcPts val="100"/>
              </a:spcBef>
            </a:pPr>
            <a:r>
              <a:rPr sz="2200" dirty="0">
                <a:solidFill>
                  <a:srgbClr val="0070C0"/>
                </a:solidFill>
                <a:latin typeface="Arial"/>
                <a:cs typeface="Arial"/>
              </a:rPr>
              <a:t>≤ 315 </a:t>
            </a:r>
            <a:r>
              <a:rPr sz="2200" spc="-5" dirty="0">
                <a:solidFill>
                  <a:srgbClr val="0070C0"/>
                </a:solidFill>
                <a:latin typeface="Arial"/>
                <a:cs typeface="Arial"/>
              </a:rPr>
              <a:t>is</a:t>
            </a:r>
            <a:r>
              <a:rPr sz="2200" spc="-80" dirty="0">
                <a:solidFill>
                  <a:srgbClr val="0070C0"/>
                </a:solidFill>
                <a:latin typeface="Arial"/>
                <a:cs typeface="Arial"/>
              </a:rPr>
              <a:t> </a:t>
            </a:r>
            <a:r>
              <a:rPr sz="2200" spc="-5" dirty="0">
                <a:solidFill>
                  <a:srgbClr val="0070C0"/>
                </a:solidFill>
                <a:latin typeface="Arial"/>
                <a:cs typeface="Arial"/>
              </a:rPr>
              <a:t>ARDS</a:t>
            </a:r>
            <a:endParaRPr sz="2200">
              <a:latin typeface="Arial"/>
              <a:cs typeface="Arial"/>
            </a:endParaRPr>
          </a:p>
        </p:txBody>
      </p:sp>
      <p:sp>
        <p:nvSpPr>
          <p:cNvPr id="29" name="object 29"/>
          <p:cNvSpPr txBox="1"/>
          <p:nvPr/>
        </p:nvSpPr>
        <p:spPr>
          <a:xfrm>
            <a:off x="1996706" y="4252467"/>
            <a:ext cx="3211830" cy="360680"/>
          </a:xfrm>
          <a:prstGeom prst="rect">
            <a:avLst/>
          </a:prstGeom>
        </p:spPr>
        <p:txBody>
          <a:bodyPr vert="horz" wrap="square" lIns="0" tIns="12700" rIns="0" bIns="0" rtlCol="0">
            <a:spAutoFit/>
          </a:bodyPr>
          <a:lstStyle/>
          <a:p>
            <a:pPr marL="12700">
              <a:lnSpc>
                <a:spcPct val="100000"/>
              </a:lnSpc>
              <a:spcBef>
                <a:spcPts val="100"/>
              </a:spcBef>
            </a:pPr>
            <a:r>
              <a:rPr sz="2200" spc="-5" dirty="0">
                <a:solidFill>
                  <a:srgbClr val="0070C0"/>
                </a:solidFill>
                <a:latin typeface="Arial"/>
                <a:cs typeface="Arial"/>
              </a:rPr>
              <a:t>No mechanical ventilation</a:t>
            </a:r>
            <a:endParaRPr sz="2200">
              <a:latin typeface="Arial"/>
              <a:cs typeface="Arial"/>
            </a:endParaRPr>
          </a:p>
        </p:txBody>
      </p:sp>
      <p:sp>
        <p:nvSpPr>
          <p:cNvPr id="30" name="object 30"/>
          <p:cNvSpPr txBox="1"/>
          <p:nvPr/>
        </p:nvSpPr>
        <p:spPr>
          <a:xfrm>
            <a:off x="6104635" y="4252467"/>
            <a:ext cx="3906520" cy="705485"/>
          </a:xfrm>
          <a:prstGeom prst="rect">
            <a:avLst/>
          </a:prstGeom>
        </p:spPr>
        <p:txBody>
          <a:bodyPr vert="horz" wrap="square" lIns="0" tIns="3175" rIns="0" bIns="0" rtlCol="0">
            <a:spAutoFit/>
          </a:bodyPr>
          <a:lstStyle/>
          <a:p>
            <a:pPr marL="12700" marR="5080">
              <a:lnSpc>
                <a:spcPct val="102699"/>
              </a:lnSpc>
              <a:spcBef>
                <a:spcPts val="25"/>
              </a:spcBef>
            </a:pPr>
            <a:r>
              <a:rPr sz="2200" spc="-5" dirty="0">
                <a:solidFill>
                  <a:srgbClr val="0070C0"/>
                </a:solidFill>
                <a:latin typeface="Arial"/>
                <a:cs typeface="Arial"/>
              </a:rPr>
              <a:t>Remove PEEP </a:t>
            </a:r>
            <a:r>
              <a:rPr sz="2200" dirty="0">
                <a:solidFill>
                  <a:srgbClr val="0070C0"/>
                </a:solidFill>
                <a:latin typeface="Arial"/>
                <a:cs typeface="Arial"/>
              </a:rPr>
              <a:t>and </a:t>
            </a:r>
            <a:r>
              <a:rPr sz="2200" spc="-5" dirty="0">
                <a:solidFill>
                  <a:srgbClr val="0070C0"/>
                </a:solidFill>
                <a:latin typeface="Arial"/>
                <a:cs typeface="Arial"/>
              </a:rPr>
              <a:t>CPAP</a:t>
            </a:r>
            <a:r>
              <a:rPr sz="2200" spc="-65" dirty="0">
                <a:solidFill>
                  <a:srgbClr val="0070C0"/>
                </a:solidFill>
                <a:latin typeface="Arial"/>
                <a:cs typeface="Arial"/>
              </a:rPr>
              <a:t> </a:t>
            </a:r>
            <a:r>
              <a:rPr sz="2200" dirty="0">
                <a:solidFill>
                  <a:srgbClr val="0070C0"/>
                </a:solidFill>
                <a:latin typeface="Arial"/>
                <a:cs typeface="Arial"/>
              </a:rPr>
              <a:t>from  </a:t>
            </a:r>
            <a:r>
              <a:rPr sz="2200" spc="-5" dirty="0">
                <a:solidFill>
                  <a:srgbClr val="0070C0"/>
                </a:solidFill>
                <a:latin typeface="Arial"/>
                <a:cs typeface="Arial"/>
              </a:rPr>
              <a:t>definition</a:t>
            </a:r>
            <a:endParaRPr sz="2200">
              <a:latin typeface="Arial"/>
              <a:cs typeface="Arial"/>
            </a:endParaRPr>
          </a:p>
        </p:txBody>
      </p:sp>
      <p:sp>
        <p:nvSpPr>
          <p:cNvPr id="31" name="object 31"/>
          <p:cNvSpPr txBox="1"/>
          <p:nvPr/>
        </p:nvSpPr>
        <p:spPr>
          <a:xfrm>
            <a:off x="1996706" y="5200395"/>
            <a:ext cx="7632065" cy="702310"/>
          </a:xfrm>
          <a:prstGeom prst="rect">
            <a:avLst/>
          </a:prstGeom>
        </p:spPr>
        <p:txBody>
          <a:bodyPr vert="horz" wrap="square" lIns="0" tIns="12700" rIns="0" bIns="0" rtlCol="0">
            <a:spAutoFit/>
          </a:bodyPr>
          <a:lstStyle/>
          <a:p>
            <a:pPr marL="12700">
              <a:lnSpc>
                <a:spcPct val="100000"/>
              </a:lnSpc>
              <a:spcBef>
                <a:spcPts val="100"/>
              </a:spcBef>
              <a:tabLst>
                <a:tab pos="4120515" algn="l"/>
              </a:tabLst>
            </a:pPr>
            <a:r>
              <a:rPr sz="2200" spc="-5" dirty="0">
                <a:solidFill>
                  <a:srgbClr val="0070C0"/>
                </a:solidFill>
                <a:latin typeface="Arial"/>
                <a:cs typeface="Arial"/>
              </a:rPr>
              <a:t>No </a:t>
            </a:r>
            <a:r>
              <a:rPr sz="2200" dirty="0">
                <a:solidFill>
                  <a:srgbClr val="0070C0"/>
                </a:solidFill>
                <a:latin typeface="Arial"/>
                <a:cs typeface="Arial"/>
              </a:rPr>
              <a:t>chest </a:t>
            </a:r>
            <a:r>
              <a:rPr sz="2200" spc="-5" dirty="0">
                <a:solidFill>
                  <a:srgbClr val="0070C0"/>
                </a:solidFill>
                <a:latin typeface="Arial"/>
                <a:cs typeface="Arial"/>
              </a:rPr>
              <a:t>radiograph </a:t>
            </a:r>
            <a:r>
              <a:rPr sz="2200" dirty="0">
                <a:solidFill>
                  <a:srgbClr val="0070C0"/>
                </a:solidFill>
                <a:latin typeface="Arial"/>
                <a:cs typeface="Arial"/>
              </a:rPr>
              <a:t>or</a:t>
            </a:r>
            <a:r>
              <a:rPr sz="2200" spc="45" dirty="0">
                <a:solidFill>
                  <a:srgbClr val="0070C0"/>
                </a:solidFill>
                <a:latin typeface="Arial"/>
                <a:cs typeface="Arial"/>
              </a:rPr>
              <a:t> </a:t>
            </a:r>
            <a:r>
              <a:rPr sz="2200" spc="-5" dirty="0">
                <a:solidFill>
                  <a:srgbClr val="0070C0"/>
                </a:solidFill>
                <a:latin typeface="Arial"/>
                <a:cs typeface="Arial"/>
              </a:rPr>
              <a:t>CT</a:t>
            </a:r>
            <a:r>
              <a:rPr sz="2200" spc="10" dirty="0">
                <a:solidFill>
                  <a:srgbClr val="0070C0"/>
                </a:solidFill>
                <a:latin typeface="Arial"/>
                <a:cs typeface="Arial"/>
              </a:rPr>
              <a:t> </a:t>
            </a:r>
            <a:r>
              <a:rPr sz="2200" dirty="0">
                <a:solidFill>
                  <a:srgbClr val="0070C0"/>
                </a:solidFill>
                <a:latin typeface="Arial"/>
                <a:cs typeface="Arial"/>
              </a:rPr>
              <a:t>scan	</a:t>
            </a:r>
            <a:r>
              <a:rPr sz="2200" spc="-5" dirty="0">
                <a:solidFill>
                  <a:srgbClr val="0070C0"/>
                </a:solidFill>
                <a:latin typeface="Arial"/>
                <a:cs typeface="Arial"/>
              </a:rPr>
              <a:t>Use ultrasound </a:t>
            </a:r>
            <a:r>
              <a:rPr sz="2200" dirty="0">
                <a:solidFill>
                  <a:srgbClr val="0070C0"/>
                </a:solidFill>
                <a:latin typeface="Arial"/>
                <a:cs typeface="Arial"/>
              </a:rPr>
              <a:t>to</a:t>
            </a:r>
            <a:r>
              <a:rPr sz="2200" spc="-30" dirty="0">
                <a:solidFill>
                  <a:srgbClr val="0070C0"/>
                </a:solidFill>
                <a:latin typeface="Arial"/>
                <a:cs typeface="Arial"/>
              </a:rPr>
              <a:t> </a:t>
            </a:r>
            <a:r>
              <a:rPr sz="2200" dirty="0">
                <a:solidFill>
                  <a:srgbClr val="0070C0"/>
                </a:solidFill>
                <a:latin typeface="Arial"/>
                <a:cs typeface="Arial"/>
              </a:rPr>
              <a:t>document</a:t>
            </a:r>
            <a:endParaRPr sz="2200">
              <a:latin typeface="Arial"/>
              <a:cs typeface="Arial"/>
            </a:endParaRPr>
          </a:p>
          <a:p>
            <a:pPr marL="4120515">
              <a:lnSpc>
                <a:spcPct val="100000"/>
              </a:lnSpc>
              <a:spcBef>
                <a:spcPts val="45"/>
              </a:spcBef>
            </a:pPr>
            <a:r>
              <a:rPr sz="2200" spc="-5" dirty="0">
                <a:solidFill>
                  <a:srgbClr val="0070C0"/>
                </a:solidFill>
                <a:latin typeface="Arial"/>
                <a:cs typeface="Arial"/>
              </a:rPr>
              <a:t>bilateral </a:t>
            </a:r>
            <a:r>
              <a:rPr sz="2200" dirty="0">
                <a:solidFill>
                  <a:srgbClr val="0070C0"/>
                </a:solidFill>
                <a:latin typeface="Arial"/>
                <a:cs typeface="Arial"/>
              </a:rPr>
              <a:t>chest</a:t>
            </a:r>
            <a:r>
              <a:rPr sz="2200" spc="-5" dirty="0">
                <a:solidFill>
                  <a:srgbClr val="0070C0"/>
                </a:solidFill>
                <a:latin typeface="Arial"/>
                <a:cs typeface="Arial"/>
              </a:rPr>
              <a:t> opacities</a:t>
            </a:r>
            <a:endParaRPr sz="2200">
              <a:latin typeface="Arial"/>
              <a:cs typeface="Arial"/>
            </a:endParaRPr>
          </a:p>
        </p:txBody>
      </p:sp>
    </p:spTree>
    <p:extLst>
      <p:ext uri="{BB962C8B-B14F-4D97-AF65-F5344CB8AC3E}">
        <p14:creationId xmlns:p14="http://schemas.microsoft.com/office/powerpoint/2010/main" val="131033150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164167" y="6169659"/>
            <a:ext cx="481965" cy="177800"/>
          </a:xfrm>
          <a:prstGeom prst="rect">
            <a:avLst/>
          </a:prstGeom>
        </p:spPr>
        <p:txBody>
          <a:bodyPr vert="horz" wrap="square" lIns="0" tIns="12700" rIns="0" bIns="0" rtlCol="0">
            <a:spAutoFit/>
          </a:bodyPr>
          <a:lstStyle/>
          <a:p>
            <a:pPr marL="12700">
              <a:lnSpc>
                <a:spcPct val="100000"/>
              </a:lnSpc>
              <a:spcBef>
                <a:spcPts val="100"/>
              </a:spcBef>
            </a:pPr>
            <a:r>
              <a:rPr sz="1000" spc="-5" dirty="0">
                <a:solidFill>
                  <a:srgbClr val="1E7FB8"/>
                </a:solidFill>
                <a:latin typeface="Corbel"/>
                <a:cs typeface="Corbel"/>
              </a:rPr>
              <a:t>HE</a:t>
            </a:r>
            <a:r>
              <a:rPr sz="1000" dirty="0">
                <a:solidFill>
                  <a:srgbClr val="1E7FB8"/>
                </a:solidFill>
                <a:latin typeface="Corbel"/>
                <a:cs typeface="Corbel"/>
              </a:rPr>
              <a:t>A</a:t>
            </a:r>
            <a:r>
              <a:rPr sz="1000" spc="5" dirty="0">
                <a:solidFill>
                  <a:srgbClr val="1E7FB8"/>
                </a:solidFill>
                <a:latin typeface="Corbel"/>
                <a:cs typeface="Corbel"/>
              </a:rPr>
              <a:t>L</a:t>
            </a:r>
            <a:r>
              <a:rPr sz="1000" spc="-10" dirty="0">
                <a:solidFill>
                  <a:srgbClr val="1E7FB8"/>
                </a:solidFill>
                <a:latin typeface="Corbel"/>
                <a:cs typeface="Corbel"/>
              </a:rPr>
              <a:t>T</a:t>
            </a:r>
            <a:r>
              <a:rPr sz="1000" dirty="0">
                <a:solidFill>
                  <a:srgbClr val="1E7FB8"/>
                </a:solidFill>
                <a:latin typeface="Corbel"/>
                <a:cs typeface="Corbel"/>
              </a:rPr>
              <a:t>H</a:t>
            </a:r>
            <a:endParaRPr sz="1000">
              <a:latin typeface="Corbel"/>
              <a:cs typeface="Corbel"/>
            </a:endParaRPr>
          </a:p>
        </p:txBody>
      </p:sp>
      <p:sp>
        <p:nvSpPr>
          <p:cNvPr id="3" name="object 3"/>
          <p:cNvSpPr txBox="1"/>
          <p:nvPr/>
        </p:nvSpPr>
        <p:spPr>
          <a:xfrm>
            <a:off x="9144965" y="6259067"/>
            <a:ext cx="1603375" cy="330200"/>
          </a:xfrm>
          <a:prstGeom prst="rect">
            <a:avLst/>
          </a:prstGeom>
        </p:spPr>
        <p:txBody>
          <a:bodyPr vert="horz" wrap="square" lIns="0" tIns="12700" rIns="0" bIns="0" rtlCol="0">
            <a:spAutoFit/>
          </a:bodyPr>
          <a:lstStyle/>
          <a:p>
            <a:pPr marL="12700">
              <a:lnSpc>
                <a:spcPct val="100000"/>
              </a:lnSpc>
              <a:spcBef>
                <a:spcPts val="100"/>
              </a:spcBef>
            </a:pPr>
            <a:r>
              <a:rPr sz="2000" b="1" spc="-85" dirty="0">
                <a:solidFill>
                  <a:srgbClr val="1E7FB8"/>
                </a:solidFill>
                <a:latin typeface="Leelawadee"/>
                <a:cs typeface="Leelawadee"/>
              </a:rPr>
              <a:t>EMERGENCIES</a:t>
            </a:r>
            <a:endParaRPr sz="2000">
              <a:latin typeface="Leelawadee"/>
              <a:cs typeface="Leelawadee"/>
            </a:endParaRPr>
          </a:p>
        </p:txBody>
      </p:sp>
      <p:sp>
        <p:nvSpPr>
          <p:cNvPr id="4" name="object 4"/>
          <p:cNvSpPr/>
          <p:nvPr/>
        </p:nvSpPr>
        <p:spPr>
          <a:xfrm>
            <a:off x="0" y="6021287"/>
            <a:ext cx="12192000" cy="0"/>
          </a:xfrm>
          <a:custGeom>
            <a:avLst/>
            <a:gdLst/>
            <a:ahLst/>
            <a:cxnLst/>
            <a:rect l="l" t="t" r="r" b="b"/>
            <a:pathLst>
              <a:path w="12192000">
                <a:moveTo>
                  <a:pt x="0" y="0"/>
                </a:moveTo>
                <a:lnTo>
                  <a:pt x="12191999" y="2"/>
                </a:lnTo>
              </a:path>
            </a:pathLst>
          </a:custGeom>
          <a:ln w="25400">
            <a:solidFill>
              <a:srgbClr val="4A7EBB"/>
            </a:solidFill>
          </a:ln>
        </p:spPr>
        <p:txBody>
          <a:bodyPr wrap="square" lIns="0" tIns="0" rIns="0" bIns="0" rtlCol="0"/>
          <a:lstStyle/>
          <a:p>
            <a:endParaRPr/>
          </a:p>
        </p:txBody>
      </p:sp>
      <p:sp>
        <p:nvSpPr>
          <p:cNvPr id="5" name="object 5"/>
          <p:cNvSpPr/>
          <p:nvPr/>
        </p:nvSpPr>
        <p:spPr>
          <a:xfrm>
            <a:off x="609600" y="6096000"/>
            <a:ext cx="2285530" cy="699535"/>
          </a:xfrm>
          <a:prstGeom prst="rect">
            <a:avLst/>
          </a:prstGeom>
          <a:blipFill>
            <a:blip r:embed="rId2" cstate="print"/>
            <a:stretch>
              <a:fillRect/>
            </a:stretch>
          </a:blipFill>
        </p:spPr>
        <p:txBody>
          <a:bodyPr wrap="square" lIns="0" tIns="0" rIns="0" bIns="0" rtlCol="0"/>
          <a:lstStyle/>
          <a:p>
            <a:endParaRPr/>
          </a:p>
        </p:txBody>
      </p:sp>
      <p:sp>
        <p:nvSpPr>
          <p:cNvPr id="6" name="object 6"/>
          <p:cNvSpPr txBox="1">
            <a:spLocks noGrp="1"/>
          </p:cNvSpPr>
          <p:nvPr>
            <p:ph type="title"/>
          </p:nvPr>
        </p:nvSpPr>
        <p:spPr>
          <a:xfrm>
            <a:off x="454190" y="389635"/>
            <a:ext cx="7393940" cy="574040"/>
          </a:xfrm>
          <a:prstGeom prst="rect">
            <a:avLst/>
          </a:prstGeom>
        </p:spPr>
        <p:txBody>
          <a:bodyPr vert="horz" wrap="square" lIns="0" tIns="12700" rIns="0" bIns="0" rtlCol="0">
            <a:spAutoFit/>
          </a:bodyPr>
          <a:lstStyle/>
          <a:p>
            <a:pPr marL="12700">
              <a:lnSpc>
                <a:spcPct val="100000"/>
              </a:lnSpc>
              <a:spcBef>
                <a:spcPts val="100"/>
              </a:spcBef>
            </a:pPr>
            <a:r>
              <a:rPr dirty="0">
                <a:solidFill>
                  <a:srgbClr val="FFFFFF"/>
                </a:solidFill>
              </a:rPr>
              <a:t>ARDS in </a:t>
            </a:r>
            <a:r>
              <a:rPr spc="-5" dirty="0">
                <a:solidFill>
                  <a:srgbClr val="FFFFFF"/>
                </a:solidFill>
              </a:rPr>
              <a:t>infants and children</a:t>
            </a:r>
            <a:r>
              <a:rPr spc="-15" dirty="0">
                <a:solidFill>
                  <a:srgbClr val="FFFFFF"/>
                </a:solidFill>
              </a:rPr>
              <a:t> </a:t>
            </a:r>
            <a:r>
              <a:rPr spc="-5" dirty="0">
                <a:solidFill>
                  <a:srgbClr val="FFFFFF"/>
                </a:solidFill>
              </a:rPr>
              <a:t>(1/2)</a:t>
            </a:r>
          </a:p>
        </p:txBody>
      </p:sp>
      <p:sp>
        <p:nvSpPr>
          <p:cNvPr id="7" name="object 7"/>
          <p:cNvSpPr txBox="1"/>
          <p:nvPr/>
        </p:nvSpPr>
        <p:spPr>
          <a:xfrm>
            <a:off x="1557502" y="1279652"/>
            <a:ext cx="8896350" cy="760095"/>
          </a:xfrm>
          <a:prstGeom prst="rect">
            <a:avLst/>
          </a:prstGeom>
        </p:spPr>
        <p:txBody>
          <a:bodyPr vert="horz" wrap="square" lIns="0" tIns="9525" rIns="0" bIns="0" rtlCol="0">
            <a:spAutoFit/>
          </a:bodyPr>
          <a:lstStyle/>
          <a:p>
            <a:pPr marL="355600" marR="5080" indent="-342900">
              <a:lnSpc>
                <a:spcPct val="100800"/>
              </a:lnSpc>
              <a:spcBef>
                <a:spcPts val="75"/>
              </a:spcBef>
              <a:buChar char="•"/>
              <a:tabLst>
                <a:tab pos="354965" algn="l"/>
                <a:tab pos="355600" algn="l"/>
              </a:tabLst>
            </a:pPr>
            <a:r>
              <a:rPr sz="2400" spc="-5" dirty="0">
                <a:solidFill>
                  <a:srgbClr val="0070C0"/>
                </a:solidFill>
                <a:latin typeface="Arial"/>
                <a:cs typeface="Arial"/>
              </a:rPr>
              <a:t>International </a:t>
            </a:r>
            <a:r>
              <a:rPr sz="2400" dirty="0">
                <a:solidFill>
                  <a:srgbClr val="0070C0"/>
                </a:solidFill>
                <a:latin typeface="Arial"/>
                <a:cs typeface="Arial"/>
              </a:rPr>
              <a:t>consensus </a:t>
            </a:r>
            <a:r>
              <a:rPr sz="2400" spc="-5" dirty="0">
                <a:solidFill>
                  <a:srgbClr val="0070C0"/>
                </a:solidFill>
                <a:latin typeface="Arial"/>
                <a:cs typeface="Arial"/>
              </a:rPr>
              <a:t>statement suggests alternate definition  for infants </a:t>
            </a:r>
            <a:r>
              <a:rPr sz="2400" dirty="0">
                <a:solidFill>
                  <a:srgbClr val="0070C0"/>
                </a:solidFill>
                <a:latin typeface="Arial"/>
                <a:cs typeface="Arial"/>
              </a:rPr>
              <a:t>and</a:t>
            </a:r>
            <a:r>
              <a:rPr sz="2400" spc="-10" dirty="0">
                <a:solidFill>
                  <a:srgbClr val="0070C0"/>
                </a:solidFill>
                <a:latin typeface="Arial"/>
                <a:cs typeface="Arial"/>
              </a:rPr>
              <a:t> </a:t>
            </a:r>
            <a:r>
              <a:rPr sz="2400" dirty="0">
                <a:solidFill>
                  <a:srgbClr val="0070C0"/>
                </a:solidFill>
                <a:latin typeface="Arial"/>
                <a:cs typeface="Arial"/>
              </a:rPr>
              <a:t>children.</a:t>
            </a:r>
            <a:endParaRPr sz="2400">
              <a:latin typeface="Arial"/>
              <a:cs typeface="Arial"/>
            </a:endParaRPr>
          </a:p>
        </p:txBody>
      </p:sp>
      <p:graphicFrame>
        <p:nvGraphicFramePr>
          <p:cNvPr id="8" name="object 8"/>
          <p:cNvGraphicFramePr>
            <a:graphicFrameLocks noGrp="1"/>
          </p:cNvGraphicFramePr>
          <p:nvPr/>
        </p:nvGraphicFramePr>
        <p:xfrm>
          <a:off x="2099830" y="2251329"/>
          <a:ext cx="8293100" cy="3578029"/>
        </p:xfrm>
        <a:graphic>
          <a:graphicData uri="http://schemas.openxmlformats.org/drawingml/2006/table">
            <a:tbl>
              <a:tblPr firstRow="1" bandRow="1">
                <a:tableStyleId>{2D5ABB26-0587-4C30-8999-92F81FD0307C}</a:tableStyleId>
              </a:tblPr>
              <a:tblGrid>
                <a:gridCol w="3747770"/>
                <a:gridCol w="4545330"/>
              </a:tblGrid>
              <a:tr h="1045000">
                <a:tc>
                  <a:txBody>
                    <a:bodyPr/>
                    <a:lstStyle/>
                    <a:p>
                      <a:pPr marL="1204595">
                        <a:lnSpc>
                          <a:spcPct val="100000"/>
                        </a:lnSpc>
                        <a:spcBef>
                          <a:spcPts val="229"/>
                        </a:spcBef>
                      </a:pPr>
                      <a:r>
                        <a:rPr sz="2200" b="1" dirty="0">
                          <a:solidFill>
                            <a:srgbClr val="FFFFFF"/>
                          </a:solidFill>
                          <a:latin typeface="Arial"/>
                          <a:cs typeface="Arial"/>
                        </a:rPr>
                        <a:t>Challenge</a:t>
                      </a:r>
                      <a:endParaRPr sz="2200">
                        <a:latin typeface="Arial"/>
                        <a:cs typeface="Arial"/>
                      </a:endParaRPr>
                    </a:p>
                  </a:txBody>
                  <a:tcPr marL="0" marR="0" marT="29209" marB="0">
                    <a:lnL w="19050">
                      <a:solidFill>
                        <a:srgbClr val="FFFFFF"/>
                      </a:solidFill>
                      <a:prstDash val="solid"/>
                    </a:lnL>
                    <a:lnR w="19050">
                      <a:solidFill>
                        <a:srgbClr val="FFFFFF"/>
                      </a:solidFill>
                      <a:prstDash val="solid"/>
                    </a:lnR>
                    <a:lnT w="19050">
                      <a:solidFill>
                        <a:srgbClr val="FFFFFF"/>
                      </a:solidFill>
                      <a:prstDash val="solid"/>
                    </a:lnT>
                    <a:lnB w="53975">
                      <a:solidFill>
                        <a:srgbClr val="FFFFFF"/>
                      </a:solidFill>
                      <a:prstDash val="solid"/>
                    </a:lnB>
                    <a:solidFill>
                      <a:srgbClr val="1E7FB8"/>
                    </a:solidFill>
                  </a:tcPr>
                </a:tc>
                <a:tc>
                  <a:txBody>
                    <a:bodyPr/>
                    <a:lstStyle/>
                    <a:p>
                      <a:pPr algn="ctr">
                        <a:lnSpc>
                          <a:spcPct val="100000"/>
                        </a:lnSpc>
                        <a:spcBef>
                          <a:spcPts val="229"/>
                        </a:spcBef>
                      </a:pPr>
                      <a:r>
                        <a:rPr sz="2200" b="1" dirty="0">
                          <a:solidFill>
                            <a:srgbClr val="FFFFFF"/>
                          </a:solidFill>
                          <a:latin typeface="Arial"/>
                          <a:cs typeface="Arial"/>
                        </a:rPr>
                        <a:t>Adaptation</a:t>
                      </a:r>
                      <a:endParaRPr sz="2200">
                        <a:latin typeface="Arial"/>
                        <a:cs typeface="Arial"/>
                      </a:endParaRPr>
                    </a:p>
                  </a:txBody>
                  <a:tcPr marL="0" marR="0" marT="29209" marB="0">
                    <a:lnL w="19050">
                      <a:solidFill>
                        <a:srgbClr val="FFFFFF"/>
                      </a:solidFill>
                      <a:prstDash val="solid"/>
                    </a:lnL>
                    <a:lnR w="19050">
                      <a:solidFill>
                        <a:srgbClr val="FFFFFF"/>
                      </a:solidFill>
                      <a:prstDash val="solid"/>
                    </a:lnR>
                    <a:lnT w="19050">
                      <a:solidFill>
                        <a:srgbClr val="FFFFFF"/>
                      </a:solidFill>
                      <a:prstDash val="solid"/>
                    </a:lnT>
                    <a:lnB w="53975">
                      <a:solidFill>
                        <a:srgbClr val="FFFFFF"/>
                      </a:solidFill>
                      <a:prstDash val="solid"/>
                    </a:lnB>
                    <a:solidFill>
                      <a:srgbClr val="1E7FB8"/>
                    </a:solidFill>
                  </a:tcPr>
                </a:tc>
              </a:tr>
              <a:tr h="502993">
                <a:tc>
                  <a:txBody>
                    <a:bodyPr/>
                    <a:lstStyle/>
                    <a:p>
                      <a:pPr marL="41275">
                        <a:lnSpc>
                          <a:spcPct val="100000"/>
                        </a:lnSpc>
                        <a:spcBef>
                          <a:spcPts val="234"/>
                        </a:spcBef>
                      </a:pPr>
                      <a:r>
                        <a:rPr sz="2800" dirty="0">
                          <a:solidFill>
                            <a:srgbClr val="0070C0"/>
                          </a:solidFill>
                          <a:latin typeface="Arial"/>
                          <a:cs typeface="Arial"/>
                        </a:rPr>
                        <a:t>Arterial blood</a:t>
                      </a:r>
                      <a:r>
                        <a:rPr sz="2800" spc="-15" dirty="0">
                          <a:solidFill>
                            <a:srgbClr val="0070C0"/>
                          </a:solidFill>
                          <a:latin typeface="Arial"/>
                          <a:cs typeface="Arial"/>
                        </a:rPr>
                        <a:t> </a:t>
                      </a:r>
                      <a:r>
                        <a:rPr sz="2800" dirty="0">
                          <a:solidFill>
                            <a:srgbClr val="0070C0"/>
                          </a:solidFill>
                          <a:latin typeface="Arial"/>
                          <a:cs typeface="Arial"/>
                        </a:rPr>
                        <a:t>gas</a:t>
                      </a:r>
                      <a:endParaRPr sz="2800">
                        <a:latin typeface="Arial"/>
                        <a:cs typeface="Arial"/>
                      </a:endParaRPr>
                    </a:p>
                  </a:txBody>
                  <a:tcPr marL="0" marR="0" marT="29844" marB="0">
                    <a:lnL w="19050">
                      <a:solidFill>
                        <a:srgbClr val="FFFFFF"/>
                      </a:solidFill>
                      <a:prstDash val="solid"/>
                    </a:lnL>
                    <a:lnR w="19050">
                      <a:solidFill>
                        <a:srgbClr val="FFFFFF"/>
                      </a:solidFill>
                      <a:prstDash val="solid"/>
                    </a:lnR>
                    <a:lnT w="53975">
                      <a:solidFill>
                        <a:srgbClr val="FFFFFF"/>
                      </a:solidFill>
                      <a:prstDash val="solid"/>
                    </a:lnT>
                    <a:solidFill>
                      <a:srgbClr val="96CCEE"/>
                    </a:solidFill>
                  </a:tcPr>
                </a:tc>
                <a:tc>
                  <a:txBody>
                    <a:bodyPr/>
                    <a:lstStyle/>
                    <a:p>
                      <a:pPr marL="41275">
                        <a:lnSpc>
                          <a:spcPct val="100000"/>
                        </a:lnSpc>
                        <a:spcBef>
                          <a:spcPts val="234"/>
                        </a:spcBef>
                      </a:pPr>
                      <a:r>
                        <a:rPr sz="2800" spc="-5" dirty="0">
                          <a:solidFill>
                            <a:srgbClr val="0070C0"/>
                          </a:solidFill>
                          <a:latin typeface="Arial"/>
                          <a:cs typeface="Arial"/>
                        </a:rPr>
                        <a:t>SpO</a:t>
                      </a:r>
                      <a:r>
                        <a:rPr sz="2850" spc="-7" baseline="-17543" dirty="0">
                          <a:solidFill>
                            <a:srgbClr val="0070C0"/>
                          </a:solidFill>
                          <a:latin typeface="Arial"/>
                          <a:cs typeface="Arial"/>
                        </a:rPr>
                        <a:t>2 </a:t>
                      </a:r>
                      <a:r>
                        <a:rPr sz="2800" dirty="0">
                          <a:solidFill>
                            <a:srgbClr val="0070C0"/>
                          </a:solidFill>
                          <a:latin typeface="Arial"/>
                          <a:cs typeface="Arial"/>
                        </a:rPr>
                        <a:t>is</a:t>
                      </a:r>
                      <a:r>
                        <a:rPr sz="2800" spc="-310" dirty="0">
                          <a:solidFill>
                            <a:srgbClr val="0070C0"/>
                          </a:solidFill>
                          <a:latin typeface="Arial"/>
                          <a:cs typeface="Arial"/>
                        </a:rPr>
                        <a:t> </a:t>
                      </a:r>
                      <a:r>
                        <a:rPr sz="2800" dirty="0">
                          <a:solidFill>
                            <a:srgbClr val="0070C0"/>
                          </a:solidFill>
                          <a:latin typeface="Arial"/>
                          <a:cs typeface="Arial"/>
                        </a:rPr>
                        <a:t>acceptable</a:t>
                      </a:r>
                      <a:endParaRPr sz="2800">
                        <a:latin typeface="Arial"/>
                        <a:cs typeface="Arial"/>
                      </a:endParaRPr>
                    </a:p>
                  </a:txBody>
                  <a:tcPr marL="0" marR="0" marT="29844" marB="0">
                    <a:lnL w="19050">
                      <a:solidFill>
                        <a:srgbClr val="FFFFFF"/>
                      </a:solidFill>
                      <a:prstDash val="solid"/>
                    </a:lnL>
                    <a:lnR w="19050">
                      <a:solidFill>
                        <a:srgbClr val="FFFFFF"/>
                      </a:solidFill>
                      <a:prstDash val="solid"/>
                    </a:lnR>
                    <a:lnT w="53975">
                      <a:solidFill>
                        <a:srgbClr val="FFFFFF"/>
                      </a:solidFill>
                      <a:prstDash val="solid"/>
                    </a:lnT>
                    <a:solidFill>
                      <a:srgbClr val="96CCEE"/>
                    </a:solidFill>
                  </a:tcPr>
                </a:tc>
              </a:tr>
              <a:tr h="1395902">
                <a:tc>
                  <a:txBody>
                    <a:bodyPr/>
                    <a:lstStyle/>
                    <a:p>
                      <a:pPr marL="41275">
                        <a:lnSpc>
                          <a:spcPts val="2995"/>
                        </a:lnSpc>
                      </a:pPr>
                      <a:r>
                        <a:rPr sz="2800" dirty="0">
                          <a:solidFill>
                            <a:srgbClr val="0070C0"/>
                          </a:solidFill>
                          <a:latin typeface="Arial"/>
                          <a:cs typeface="Arial"/>
                        </a:rPr>
                        <a:t>analysis</a:t>
                      </a:r>
                      <a:r>
                        <a:rPr sz="2800" spc="-10" dirty="0">
                          <a:solidFill>
                            <a:srgbClr val="0070C0"/>
                          </a:solidFill>
                          <a:latin typeface="Arial"/>
                          <a:cs typeface="Arial"/>
                        </a:rPr>
                        <a:t> </a:t>
                      </a:r>
                      <a:r>
                        <a:rPr sz="2800" dirty="0">
                          <a:solidFill>
                            <a:srgbClr val="0070C0"/>
                          </a:solidFill>
                          <a:latin typeface="Arial"/>
                          <a:cs typeface="Arial"/>
                        </a:rPr>
                        <a:t>less</a:t>
                      </a:r>
                      <a:endParaRPr sz="2800">
                        <a:latin typeface="Arial"/>
                        <a:cs typeface="Arial"/>
                      </a:endParaRPr>
                    </a:p>
                    <a:p>
                      <a:pPr marL="41275" marR="827405">
                        <a:lnSpc>
                          <a:spcPts val="3379"/>
                        </a:lnSpc>
                        <a:spcBef>
                          <a:spcPts val="70"/>
                        </a:spcBef>
                      </a:pPr>
                      <a:r>
                        <a:rPr sz="2800" dirty="0">
                          <a:solidFill>
                            <a:srgbClr val="0070C0"/>
                          </a:solidFill>
                          <a:latin typeface="Arial"/>
                          <a:cs typeface="Arial"/>
                        </a:rPr>
                        <a:t>commonly used</a:t>
                      </a:r>
                      <a:r>
                        <a:rPr sz="2800" spc="-70" dirty="0">
                          <a:solidFill>
                            <a:srgbClr val="0070C0"/>
                          </a:solidFill>
                          <a:latin typeface="Arial"/>
                          <a:cs typeface="Arial"/>
                        </a:rPr>
                        <a:t> </a:t>
                      </a:r>
                      <a:r>
                        <a:rPr sz="2800" dirty="0">
                          <a:solidFill>
                            <a:srgbClr val="0070C0"/>
                          </a:solidFill>
                          <a:latin typeface="Arial"/>
                          <a:cs typeface="Arial"/>
                        </a:rPr>
                        <a:t>in  children</a:t>
                      </a:r>
                      <a:endParaRPr sz="2800">
                        <a:latin typeface="Arial"/>
                        <a:cs typeface="Arial"/>
                      </a:endParaRPr>
                    </a:p>
                  </a:txBody>
                  <a:tcPr marL="0" marR="0" marT="0" marB="0">
                    <a:lnL w="19050">
                      <a:solidFill>
                        <a:srgbClr val="FFFFFF"/>
                      </a:solidFill>
                      <a:prstDash val="solid"/>
                    </a:lnL>
                    <a:lnR w="19050">
                      <a:solidFill>
                        <a:srgbClr val="FFFFFF"/>
                      </a:solidFill>
                      <a:prstDash val="solid"/>
                    </a:lnR>
                    <a:solidFill>
                      <a:srgbClr val="96CCEE"/>
                    </a:solidFill>
                  </a:tcPr>
                </a:tc>
                <a:tc>
                  <a:txBody>
                    <a:bodyPr/>
                    <a:lstStyle/>
                    <a:p>
                      <a:pPr marL="41275">
                        <a:lnSpc>
                          <a:spcPts val="3020"/>
                        </a:lnSpc>
                      </a:pPr>
                      <a:r>
                        <a:rPr sz="2800" dirty="0">
                          <a:solidFill>
                            <a:srgbClr val="0070C0"/>
                          </a:solidFill>
                          <a:latin typeface="Arial"/>
                          <a:cs typeface="Arial"/>
                        </a:rPr>
                        <a:t>alternative </a:t>
                      </a:r>
                      <a:r>
                        <a:rPr sz="2800" spc="-5" dirty="0">
                          <a:solidFill>
                            <a:srgbClr val="0070C0"/>
                          </a:solidFill>
                          <a:latin typeface="Arial"/>
                          <a:cs typeface="Arial"/>
                        </a:rPr>
                        <a:t>to</a:t>
                      </a:r>
                      <a:r>
                        <a:rPr sz="2800" spc="-65" dirty="0">
                          <a:solidFill>
                            <a:srgbClr val="0070C0"/>
                          </a:solidFill>
                          <a:latin typeface="Arial"/>
                          <a:cs typeface="Arial"/>
                        </a:rPr>
                        <a:t> </a:t>
                      </a:r>
                      <a:r>
                        <a:rPr sz="2800" spc="-5" dirty="0">
                          <a:solidFill>
                            <a:srgbClr val="0070C0"/>
                          </a:solidFill>
                          <a:latin typeface="Arial"/>
                          <a:cs typeface="Arial"/>
                        </a:rPr>
                        <a:t>PaO</a:t>
                      </a:r>
                      <a:r>
                        <a:rPr sz="2850" spc="-7" baseline="-17543" dirty="0">
                          <a:solidFill>
                            <a:srgbClr val="0070C0"/>
                          </a:solidFill>
                          <a:latin typeface="Arial"/>
                          <a:cs typeface="Arial"/>
                        </a:rPr>
                        <a:t>2</a:t>
                      </a:r>
                      <a:endParaRPr sz="2850" baseline="-17543">
                        <a:latin typeface="Arial"/>
                        <a:cs typeface="Arial"/>
                      </a:endParaRPr>
                    </a:p>
                    <a:p>
                      <a:pPr marL="41275">
                        <a:lnSpc>
                          <a:spcPct val="100000"/>
                        </a:lnSpc>
                        <a:spcBef>
                          <a:spcPts val="2255"/>
                        </a:spcBef>
                      </a:pPr>
                      <a:r>
                        <a:rPr sz="2800" spc="-5" dirty="0">
                          <a:solidFill>
                            <a:srgbClr val="0070C0"/>
                          </a:solidFill>
                          <a:latin typeface="Arial"/>
                          <a:cs typeface="Arial"/>
                        </a:rPr>
                        <a:t>PaO</a:t>
                      </a:r>
                      <a:r>
                        <a:rPr sz="2850" spc="-7" baseline="-17543" dirty="0">
                          <a:solidFill>
                            <a:srgbClr val="0070C0"/>
                          </a:solidFill>
                          <a:latin typeface="Arial"/>
                          <a:cs typeface="Arial"/>
                        </a:rPr>
                        <a:t>2</a:t>
                      </a:r>
                      <a:r>
                        <a:rPr sz="2800" spc="-5" dirty="0">
                          <a:solidFill>
                            <a:srgbClr val="0070C0"/>
                          </a:solidFill>
                          <a:latin typeface="Arial"/>
                          <a:cs typeface="Arial"/>
                        </a:rPr>
                        <a:t>/FiO</a:t>
                      </a:r>
                      <a:r>
                        <a:rPr sz="2850" spc="-7" baseline="-17543" dirty="0">
                          <a:solidFill>
                            <a:srgbClr val="0070C0"/>
                          </a:solidFill>
                          <a:latin typeface="Arial"/>
                          <a:cs typeface="Arial"/>
                        </a:rPr>
                        <a:t>2  </a:t>
                      </a:r>
                      <a:r>
                        <a:rPr sz="2800" dirty="0">
                          <a:solidFill>
                            <a:srgbClr val="0070C0"/>
                          </a:solidFill>
                          <a:latin typeface="Arial"/>
                          <a:cs typeface="Arial"/>
                        </a:rPr>
                        <a:t>≤ 300</a:t>
                      </a:r>
                      <a:r>
                        <a:rPr sz="2800" spc="-375" dirty="0">
                          <a:solidFill>
                            <a:srgbClr val="0070C0"/>
                          </a:solidFill>
                          <a:latin typeface="Arial"/>
                          <a:cs typeface="Arial"/>
                        </a:rPr>
                        <a:t> </a:t>
                      </a:r>
                      <a:r>
                        <a:rPr sz="2800" dirty="0">
                          <a:solidFill>
                            <a:srgbClr val="0070C0"/>
                          </a:solidFill>
                          <a:latin typeface="Arial"/>
                          <a:cs typeface="Arial"/>
                        </a:rPr>
                        <a:t>or</a:t>
                      </a:r>
                      <a:endParaRPr sz="2800">
                        <a:latin typeface="Arial"/>
                        <a:cs typeface="Arial"/>
                      </a:endParaRPr>
                    </a:p>
                  </a:txBody>
                  <a:tcPr marL="0" marR="0" marT="0" marB="0">
                    <a:lnL w="19050">
                      <a:solidFill>
                        <a:srgbClr val="FFFFFF"/>
                      </a:solidFill>
                      <a:prstDash val="solid"/>
                    </a:lnL>
                    <a:lnR w="19050">
                      <a:solidFill>
                        <a:srgbClr val="FFFFFF"/>
                      </a:solidFill>
                      <a:prstDash val="solid"/>
                    </a:lnR>
                    <a:solidFill>
                      <a:srgbClr val="96CCEE"/>
                    </a:solidFill>
                  </a:tcPr>
                </a:tc>
              </a:tr>
              <a:tr h="634134">
                <a:tc>
                  <a:txBody>
                    <a:bodyPr/>
                    <a:lstStyle/>
                    <a:p>
                      <a:pPr>
                        <a:lnSpc>
                          <a:spcPct val="100000"/>
                        </a:lnSpc>
                      </a:pPr>
                      <a:endParaRPr sz="2500">
                        <a:latin typeface="Times New Roman"/>
                        <a:cs typeface="Times New Roman"/>
                      </a:endParaRPr>
                    </a:p>
                  </a:txBody>
                  <a:tcPr marL="0" marR="0" marT="0" marB="0">
                    <a:lnL w="19050">
                      <a:solidFill>
                        <a:srgbClr val="FFFFFF"/>
                      </a:solidFill>
                      <a:prstDash val="solid"/>
                    </a:lnL>
                    <a:lnR w="19050">
                      <a:solidFill>
                        <a:srgbClr val="FFFFFF"/>
                      </a:solidFill>
                      <a:prstDash val="solid"/>
                    </a:lnR>
                    <a:lnB w="19050">
                      <a:solidFill>
                        <a:srgbClr val="FFFFFF"/>
                      </a:solidFill>
                      <a:prstDash val="solid"/>
                    </a:lnB>
                    <a:solidFill>
                      <a:srgbClr val="96CCEE"/>
                    </a:solidFill>
                  </a:tcPr>
                </a:tc>
                <a:tc>
                  <a:txBody>
                    <a:bodyPr/>
                    <a:lstStyle/>
                    <a:p>
                      <a:pPr marL="41275">
                        <a:lnSpc>
                          <a:spcPct val="100000"/>
                        </a:lnSpc>
                        <a:spcBef>
                          <a:spcPts val="975"/>
                        </a:spcBef>
                      </a:pPr>
                      <a:r>
                        <a:rPr sz="2800" spc="-5" dirty="0">
                          <a:solidFill>
                            <a:srgbClr val="0070C0"/>
                          </a:solidFill>
                          <a:latin typeface="Arial"/>
                          <a:cs typeface="Arial"/>
                        </a:rPr>
                        <a:t>SpO</a:t>
                      </a:r>
                      <a:r>
                        <a:rPr sz="2850" spc="-7" baseline="-17543" dirty="0">
                          <a:solidFill>
                            <a:srgbClr val="0070C0"/>
                          </a:solidFill>
                          <a:latin typeface="Arial"/>
                          <a:cs typeface="Arial"/>
                        </a:rPr>
                        <a:t>2 </a:t>
                      </a:r>
                      <a:r>
                        <a:rPr sz="2800" spc="-5" dirty="0">
                          <a:solidFill>
                            <a:srgbClr val="0070C0"/>
                          </a:solidFill>
                          <a:latin typeface="Arial"/>
                          <a:cs typeface="Arial"/>
                        </a:rPr>
                        <a:t>/FiO</a:t>
                      </a:r>
                      <a:r>
                        <a:rPr sz="2850" spc="-7" baseline="-17543" dirty="0">
                          <a:solidFill>
                            <a:srgbClr val="0070C0"/>
                          </a:solidFill>
                          <a:latin typeface="Arial"/>
                          <a:cs typeface="Arial"/>
                        </a:rPr>
                        <a:t>2 </a:t>
                      </a:r>
                      <a:r>
                        <a:rPr sz="2800" dirty="0">
                          <a:solidFill>
                            <a:srgbClr val="0070C0"/>
                          </a:solidFill>
                          <a:latin typeface="Arial"/>
                          <a:cs typeface="Arial"/>
                        </a:rPr>
                        <a:t>≤</a:t>
                      </a:r>
                      <a:r>
                        <a:rPr sz="2800" spc="445" dirty="0">
                          <a:solidFill>
                            <a:srgbClr val="0070C0"/>
                          </a:solidFill>
                          <a:latin typeface="Arial"/>
                          <a:cs typeface="Arial"/>
                        </a:rPr>
                        <a:t> </a:t>
                      </a:r>
                      <a:r>
                        <a:rPr sz="2800" dirty="0">
                          <a:solidFill>
                            <a:srgbClr val="0070C0"/>
                          </a:solidFill>
                          <a:latin typeface="Arial"/>
                          <a:cs typeface="Arial"/>
                        </a:rPr>
                        <a:t>264</a:t>
                      </a:r>
                      <a:endParaRPr sz="2800">
                        <a:latin typeface="Arial"/>
                        <a:cs typeface="Arial"/>
                      </a:endParaRPr>
                    </a:p>
                  </a:txBody>
                  <a:tcPr marL="0" marR="0" marT="123825" marB="0">
                    <a:lnL w="19050">
                      <a:solidFill>
                        <a:srgbClr val="FFFFFF"/>
                      </a:solidFill>
                      <a:prstDash val="solid"/>
                    </a:lnL>
                    <a:lnR w="19050">
                      <a:solidFill>
                        <a:srgbClr val="FFFFFF"/>
                      </a:solidFill>
                      <a:prstDash val="solid"/>
                    </a:lnR>
                    <a:lnB w="19050">
                      <a:solidFill>
                        <a:srgbClr val="FFFFFF"/>
                      </a:solidFill>
                      <a:prstDash val="solid"/>
                    </a:lnB>
                    <a:solidFill>
                      <a:srgbClr val="96CCEE"/>
                    </a:solidFill>
                  </a:tcPr>
                </a:tc>
              </a:tr>
            </a:tbl>
          </a:graphicData>
        </a:graphic>
      </p:graphicFrame>
      <p:sp>
        <p:nvSpPr>
          <p:cNvPr id="9" name="object 9"/>
          <p:cNvSpPr/>
          <p:nvPr/>
        </p:nvSpPr>
        <p:spPr>
          <a:xfrm>
            <a:off x="9796411" y="371487"/>
            <a:ext cx="931583" cy="611936"/>
          </a:xfrm>
          <a:prstGeom prst="rect">
            <a:avLst/>
          </a:prstGeom>
          <a:blipFill>
            <a:blip r:embed="rId3" cstate="print"/>
            <a:stretch>
              <a:fillRect/>
            </a:stretch>
          </a:blipFill>
        </p:spPr>
        <p:txBody>
          <a:bodyPr wrap="square" lIns="0" tIns="0" rIns="0" bIns="0" rtlCol="0"/>
          <a:lstStyle/>
          <a:p>
            <a:endParaRPr/>
          </a:p>
        </p:txBody>
      </p:sp>
      <p:sp>
        <p:nvSpPr>
          <p:cNvPr id="10" name="object 10"/>
          <p:cNvSpPr txBox="1">
            <a:spLocks noGrp="1"/>
          </p:cNvSpPr>
          <p:nvPr>
            <p:ph type="ftr" sz="quarter" idx="4294967295"/>
          </p:nvPr>
        </p:nvSpPr>
        <p:spPr>
          <a:xfrm>
            <a:off x="10436173" y="6515859"/>
            <a:ext cx="630554" cy="165100"/>
          </a:xfrm>
          <a:prstGeom prst="rect">
            <a:avLst/>
          </a:prstGeom>
        </p:spPr>
        <p:txBody>
          <a:bodyPr vert="horz" wrap="square" lIns="0" tIns="0" rIns="0" bIns="0" rtlCol="0">
            <a:spAutoFit/>
          </a:bodyPr>
          <a:lstStyle/>
          <a:p>
            <a:pPr marL="12700">
              <a:lnSpc>
                <a:spcPts val="1140"/>
              </a:lnSpc>
            </a:pPr>
            <a:r>
              <a:rPr spc="-80" dirty="0"/>
              <a:t>p</a:t>
            </a:r>
            <a:r>
              <a:rPr spc="-90" dirty="0"/>
              <a:t>r</a:t>
            </a:r>
            <a:r>
              <a:rPr spc="-80" dirty="0"/>
              <a:t>og</a:t>
            </a:r>
            <a:r>
              <a:rPr spc="-90" dirty="0"/>
              <a:t>r</a:t>
            </a:r>
            <a:r>
              <a:rPr spc="-85" dirty="0"/>
              <a:t>a</a:t>
            </a:r>
            <a:r>
              <a:rPr spc="-80" dirty="0"/>
              <a:t>mm</a:t>
            </a:r>
            <a:r>
              <a:rPr dirty="0"/>
              <a:t>e</a:t>
            </a:r>
          </a:p>
        </p:txBody>
      </p:sp>
    </p:spTree>
    <p:extLst>
      <p:ext uri="{BB962C8B-B14F-4D97-AF65-F5344CB8AC3E}">
        <p14:creationId xmlns:p14="http://schemas.microsoft.com/office/powerpoint/2010/main" val="196319278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157665" y="6214915"/>
            <a:ext cx="1330325" cy="372110"/>
          </a:xfrm>
          <a:prstGeom prst="rect">
            <a:avLst/>
          </a:prstGeom>
        </p:spPr>
        <p:txBody>
          <a:bodyPr vert="horz" wrap="square" lIns="0" tIns="0" rIns="0" bIns="0" rtlCol="0">
            <a:spAutoFit/>
          </a:bodyPr>
          <a:lstStyle/>
          <a:p>
            <a:pPr marL="19050">
              <a:lnSpc>
                <a:spcPts val="695"/>
              </a:lnSpc>
            </a:pPr>
            <a:r>
              <a:rPr sz="1000" spc="-5" dirty="0">
                <a:solidFill>
                  <a:srgbClr val="1E7FB8"/>
                </a:solidFill>
                <a:latin typeface="Corbel"/>
                <a:cs typeface="Corbel"/>
              </a:rPr>
              <a:t>HEALTH</a:t>
            </a:r>
            <a:endParaRPr sz="1000">
              <a:latin typeface="Corbel"/>
              <a:cs typeface="Corbel"/>
            </a:endParaRPr>
          </a:p>
          <a:p>
            <a:pPr>
              <a:lnSpc>
                <a:spcPts val="2150"/>
              </a:lnSpc>
            </a:pPr>
            <a:r>
              <a:rPr sz="2000" b="1" spc="-85" dirty="0">
                <a:solidFill>
                  <a:srgbClr val="1E7FB8"/>
                </a:solidFill>
                <a:latin typeface="Leelawadee"/>
                <a:cs typeface="Leelawadee"/>
              </a:rPr>
              <a:t>E</a:t>
            </a:r>
            <a:r>
              <a:rPr sz="2000" b="1" spc="-90" dirty="0">
                <a:solidFill>
                  <a:srgbClr val="1E7FB8"/>
                </a:solidFill>
                <a:latin typeface="Leelawadee"/>
                <a:cs typeface="Leelawadee"/>
              </a:rPr>
              <a:t>M</a:t>
            </a:r>
            <a:r>
              <a:rPr sz="2000" b="1" spc="-85" dirty="0">
                <a:solidFill>
                  <a:srgbClr val="1E7FB8"/>
                </a:solidFill>
                <a:latin typeface="Leelawadee"/>
                <a:cs typeface="Leelawadee"/>
              </a:rPr>
              <a:t>E</a:t>
            </a:r>
            <a:r>
              <a:rPr sz="2000" b="1" spc="-90" dirty="0">
                <a:solidFill>
                  <a:srgbClr val="1E7FB8"/>
                </a:solidFill>
                <a:latin typeface="Leelawadee"/>
                <a:cs typeface="Leelawadee"/>
              </a:rPr>
              <a:t>R</a:t>
            </a:r>
            <a:r>
              <a:rPr sz="2000" b="1" spc="-80" dirty="0">
                <a:solidFill>
                  <a:srgbClr val="1E7FB8"/>
                </a:solidFill>
                <a:latin typeface="Leelawadee"/>
                <a:cs typeface="Leelawadee"/>
              </a:rPr>
              <a:t>G</a:t>
            </a:r>
            <a:r>
              <a:rPr sz="2000" b="1" spc="-85" dirty="0">
                <a:solidFill>
                  <a:srgbClr val="1E7FB8"/>
                </a:solidFill>
                <a:latin typeface="Leelawadee"/>
                <a:cs typeface="Leelawadee"/>
              </a:rPr>
              <a:t>E</a:t>
            </a:r>
            <a:r>
              <a:rPr sz="2000" b="1" spc="-90" dirty="0">
                <a:solidFill>
                  <a:srgbClr val="1E7FB8"/>
                </a:solidFill>
                <a:latin typeface="Leelawadee"/>
                <a:cs typeface="Leelawadee"/>
              </a:rPr>
              <a:t>N</a:t>
            </a:r>
            <a:r>
              <a:rPr sz="2000" b="1" spc="-80" dirty="0">
                <a:solidFill>
                  <a:srgbClr val="1E7FB8"/>
                </a:solidFill>
                <a:latin typeface="Leelawadee"/>
                <a:cs typeface="Leelawadee"/>
              </a:rPr>
              <a:t>C</a:t>
            </a:r>
            <a:r>
              <a:rPr sz="2000" b="1" dirty="0">
                <a:solidFill>
                  <a:srgbClr val="1E7FB8"/>
                </a:solidFill>
                <a:latin typeface="Leelawadee"/>
                <a:cs typeface="Leelawadee"/>
              </a:rPr>
              <a:t>I</a:t>
            </a:r>
            <a:endParaRPr sz="2000">
              <a:latin typeface="Leelawadee"/>
              <a:cs typeface="Leelawadee"/>
            </a:endParaRPr>
          </a:p>
        </p:txBody>
      </p:sp>
      <p:sp>
        <p:nvSpPr>
          <p:cNvPr id="3" name="object 3"/>
          <p:cNvSpPr txBox="1"/>
          <p:nvPr/>
        </p:nvSpPr>
        <p:spPr>
          <a:xfrm>
            <a:off x="10465529" y="6259067"/>
            <a:ext cx="282575" cy="330200"/>
          </a:xfrm>
          <a:prstGeom prst="rect">
            <a:avLst/>
          </a:prstGeom>
        </p:spPr>
        <p:txBody>
          <a:bodyPr vert="horz" wrap="square" lIns="0" tIns="12700" rIns="0" bIns="0" rtlCol="0">
            <a:spAutoFit/>
          </a:bodyPr>
          <a:lstStyle/>
          <a:p>
            <a:pPr marL="12700">
              <a:lnSpc>
                <a:spcPct val="100000"/>
              </a:lnSpc>
              <a:spcBef>
                <a:spcPts val="100"/>
              </a:spcBef>
            </a:pPr>
            <a:r>
              <a:rPr sz="2000" b="1" spc="-85" dirty="0">
                <a:solidFill>
                  <a:srgbClr val="1E7FB8"/>
                </a:solidFill>
                <a:latin typeface="Leelawadee"/>
                <a:cs typeface="Leelawadee"/>
              </a:rPr>
              <a:t>ES</a:t>
            </a:r>
            <a:endParaRPr sz="2000">
              <a:latin typeface="Leelawadee"/>
              <a:cs typeface="Leelawadee"/>
            </a:endParaRPr>
          </a:p>
        </p:txBody>
      </p:sp>
      <p:sp>
        <p:nvSpPr>
          <p:cNvPr id="4" name="object 4"/>
          <p:cNvSpPr/>
          <p:nvPr/>
        </p:nvSpPr>
        <p:spPr>
          <a:xfrm>
            <a:off x="10496346" y="6021288"/>
            <a:ext cx="1696085" cy="0"/>
          </a:xfrm>
          <a:custGeom>
            <a:avLst/>
            <a:gdLst/>
            <a:ahLst/>
            <a:cxnLst/>
            <a:rect l="l" t="t" r="r" b="b"/>
            <a:pathLst>
              <a:path w="1696084">
                <a:moveTo>
                  <a:pt x="0" y="0"/>
                </a:moveTo>
                <a:lnTo>
                  <a:pt x="1695652" y="0"/>
                </a:lnTo>
              </a:path>
            </a:pathLst>
          </a:custGeom>
          <a:ln w="25403">
            <a:solidFill>
              <a:srgbClr val="4A7EBB"/>
            </a:solidFill>
          </a:ln>
        </p:spPr>
        <p:txBody>
          <a:bodyPr wrap="square" lIns="0" tIns="0" rIns="0" bIns="0" rtlCol="0"/>
          <a:lstStyle/>
          <a:p>
            <a:endParaRPr/>
          </a:p>
        </p:txBody>
      </p:sp>
      <p:sp>
        <p:nvSpPr>
          <p:cNvPr id="5" name="object 5"/>
          <p:cNvSpPr/>
          <p:nvPr/>
        </p:nvSpPr>
        <p:spPr>
          <a:xfrm>
            <a:off x="0" y="6021288"/>
            <a:ext cx="1834514" cy="0"/>
          </a:xfrm>
          <a:custGeom>
            <a:avLst/>
            <a:gdLst/>
            <a:ahLst/>
            <a:cxnLst/>
            <a:rect l="l" t="t" r="r" b="b"/>
            <a:pathLst>
              <a:path w="1834514">
                <a:moveTo>
                  <a:pt x="0" y="0"/>
                </a:moveTo>
                <a:lnTo>
                  <a:pt x="1834210" y="0"/>
                </a:lnTo>
              </a:path>
            </a:pathLst>
          </a:custGeom>
          <a:ln w="25403">
            <a:solidFill>
              <a:srgbClr val="4A7EBB"/>
            </a:solidFill>
          </a:ln>
        </p:spPr>
        <p:txBody>
          <a:bodyPr wrap="square" lIns="0" tIns="0" rIns="0" bIns="0" rtlCol="0"/>
          <a:lstStyle/>
          <a:p>
            <a:endParaRPr/>
          </a:p>
        </p:txBody>
      </p:sp>
      <p:sp>
        <p:nvSpPr>
          <p:cNvPr id="6" name="object 6"/>
          <p:cNvSpPr/>
          <p:nvPr/>
        </p:nvSpPr>
        <p:spPr>
          <a:xfrm>
            <a:off x="609600" y="6096000"/>
            <a:ext cx="2285530" cy="699535"/>
          </a:xfrm>
          <a:prstGeom prst="rect">
            <a:avLst/>
          </a:prstGeom>
          <a:blipFill>
            <a:blip r:embed="rId2" cstate="print"/>
            <a:stretch>
              <a:fillRect/>
            </a:stretch>
          </a:blipFill>
        </p:spPr>
        <p:txBody>
          <a:bodyPr wrap="square" lIns="0" tIns="0" rIns="0" bIns="0" rtlCol="0"/>
          <a:lstStyle/>
          <a:p>
            <a:endParaRPr/>
          </a:p>
        </p:txBody>
      </p:sp>
      <p:sp>
        <p:nvSpPr>
          <p:cNvPr id="7" name="object 7"/>
          <p:cNvSpPr txBox="1">
            <a:spLocks noGrp="1"/>
          </p:cNvSpPr>
          <p:nvPr>
            <p:ph type="title"/>
          </p:nvPr>
        </p:nvSpPr>
        <p:spPr>
          <a:xfrm>
            <a:off x="499907" y="389635"/>
            <a:ext cx="7393940" cy="574040"/>
          </a:xfrm>
          <a:prstGeom prst="rect">
            <a:avLst/>
          </a:prstGeom>
        </p:spPr>
        <p:txBody>
          <a:bodyPr vert="horz" wrap="square" lIns="0" tIns="12700" rIns="0" bIns="0" rtlCol="0">
            <a:spAutoFit/>
          </a:bodyPr>
          <a:lstStyle/>
          <a:p>
            <a:pPr marL="12700">
              <a:lnSpc>
                <a:spcPct val="100000"/>
              </a:lnSpc>
              <a:spcBef>
                <a:spcPts val="100"/>
              </a:spcBef>
            </a:pPr>
            <a:r>
              <a:rPr dirty="0">
                <a:solidFill>
                  <a:srgbClr val="FFFFFF"/>
                </a:solidFill>
              </a:rPr>
              <a:t>ARDS in </a:t>
            </a:r>
            <a:r>
              <a:rPr spc="-5" dirty="0">
                <a:solidFill>
                  <a:srgbClr val="FFFFFF"/>
                </a:solidFill>
              </a:rPr>
              <a:t>infants and children</a:t>
            </a:r>
            <a:r>
              <a:rPr spc="-15" dirty="0">
                <a:solidFill>
                  <a:srgbClr val="FFFFFF"/>
                </a:solidFill>
              </a:rPr>
              <a:t> </a:t>
            </a:r>
            <a:r>
              <a:rPr spc="-5" dirty="0">
                <a:solidFill>
                  <a:srgbClr val="FFFFFF"/>
                </a:solidFill>
              </a:rPr>
              <a:t>(2/2)</a:t>
            </a:r>
          </a:p>
        </p:txBody>
      </p:sp>
      <p:sp>
        <p:nvSpPr>
          <p:cNvPr id="8" name="object 8"/>
          <p:cNvSpPr/>
          <p:nvPr/>
        </p:nvSpPr>
        <p:spPr>
          <a:xfrm>
            <a:off x="9796411" y="371487"/>
            <a:ext cx="931583" cy="611936"/>
          </a:xfrm>
          <a:prstGeom prst="rect">
            <a:avLst/>
          </a:prstGeom>
          <a:blipFill>
            <a:blip r:embed="rId3" cstate="print"/>
            <a:stretch>
              <a:fillRect/>
            </a:stretch>
          </a:blipFill>
        </p:spPr>
        <p:txBody>
          <a:bodyPr wrap="square" lIns="0" tIns="0" rIns="0" bIns="0" rtlCol="0"/>
          <a:lstStyle/>
          <a:p>
            <a:endParaRPr/>
          </a:p>
        </p:txBody>
      </p:sp>
      <p:graphicFrame>
        <p:nvGraphicFramePr>
          <p:cNvPr id="9" name="object 9"/>
          <p:cNvGraphicFramePr>
            <a:graphicFrameLocks noGrp="1"/>
          </p:cNvGraphicFramePr>
          <p:nvPr/>
        </p:nvGraphicFramePr>
        <p:xfrm>
          <a:off x="1839214" y="1590446"/>
          <a:ext cx="8645524" cy="3241100"/>
        </p:xfrm>
        <a:graphic>
          <a:graphicData uri="http://schemas.openxmlformats.org/drawingml/2006/table">
            <a:tbl>
              <a:tblPr firstRow="1" bandRow="1">
                <a:tableStyleId>{2D5ABB26-0587-4C30-8999-92F81FD0307C}</a:tableStyleId>
              </a:tblPr>
              <a:tblGrid>
                <a:gridCol w="2718435"/>
                <a:gridCol w="2588894"/>
                <a:gridCol w="3338195"/>
              </a:tblGrid>
              <a:tr h="789091">
                <a:tc>
                  <a:txBody>
                    <a:bodyPr/>
                    <a:lstStyle/>
                    <a:p>
                      <a:pPr marL="262890">
                        <a:lnSpc>
                          <a:spcPct val="100000"/>
                        </a:lnSpc>
                        <a:spcBef>
                          <a:spcPts val="225"/>
                        </a:spcBef>
                      </a:pPr>
                      <a:r>
                        <a:rPr sz="2200" b="1" spc="-5" dirty="0">
                          <a:solidFill>
                            <a:srgbClr val="FFFFFF"/>
                          </a:solidFill>
                          <a:latin typeface="Arial"/>
                          <a:cs typeface="Arial"/>
                        </a:rPr>
                        <a:t>Disease</a:t>
                      </a:r>
                      <a:r>
                        <a:rPr sz="2200" b="1" spc="-10" dirty="0">
                          <a:solidFill>
                            <a:srgbClr val="FFFFFF"/>
                          </a:solidFill>
                          <a:latin typeface="Arial"/>
                          <a:cs typeface="Arial"/>
                        </a:rPr>
                        <a:t> </a:t>
                      </a:r>
                      <a:r>
                        <a:rPr sz="2200" b="1" spc="-5" dirty="0">
                          <a:solidFill>
                            <a:srgbClr val="FFFFFF"/>
                          </a:solidFill>
                          <a:latin typeface="Arial"/>
                          <a:cs typeface="Arial"/>
                        </a:rPr>
                        <a:t>severity</a:t>
                      </a:r>
                      <a:endParaRPr sz="2200">
                        <a:latin typeface="Arial"/>
                        <a:cs typeface="Arial"/>
                      </a:endParaRPr>
                    </a:p>
                  </a:txBody>
                  <a:tcPr marL="0" marR="0" marT="28575" marB="0">
                    <a:lnL w="19050">
                      <a:solidFill>
                        <a:srgbClr val="FFFFFF"/>
                      </a:solidFill>
                      <a:prstDash val="solid"/>
                    </a:lnL>
                    <a:lnR w="19050">
                      <a:solidFill>
                        <a:srgbClr val="FFFFFF"/>
                      </a:solidFill>
                      <a:prstDash val="solid"/>
                    </a:lnR>
                    <a:lnT w="19050">
                      <a:solidFill>
                        <a:srgbClr val="FFFFFF"/>
                      </a:solidFill>
                      <a:prstDash val="solid"/>
                    </a:lnT>
                    <a:lnB w="53975">
                      <a:solidFill>
                        <a:srgbClr val="FFFFFF"/>
                      </a:solidFill>
                      <a:prstDash val="solid"/>
                    </a:lnB>
                    <a:solidFill>
                      <a:srgbClr val="1E7FB8"/>
                    </a:solidFill>
                  </a:tcPr>
                </a:tc>
                <a:tc>
                  <a:txBody>
                    <a:bodyPr/>
                    <a:lstStyle/>
                    <a:p>
                      <a:pPr marL="165735" marR="158115" indent="311785">
                        <a:lnSpc>
                          <a:spcPct val="101800"/>
                        </a:lnSpc>
                        <a:spcBef>
                          <a:spcPts val="180"/>
                        </a:spcBef>
                      </a:pPr>
                      <a:r>
                        <a:rPr sz="2200" b="1" spc="-5" dirty="0">
                          <a:solidFill>
                            <a:srgbClr val="FFFFFF"/>
                          </a:solidFill>
                          <a:latin typeface="Arial"/>
                          <a:cs typeface="Arial"/>
                        </a:rPr>
                        <a:t>OSI </a:t>
                      </a:r>
                      <a:r>
                        <a:rPr sz="2200" b="1" dirty="0">
                          <a:solidFill>
                            <a:srgbClr val="FFFFFF"/>
                          </a:solidFill>
                          <a:latin typeface="Arial"/>
                          <a:cs typeface="Arial"/>
                        </a:rPr>
                        <a:t>(oxygen  saturation</a:t>
                      </a:r>
                      <a:r>
                        <a:rPr sz="2200" b="1" spc="-80" dirty="0">
                          <a:solidFill>
                            <a:srgbClr val="FFFFFF"/>
                          </a:solidFill>
                          <a:latin typeface="Arial"/>
                          <a:cs typeface="Arial"/>
                        </a:rPr>
                        <a:t> </a:t>
                      </a:r>
                      <a:r>
                        <a:rPr sz="2200" b="1" dirty="0">
                          <a:solidFill>
                            <a:srgbClr val="FFFFFF"/>
                          </a:solidFill>
                          <a:latin typeface="Arial"/>
                          <a:cs typeface="Arial"/>
                        </a:rPr>
                        <a:t>index)</a:t>
                      </a:r>
                      <a:endParaRPr sz="2200">
                        <a:latin typeface="Arial"/>
                        <a:cs typeface="Arial"/>
                      </a:endParaRPr>
                    </a:p>
                  </a:txBody>
                  <a:tcPr marL="0" marR="0" marT="22860" marB="0">
                    <a:lnL w="19050">
                      <a:solidFill>
                        <a:srgbClr val="FFFFFF"/>
                      </a:solidFill>
                      <a:prstDash val="solid"/>
                    </a:lnL>
                    <a:lnR w="19050">
                      <a:solidFill>
                        <a:srgbClr val="FFFFFF"/>
                      </a:solidFill>
                      <a:prstDash val="solid"/>
                    </a:lnR>
                    <a:lnT w="19050">
                      <a:solidFill>
                        <a:srgbClr val="FFFFFF"/>
                      </a:solidFill>
                      <a:prstDash val="solid"/>
                    </a:lnT>
                    <a:lnB w="53975">
                      <a:solidFill>
                        <a:srgbClr val="FFFFFF"/>
                      </a:solidFill>
                      <a:prstDash val="solid"/>
                    </a:lnB>
                    <a:solidFill>
                      <a:srgbClr val="1E7FB8"/>
                    </a:solidFill>
                  </a:tcPr>
                </a:tc>
                <a:tc>
                  <a:txBody>
                    <a:bodyPr/>
                    <a:lstStyle/>
                    <a:p>
                      <a:pPr marL="470534">
                        <a:lnSpc>
                          <a:spcPct val="100000"/>
                        </a:lnSpc>
                        <a:spcBef>
                          <a:spcPts val="225"/>
                        </a:spcBef>
                      </a:pPr>
                      <a:r>
                        <a:rPr sz="2200" b="1" dirty="0">
                          <a:solidFill>
                            <a:srgbClr val="FFFFFF"/>
                          </a:solidFill>
                          <a:latin typeface="Arial"/>
                          <a:cs typeface="Arial"/>
                        </a:rPr>
                        <a:t>Oxygen index</a:t>
                      </a:r>
                      <a:r>
                        <a:rPr sz="2200" b="1" spc="-15" dirty="0">
                          <a:solidFill>
                            <a:srgbClr val="FFFFFF"/>
                          </a:solidFill>
                          <a:latin typeface="Arial"/>
                          <a:cs typeface="Arial"/>
                        </a:rPr>
                        <a:t> </a:t>
                      </a:r>
                      <a:r>
                        <a:rPr sz="2200" b="1" dirty="0">
                          <a:solidFill>
                            <a:srgbClr val="FFFFFF"/>
                          </a:solidFill>
                          <a:latin typeface="Arial"/>
                          <a:cs typeface="Arial"/>
                        </a:rPr>
                        <a:t>(OI)</a:t>
                      </a:r>
                      <a:endParaRPr sz="2200">
                        <a:latin typeface="Arial"/>
                        <a:cs typeface="Arial"/>
                      </a:endParaRPr>
                    </a:p>
                  </a:txBody>
                  <a:tcPr marL="0" marR="0" marT="28575" marB="0">
                    <a:lnL w="19050">
                      <a:solidFill>
                        <a:srgbClr val="FFFFFF"/>
                      </a:solidFill>
                      <a:prstDash val="solid"/>
                    </a:lnL>
                    <a:lnR w="19050">
                      <a:solidFill>
                        <a:srgbClr val="FFFFFF"/>
                      </a:solidFill>
                      <a:prstDash val="solid"/>
                    </a:lnR>
                    <a:lnT w="19050">
                      <a:solidFill>
                        <a:srgbClr val="FFFFFF"/>
                      </a:solidFill>
                      <a:prstDash val="solid"/>
                    </a:lnT>
                    <a:lnB w="53975">
                      <a:solidFill>
                        <a:srgbClr val="FFFFFF"/>
                      </a:solidFill>
                      <a:prstDash val="solid"/>
                    </a:lnB>
                    <a:solidFill>
                      <a:srgbClr val="1E7FB8"/>
                    </a:solidFill>
                  </a:tcPr>
                </a:tc>
              </a:tr>
              <a:tr h="789089">
                <a:tc>
                  <a:txBody>
                    <a:bodyPr/>
                    <a:lstStyle/>
                    <a:p>
                      <a:pPr marL="41275">
                        <a:lnSpc>
                          <a:spcPct val="100000"/>
                        </a:lnSpc>
                        <a:spcBef>
                          <a:spcPts val="229"/>
                        </a:spcBef>
                      </a:pPr>
                      <a:r>
                        <a:rPr sz="2200" b="1" dirty="0">
                          <a:solidFill>
                            <a:srgbClr val="0070C0"/>
                          </a:solidFill>
                          <a:latin typeface="Arial"/>
                          <a:cs typeface="Arial"/>
                        </a:rPr>
                        <a:t>Mild</a:t>
                      </a:r>
                      <a:r>
                        <a:rPr sz="2200" b="1" spc="-5" dirty="0">
                          <a:solidFill>
                            <a:srgbClr val="0070C0"/>
                          </a:solidFill>
                          <a:latin typeface="Arial"/>
                          <a:cs typeface="Arial"/>
                        </a:rPr>
                        <a:t> ARDS</a:t>
                      </a:r>
                      <a:endParaRPr sz="2200">
                        <a:latin typeface="Arial"/>
                        <a:cs typeface="Arial"/>
                      </a:endParaRPr>
                    </a:p>
                  </a:txBody>
                  <a:tcPr marL="0" marR="0" marT="29209" marB="0">
                    <a:lnL w="19050">
                      <a:solidFill>
                        <a:srgbClr val="FFFFFF"/>
                      </a:solidFill>
                      <a:prstDash val="solid"/>
                    </a:lnL>
                    <a:lnR w="19050">
                      <a:solidFill>
                        <a:srgbClr val="FFFFFF"/>
                      </a:solidFill>
                      <a:prstDash val="solid"/>
                    </a:lnR>
                    <a:lnT w="53975">
                      <a:solidFill>
                        <a:srgbClr val="FFFFFF"/>
                      </a:solidFill>
                      <a:prstDash val="solid"/>
                    </a:lnT>
                    <a:lnB w="19050">
                      <a:solidFill>
                        <a:srgbClr val="FFFFFF"/>
                      </a:solidFill>
                      <a:prstDash val="solid"/>
                    </a:lnB>
                    <a:solidFill>
                      <a:srgbClr val="96CCEE"/>
                    </a:solidFill>
                  </a:tcPr>
                </a:tc>
                <a:tc>
                  <a:txBody>
                    <a:bodyPr/>
                    <a:lstStyle/>
                    <a:p>
                      <a:pPr marL="41275">
                        <a:lnSpc>
                          <a:spcPct val="100000"/>
                        </a:lnSpc>
                        <a:spcBef>
                          <a:spcPts val="229"/>
                        </a:spcBef>
                      </a:pPr>
                      <a:r>
                        <a:rPr sz="2200" dirty="0">
                          <a:solidFill>
                            <a:srgbClr val="0070C0"/>
                          </a:solidFill>
                          <a:latin typeface="Arial"/>
                          <a:cs typeface="Arial"/>
                        </a:rPr>
                        <a:t>5 ≤ x &lt;</a:t>
                      </a:r>
                      <a:r>
                        <a:rPr sz="2200" spc="-20" dirty="0">
                          <a:solidFill>
                            <a:srgbClr val="0070C0"/>
                          </a:solidFill>
                          <a:latin typeface="Arial"/>
                          <a:cs typeface="Arial"/>
                        </a:rPr>
                        <a:t> </a:t>
                      </a:r>
                      <a:r>
                        <a:rPr sz="2200" dirty="0">
                          <a:solidFill>
                            <a:srgbClr val="0070C0"/>
                          </a:solidFill>
                          <a:latin typeface="Arial"/>
                          <a:cs typeface="Arial"/>
                        </a:rPr>
                        <a:t>7.5</a:t>
                      </a:r>
                      <a:endParaRPr sz="2200">
                        <a:latin typeface="Arial"/>
                        <a:cs typeface="Arial"/>
                      </a:endParaRPr>
                    </a:p>
                  </a:txBody>
                  <a:tcPr marL="0" marR="0" marT="29209" marB="0">
                    <a:lnL w="19050">
                      <a:solidFill>
                        <a:srgbClr val="FFFFFF"/>
                      </a:solidFill>
                      <a:prstDash val="solid"/>
                    </a:lnL>
                    <a:lnR w="19050">
                      <a:solidFill>
                        <a:srgbClr val="FFFFFF"/>
                      </a:solidFill>
                      <a:prstDash val="solid"/>
                    </a:lnR>
                    <a:lnT w="53975">
                      <a:solidFill>
                        <a:srgbClr val="FFFFFF"/>
                      </a:solidFill>
                      <a:prstDash val="solid"/>
                    </a:lnT>
                    <a:lnB w="19050">
                      <a:solidFill>
                        <a:srgbClr val="FFFFFF"/>
                      </a:solidFill>
                      <a:prstDash val="solid"/>
                    </a:lnB>
                    <a:solidFill>
                      <a:srgbClr val="96CCEE"/>
                    </a:solidFill>
                  </a:tcPr>
                </a:tc>
                <a:tc>
                  <a:txBody>
                    <a:bodyPr/>
                    <a:lstStyle/>
                    <a:p>
                      <a:pPr marL="41275">
                        <a:lnSpc>
                          <a:spcPct val="100000"/>
                        </a:lnSpc>
                        <a:spcBef>
                          <a:spcPts val="229"/>
                        </a:spcBef>
                      </a:pPr>
                      <a:r>
                        <a:rPr sz="2200" dirty="0">
                          <a:solidFill>
                            <a:srgbClr val="0070C0"/>
                          </a:solidFill>
                          <a:latin typeface="Arial"/>
                          <a:cs typeface="Arial"/>
                        </a:rPr>
                        <a:t>4 ≤ x &lt;</a:t>
                      </a:r>
                      <a:r>
                        <a:rPr sz="2200" spc="-10" dirty="0">
                          <a:solidFill>
                            <a:srgbClr val="0070C0"/>
                          </a:solidFill>
                          <a:latin typeface="Arial"/>
                          <a:cs typeface="Arial"/>
                        </a:rPr>
                        <a:t> </a:t>
                      </a:r>
                      <a:r>
                        <a:rPr sz="2200" dirty="0">
                          <a:solidFill>
                            <a:srgbClr val="0070C0"/>
                          </a:solidFill>
                          <a:latin typeface="Arial"/>
                          <a:cs typeface="Arial"/>
                        </a:rPr>
                        <a:t>8</a:t>
                      </a:r>
                      <a:endParaRPr sz="2200">
                        <a:latin typeface="Arial"/>
                        <a:cs typeface="Arial"/>
                      </a:endParaRPr>
                    </a:p>
                  </a:txBody>
                  <a:tcPr marL="0" marR="0" marT="29209" marB="0">
                    <a:lnL w="19050">
                      <a:solidFill>
                        <a:srgbClr val="FFFFFF"/>
                      </a:solidFill>
                      <a:prstDash val="solid"/>
                    </a:lnL>
                    <a:lnR w="19050">
                      <a:solidFill>
                        <a:srgbClr val="FFFFFF"/>
                      </a:solidFill>
                      <a:prstDash val="solid"/>
                    </a:lnR>
                    <a:lnT w="53975">
                      <a:solidFill>
                        <a:srgbClr val="FFFFFF"/>
                      </a:solidFill>
                      <a:prstDash val="solid"/>
                    </a:lnT>
                    <a:lnB w="19050">
                      <a:solidFill>
                        <a:srgbClr val="FFFFFF"/>
                      </a:solidFill>
                      <a:prstDash val="solid"/>
                    </a:lnB>
                    <a:solidFill>
                      <a:srgbClr val="96CCEE"/>
                    </a:solidFill>
                  </a:tcPr>
                </a:tc>
              </a:tr>
              <a:tr h="839290">
                <a:tc>
                  <a:txBody>
                    <a:bodyPr/>
                    <a:lstStyle/>
                    <a:p>
                      <a:pPr marL="41275">
                        <a:lnSpc>
                          <a:spcPct val="100000"/>
                        </a:lnSpc>
                        <a:spcBef>
                          <a:spcPts val="229"/>
                        </a:spcBef>
                      </a:pPr>
                      <a:r>
                        <a:rPr sz="2200" b="1" spc="-5" dirty="0">
                          <a:solidFill>
                            <a:srgbClr val="0070C0"/>
                          </a:solidFill>
                          <a:latin typeface="Arial"/>
                          <a:cs typeface="Arial"/>
                        </a:rPr>
                        <a:t>Moderate</a:t>
                      </a:r>
                      <a:r>
                        <a:rPr sz="2200" b="1" spc="-10" dirty="0">
                          <a:solidFill>
                            <a:srgbClr val="0070C0"/>
                          </a:solidFill>
                          <a:latin typeface="Arial"/>
                          <a:cs typeface="Arial"/>
                        </a:rPr>
                        <a:t> </a:t>
                      </a:r>
                      <a:r>
                        <a:rPr sz="2200" b="1" spc="-5" dirty="0">
                          <a:solidFill>
                            <a:srgbClr val="0070C0"/>
                          </a:solidFill>
                          <a:latin typeface="Arial"/>
                          <a:cs typeface="Arial"/>
                        </a:rPr>
                        <a:t>ARDS</a:t>
                      </a:r>
                      <a:endParaRPr sz="2200">
                        <a:latin typeface="Arial"/>
                        <a:cs typeface="Arial"/>
                      </a:endParaRPr>
                    </a:p>
                  </a:txBody>
                  <a:tcPr marL="0" marR="0" marT="29209" marB="0">
                    <a:lnL w="19050">
                      <a:solidFill>
                        <a:srgbClr val="FFFFFF"/>
                      </a:solidFill>
                      <a:prstDash val="solid"/>
                    </a:lnL>
                    <a:lnR w="19050">
                      <a:solidFill>
                        <a:srgbClr val="FFFFFF"/>
                      </a:solidFill>
                      <a:prstDash val="solid"/>
                    </a:lnR>
                    <a:lnT w="19050">
                      <a:solidFill>
                        <a:srgbClr val="FFFFFF"/>
                      </a:solidFill>
                      <a:prstDash val="solid"/>
                    </a:lnT>
                    <a:lnB w="19050">
                      <a:solidFill>
                        <a:srgbClr val="FFFFFF"/>
                      </a:solidFill>
                      <a:prstDash val="solid"/>
                    </a:lnB>
                    <a:solidFill>
                      <a:srgbClr val="DCE9F8"/>
                    </a:solidFill>
                  </a:tcPr>
                </a:tc>
                <a:tc>
                  <a:txBody>
                    <a:bodyPr/>
                    <a:lstStyle/>
                    <a:p>
                      <a:pPr marL="41275">
                        <a:lnSpc>
                          <a:spcPct val="100000"/>
                        </a:lnSpc>
                        <a:spcBef>
                          <a:spcPts val="229"/>
                        </a:spcBef>
                      </a:pPr>
                      <a:r>
                        <a:rPr sz="2200" dirty="0">
                          <a:solidFill>
                            <a:srgbClr val="0070C0"/>
                          </a:solidFill>
                          <a:latin typeface="Arial"/>
                          <a:cs typeface="Arial"/>
                        </a:rPr>
                        <a:t>7.5 ≤ x &lt;</a:t>
                      </a:r>
                      <a:r>
                        <a:rPr sz="2200" spc="-25" dirty="0">
                          <a:solidFill>
                            <a:srgbClr val="0070C0"/>
                          </a:solidFill>
                          <a:latin typeface="Arial"/>
                          <a:cs typeface="Arial"/>
                        </a:rPr>
                        <a:t> </a:t>
                      </a:r>
                      <a:r>
                        <a:rPr sz="2200" dirty="0">
                          <a:solidFill>
                            <a:srgbClr val="0070C0"/>
                          </a:solidFill>
                          <a:latin typeface="Arial"/>
                          <a:cs typeface="Arial"/>
                        </a:rPr>
                        <a:t>12.3</a:t>
                      </a:r>
                      <a:endParaRPr sz="2200">
                        <a:latin typeface="Arial"/>
                        <a:cs typeface="Arial"/>
                      </a:endParaRPr>
                    </a:p>
                  </a:txBody>
                  <a:tcPr marL="0" marR="0" marT="29209" marB="0">
                    <a:lnL w="19050">
                      <a:solidFill>
                        <a:srgbClr val="FFFFFF"/>
                      </a:solidFill>
                      <a:prstDash val="solid"/>
                    </a:lnL>
                    <a:lnR w="19050">
                      <a:solidFill>
                        <a:srgbClr val="FFFFFF"/>
                      </a:solidFill>
                      <a:prstDash val="solid"/>
                    </a:lnR>
                    <a:lnT w="19050">
                      <a:solidFill>
                        <a:srgbClr val="FFFFFF"/>
                      </a:solidFill>
                      <a:prstDash val="solid"/>
                    </a:lnT>
                    <a:lnB w="19050">
                      <a:solidFill>
                        <a:srgbClr val="FFFFFF"/>
                      </a:solidFill>
                      <a:prstDash val="solid"/>
                    </a:lnB>
                    <a:solidFill>
                      <a:srgbClr val="DCE9F8"/>
                    </a:solidFill>
                  </a:tcPr>
                </a:tc>
                <a:tc>
                  <a:txBody>
                    <a:bodyPr/>
                    <a:lstStyle/>
                    <a:p>
                      <a:pPr marL="41275">
                        <a:lnSpc>
                          <a:spcPct val="100000"/>
                        </a:lnSpc>
                        <a:spcBef>
                          <a:spcPts val="229"/>
                        </a:spcBef>
                      </a:pPr>
                      <a:r>
                        <a:rPr sz="2200" dirty="0">
                          <a:solidFill>
                            <a:srgbClr val="0070C0"/>
                          </a:solidFill>
                          <a:latin typeface="Arial"/>
                          <a:cs typeface="Arial"/>
                        </a:rPr>
                        <a:t>8 ≤ x &lt;</a:t>
                      </a:r>
                      <a:r>
                        <a:rPr sz="2200" spc="-10" dirty="0">
                          <a:solidFill>
                            <a:srgbClr val="0070C0"/>
                          </a:solidFill>
                          <a:latin typeface="Arial"/>
                          <a:cs typeface="Arial"/>
                        </a:rPr>
                        <a:t> </a:t>
                      </a:r>
                      <a:r>
                        <a:rPr sz="2200" dirty="0">
                          <a:solidFill>
                            <a:srgbClr val="0070C0"/>
                          </a:solidFill>
                          <a:latin typeface="Arial"/>
                          <a:cs typeface="Arial"/>
                        </a:rPr>
                        <a:t>16</a:t>
                      </a:r>
                      <a:endParaRPr sz="2200">
                        <a:latin typeface="Arial"/>
                        <a:cs typeface="Arial"/>
                      </a:endParaRPr>
                    </a:p>
                  </a:txBody>
                  <a:tcPr marL="0" marR="0" marT="29209" marB="0">
                    <a:lnL w="19050">
                      <a:solidFill>
                        <a:srgbClr val="FFFFFF"/>
                      </a:solidFill>
                      <a:prstDash val="solid"/>
                    </a:lnL>
                    <a:lnR w="19050">
                      <a:solidFill>
                        <a:srgbClr val="FFFFFF"/>
                      </a:solidFill>
                      <a:prstDash val="solid"/>
                    </a:lnR>
                    <a:lnT w="19050">
                      <a:solidFill>
                        <a:srgbClr val="FFFFFF"/>
                      </a:solidFill>
                      <a:prstDash val="solid"/>
                    </a:lnT>
                    <a:lnB w="19050">
                      <a:solidFill>
                        <a:srgbClr val="FFFFFF"/>
                      </a:solidFill>
                      <a:prstDash val="solid"/>
                    </a:lnB>
                    <a:solidFill>
                      <a:srgbClr val="DCE9F8"/>
                    </a:solidFill>
                  </a:tcPr>
                </a:tc>
              </a:tr>
              <a:tr h="823630">
                <a:tc>
                  <a:txBody>
                    <a:bodyPr/>
                    <a:lstStyle/>
                    <a:p>
                      <a:pPr marL="41275">
                        <a:lnSpc>
                          <a:spcPct val="100000"/>
                        </a:lnSpc>
                        <a:spcBef>
                          <a:spcPts val="220"/>
                        </a:spcBef>
                      </a:pPr>
                      <a:r>
                        <a:rPr sz="2200" b="1" spc="-5" dirty="0">
                          <a:solidFill>
                            <a:srgbClr val="0070C0"/>
                          </a:solidFill>
                          <a:latin typeface="Arial"/>
                          <a:cs typeface="Arial"/>
                        </a:rPr>
                        <a:t>Severe</a:t>
                      </a:r>
                      <a:r>
                        <a:rPr sz="2200" b="1" spc="-10" dirty="0">
                          <a:solidFill>
                            <a:srgbClr val="0070C0"/>
                          </a:solidFill>
                          <a:latin typeface="Arial"/>
                          <a:cs typeface="Arial"/>
                        </a:rPr>
                        <a:t> </a:t>
                      </a:r>
                      <a:r>
                        <a:rPr sz="2200" b="1" spc="-5" dirty="0">
                          <a:solidFill>
                            <a:srgbClr val="0070C0"/>
                          </a:solidFill>
                          <a:latin typeface="Arial"/>
                          <a:cs typeface="Arial"/>
                        </a:rPr>
                        <a:t>ARDS</a:t>
                      </a:r>
                      <a:endParaRPr sz="2200">
                        <a:latin typeface="Arial"/>
                        <a:cs typeface="Arial"/>
                      </a:endParaRPr>
                    </a:p>
                  </a:txBody>
                  <a:tcPr marL="0" marR="0" marT="27940" marB="0">
                    <a:lnL w="19050">
                      <a:solidFill>
                        <a:srgbClr val="FFFFFF"/>
                      </a:solidFill>
                      <a:prstDash val="solid"/>
                    </a:lnL>
                    <a:lnR w="19050">
                      <a:solidFill>
                        <a:srgbClr val="FFFFFF"/>
                      </a:solidFill>
                      <a:prstDash val="solid"/>
                    </a:lnR>
                    <a:lnT w="19050">
                      <a:solidFill>
                        <a:srgbClr val="FFFFFF"/>
                      </a:solidFill>
                      <a:prstDash val="solid"/>
                    </a:lnT>
                    <a:lnB w="19050">
                      <a:solidFill>
                        <a:srgbClr val="FFFFFF"/>
                      </a:solidFill>
                      <a:prstDash val="solid"/>
                    </a:lnB>
                    <a:solidFill>
                      <a:srgbClr val="96CCEE"/>
                    </a:solidFill>
                  </a:tcPr>
                </a:tc>
                <a:tc>
                  <a:txBody>
                    <a:bodyPr/>
                    <a:lstStyle/>
                    <a:p>
                      <a:pPr marL="118745">
                        <a:lnSpc>
                          <a:spcPct val="100000"/>
                        </a:lnSpc>
                        <a:spcBef>
                          <a:spcPts val="220"/>
                        </a:spcBef>
                      </a:pPr>
                      <a:r>
                        <a:rPr sz="2200" dirty="0">
                          <a:solidFill>
                            <a:srgbClr val="0070C0"/>
                          </a:solidFill>
                          <a:latin typeface="Arial"/>
                          <a:cs typeface="Arial"/>
                        </a:rPr>
                        <a:t>≥ 12.3</a:t>
                      </a:r>
                      <a:endParaRPr sz="2200">
                        <a:latin typeface="Arial"/>
                        <a:cs typeface="Arial"/>
                      </a:endParaRPr>
                    </a:p>
                  </a:txBody>
                  <a:tcPr marL="0" marR="0" marT="27940" marB="0">
                    <a:lnL w="19050">
                      <a:solidFill>
                        <a:srgbClr val="FFFFFF"/>
                      </a:solidFill>
                      <a:prstDash val="solid"/>
                    </a:lnL>
                    <a:lnR w="19050">
                      <a:solidFill>
                        <a:srgbClr val="FFFFFF"/>
                      </a:solidFill>
                      <a:prstDash val="solid"/>
                    </a:lnR>
                    <a:lnT w="19050">
                      <a:solidFill>
                        <a:srgbClr val="FFFFFF"/>
                      </a:solidFill>
                      <a:prstDash val="solid"/>
                    </a:lnT>
                    <a:lnB w="19050">
                      <a:solidFill>
                        <a:srgbClr val="FFFFFF"/>
                      </a:solidFill>
                      <a:prstDash val="solid"/>
                    </a:lnB>
                    <a:solidFill>
                      <a:srgbClr val="96CCEE"/>
                    </a:solidFill>
                  </a:tcPr>
                </a:tc>
                <a:tc>
                  <a:txBody>
                    <a:bodyPr/>
                    <a:lstStyle/>
                    <a:p>
                      <a:pPr marL="118745">
                        <a:lnSpc>
                          <a:spcPct val="100000"/>
                        </a:lnSpc>
                        <a:spcBef>
                          <a:spcPts val="220"/>
                        </a:spcBef>
                      </a:pPr>
                      <a:r>
                        <a:rPr sz="2200" dirty="0">
                          <a:solidFill>
                            <a:srgbClr val="0070C0"/>
                          </a:solidFill>
                          <a:latin typeface="Arial"/>
                          <a:cs typeface="Arial"/>
                        </a:rPr>
                        <a:t>≥ 16</a:t>
                      </a:r>
                      <a:endParaRPr sz="2200">
                        <a:latin typeface="Arial"/>
                        <a:cs typeface="Arial"/>
                      </a:endParaRPr>
                    </a:p>
                  </a:txBody>
                  <a:tcPr marL="0" marR="0" marT="27940" marB="0">
                    <a:lnL w="19050">
                      <a:solidFill>
                        <a:srgbClr val="FFFFFF"/>
                      </a:solidFill>
                      <a:prstDash val="solid"/>
                    </a:lnL>
                    <a:lnR w="19050">
                      <a:solidFill>
                        <a:srgbClr val="FFFFFF"/>
                      </a:solidFill>
                      <a:prstDash val="solid"/>
                    </a:lnR>
                    <a:lnT w="19050">
                      <a:solidFill>
                        <a:srgbClr val="FFFFFF"/>
                      </a:solidFill>
                      <a:prstDash val="solid"/>
                    </a:lnT>
                    <a:lnB w="19050">
                      <a:solidFill>
                        <a:srgbClr val="FFFFFF"/>
                      </a:solidFill>
                      <a:prstDash val="solid"/>
                    </a:lnB>
                    <a:solidFill>
                      <a:srgbClr val="96CCEE"/>
                    </a:solidFill>
                  </a:tcPr>
                </a:tc>
              </a:tr>
            </a:tbl>
          </a:graphicData>
        </a:graphic>
      </p:graphicFrame>
      <p:sp>
        <p:nvSpPr>
          <p:cNvPr id="10" name="object 10"/>
          <p:cNvSpPr/>
          <p:nvPr/>
        </p:nvSpPr>
        <p:spPr>
          <a:xfrm>
            <a:off x="1834210" y="5175059"/>
            <a:ext cx="8662670" cy="1306830"/>
          </a:xfrm>
          <a:custGeom>
            <a:avLst/>
            <a:gdLst/>
            <a:ahLst/>
            <a:cxnLst/>
            <a:rect l="l" t="t" r="r" b="b"/>
            <a:pathLst>
              <a:path w="8662670" h="1306829">
                <a:moveTo>
                  <a:pt x="0" y="0"/>
                </a:moveTo>
                <a:lnTo>
                  <a:pt x="8662136" y="0"/>
                </a:lnTo>
                <a:lnTo>
                  <a:pt x="8662136" y="1306595"/>
                </a:lnTo>
                <a:lnTo>
                  <a:pt x="0" y="1306595"/>
                </a:lnTo>
                <a:lnTo>
                  <a:pt x="0" y="0"/>
                </a:lnTo>
                <a:close/>
              </a:path>
            </a:pathLst>
          </a:custGeom>
          <a:solidFill>
            <a:srgbClr val="953735"/>
          </a:solidFill>
        </p:spPr>
        <p:txBody>
          <a:bodyPr wrap="square" lIns="0" tIns="0" rIns="0" bIns="0" rtlCol="0"/>
          <a:lstStyle/>
          <a:p>
            <a:endParaRPr/>
          </a:p>
        </p:txBody>
      </p:sp>
      <p:sp>
        <p:nvSpPr>
          <p:cNvPr id="11" name="object 11"/>
          <p:cNvSpPr txBox="1"/>
          <p:nvPr/>
        </p:nvSpPr>
        <p:spPr>
          <a:xfrm>
            <a:off x="1808810" y="5195823"/>
            <a:ext cx="8713470" cy="1168400"/>
          </a:xfrm>
          <a:prstGeom prst="rect">
            <a:avLst/>
          </a:prstGeom>
        </p:spPr>
        <p:txBody>
          <a:bodyPr vert="horz" wrap="square" lIns="0" tIns="12700" rIns="0" bIns="0" rtlCol="0">
            <a:spAutoFit/>
          </a:bodyPr>
          <a:lstStyle/>
          <a:p>
            <a:pPr marL="71120" marR="1587500" algn="just">
              <a:lnSpc>
                <a:spcPct val="100000"/>
              </a:lnSpc>
              <a:spcBef>
                <a:spcPts val="100"/>
              </a:spcBef>
            </a:pPr>
            <a:r>
              <a:rPr sz="2500" dirty="0">
                <a:solidFill>
                  <a:srgbClr val="FFFFFF"/>
                </a:solidFill>
                <a:latin typeface="Arial"/>
                <a:cs typeface="Arial"/>
              </a:rPr>
              <a:t>OSI = </a:t>
            </a:r>
            <a:r>
              <a:rPr sz="2500" spc="-5" dirty="0">
                <a:solidFill>
                  <a:srgbClr val="FFFFFF"/>
                </a:solidFill>
                <a:latin typeface="Arial"/>
                <a:cs typeface="Arial"/>
              </a:rPr>
              <a:t>FiO</a:t>
            </a:r>
            <a:r>
              <a:rPr sz="2550" spc="-7" baseline="-16339" dirty="0">
                <a:solidFill>
                  <a:srgbClr val="FFFFFF"/>
                </a:solidFill>
                <a:latin typeface="Arial"/>
                <a:cs typeface="Arial"/>
              </a:rPr>
              <a:t>2 </a:t>
            </a:r>
            <a:r>
              <a:rPr sz="2500" dirty="0">
                <a:solidFill>
                  <a:srgbClr val="FFFFFF"/>
                </a:solidFill>
                <a:latin typeface="Arial"/>
                <a:cs typeface="Arial"/>
              </a:rPr>
              <a:t>X (mean </a:t>
            </a:r>
            <a:r>
              <a:rPr sz="2500" spc="-5" dirty="0">
                <a:solidFill>
                  <a:srgbClr val="FFFFFF"/>
                </a:solidFill>
                <a:latin typeface="Arial"/>
                <a:cs typeface="Arial"/>
              </a:rPr>
              <a:t>airway pressure </a:t>
            </a:r>
            <a:r>
              <a:rPr sz="2500" dirty="0">
                <a:solidFill>
                  <a:srgbClr val="FFFFFF"/>
                </a:solidFill>
                <a:latin typeface="Arial"/>
                <a:cs typeface="Arial"/>
              </a:rPr>
              <a:t>X </a:t>
            </a:r>
            <a:r>
              <a:rPr sz="2500" spc="-5" dirty="0">
                <a:solidFill>
                  <a:srgbClr val="FFFFFF"/>
                </a:solidFill>
                <a:latin typeface="Arial"/>
                <a:cs typeface="Arial"/>
              </a:rPr>
              <a:t>100)/SpO</a:t>
            </a:r>
            <a:r>
              <a:rPr sz="2550" spc="-7" baseline="-16339" dirty="0">
                <a:solidFill>
                  <a:srgbClr val="FFFFFF"/>
                </a:solidFill>
                <a:latin typeface="Arial"/>
                <a:cs typeface="Arial"/>
              </a:rPr>
              <a:t>2  </a:t>
            </a:r>
            <a:r>
              <a:rPr sz="2500" b="1" dirty="0">
                <a:solidFill>
                  <a:srgbClr val="FFFFFF"/>
                </a:solidFill>
                <a:latin typeface="Arial"/>
                <a:cs typeface="Arial"/>
              </a:rPr>
              <a:t>OI = FiO</a:t>
            </a:r>
            <a:r>
              <a:rPr sz="2550" b="1" baseline="-16339" dirty="0">
                <a:solidFill>
                  <a:srgbClr val="FFFFFF"/>
                </a:solidFill>
                <a:latin typeface="Arial"/>
                <a:cs typeface="Arial"/>
              </a:rPr>
              <a:t>2 </a:t>
            </a:r>
            <a:r>
              <a:rPr sz="2500" b="1" dirty="0">
                <a:solidFill>
                  <a:srgbClr val="FFFFFF"/>
                </a:solidFill>
                <a:latin typeface="Arial"/>
                <a:cs typeface="Arial"/>
              </a:rPr>
              <a:t>X </a:t>
            </a:r>
            <a:r>
              <a:rPr sz="2500" b="1" spc="-5" dirty="0">
                <a:solidFill>
                  <a:srgbClr val="FFFFFF"/>
                </a:solidFill>
                <a:latin typeface="Arial"/>
                <a:cs typeface="Arial"/>
              </a:rPr>
              <a:t>(mean </a:t>
            </a:r>
            <a:r>
              <a:rPr sz="2500" b="1" dirty="0">
                <a:solidFill>
                  <a:srgbClr val="FFFFFF"/>
                </a:solidFill>
                <a:latin typeface="Arial"/>
                <a:cs typeface="Arial"/>
              </a:rPr>
              <a:t>airway </a:t>
            </a:r>
            <a:r>
              <a:rPr sz="2500" b="1" spc="-5" dirty="0">
                <a:solidFill>
                  <a:srgbClr val="FFFFFF"/>
                </a:solidFill>
                <a:latin typeface="Arial"/>
                <a:cs typeface="Arial"/>
              </a:rPr>
              <a:t>pressure </a:t>
            </a:r>
            <a:r>
              <a:rPr sz="2500" b="1" dirty="0">
                <a:solidFill>
                  <a:srgbClr val="FFFFFF"/>
                </a:solidFill>
                <a:latin typeface="Arial"/>
                <a:cs typeface="Arial"/>
              </a:rPr>
              <a:t>X </a:t>
            </a:r>
            <a:r>
              <a:rPr sz="2500" b="1" spc="-5" dirty="0">
                <a:solidFill>
                  <a:srgbClr val="FFFFFF"/>
                </a:solidFill>
                <a:latin typeface="Arial"/>
                <a:cs typeface="Arial"/>
              </a:rPr>
              <a:t>100)/PaO</a:t>
            </a:r>
            <a:r>
              <a:rPr sz="2550" b="1" spc="-7" baseline="-16339" dirty="0">
                <a:solidFill>
                  <a:srgbClr val="FFFFFF"/>
                </a:solidFill>
                <a:latin typeface="Arial"/>
                <a:cs typeface="Arial"/>
              </a:rPr>
              <a:t>2  </a:t>
            </a:r>
            <a:r>
              <a:rPr sz="2500" b="1" spc="-5" dirty="0">
                <a:solidFill>
                  <a:srgbClr val="FFFFFF"/>
                </a:solidFill>
                <a:latin typeface="Arial"/>
                <a:cs typeface="Arial"/>
              </a:rPr>
              <a:t>Mean </a:t>
            </a:r>
            <a:r>
              <a:rPr sz="2500" b="1" dirty="0">
                <a:solidFill>
                  <a:srgbClr val="FFFFFF"/>
                </a:solidFill>
                <a:latin typeface="Arial"/>
                <a:cs typeface="Arial"/>
              </a:rPr>
              <a:t>airway </a:t>
            </a:r>
            <a:r>
              <a:rPr sz="2500" b="1" spc="-5" dirty="0">
                <a:solidFill>
                  <a:srgbClr val="FFFFFF"/>
                </a:solidFill>
                <a:latin typeface="Arial"/>
                <a:cs typeface="Arial"/>
              </a:rPr>
              <a:t>pressure </a:t>
            </a:r>
            <a:r>
              <a:rPr sz="2500" b="1" dirty="0">
                <a:solidFill>
                  <a:srgbClr val="FFFFFF"/>
                </a:solidFill>
                <a:latin typeface="Arial"/>
                <a:cs typeface="Arial"/>
              </a:rPr>
              <a:t>= </a:t>
            </a:r>
            <a:r>
              <a:rPr sz="1800" b="1" u="heavy" dirty="0">
                <a:solidFill>
                  <a:srgbClr val="FFFFFF"/>
                </a:solidFill>
                <a:uFill>
                  <a:solidFill>
                    <a:srgbClr val="FFFFFF"/>
                  </a:solidFill>
                </a:uFill>
                <a:latin typeface="Arial"/>
                <a:cs typeface="Arial"/>
              </a:rPr>
              <a:t>(Ti x </a:t>
            </a:r>
            <a:r>
              <a:rPr sz="1800" b="1" u="heavy" spc="-5" dirty="0">
                <a:solidFill>
                  <a:srgbClr val="FFFFFF"/>
                </a:solidFill>
                <a:uFill>
                  <a:solidFill>
                    <a:srgbClr val="FFFFFF"/>
                  </a:solidFill>
                </a:uFill>
                <a:latin typeface="Arial"/>
                <a:cs typeface="Arial"/>
              </a:rPr>
              <a:t>PIP) </a:t>
            </a:r>
            <a:r>
              <a:rPr sz="1800" b="1" u="heavy" dirty="0">
                <a:solidFill>
                  <a:srgbClr val="FFFFFF"/>
                </a:solidFill>
                <a:uFill>
                  <a:solidFill>
                    <a:srgbClr val="FFFFFF"/>
                  </a:solidFill>
                </a:uFill>
                <a:latin typeface="Arial"/>
                <a:cs typeface="Arial"/>
              </a:rPr>
              <a:t>+ (Te x </a:t>
            </a:r>
            <a:r>
              <a:rPr sz="1800" b="1" u="heavy" spc="-5" dirty="0">
                <a:solidFill>
                  <a:srgbClr val="FFFFFF"/>
                </a:solidFill>
                <a:uFill>
                  <a:solidFill>
                    <a:srgbClr val="FFFFFF"/>
                  </a:solidFill>
                </a:uFill>
                <a:latin typeface="Arial"/>
                <a:cs typeface="Arial"/>
              </a:rPr>
              <a:t>PEEP</a:t>
            </a:r>
            <a:r>
              <a:rPr sz="1800" b="1" spc="-5" dirty="0">
                <a:solidFill>
                  <a:srgbClr val="FFFFFF"/>
                </a:solidFill>
                <a:latin typeface="Arial"/>
                <a:cs typeface="Arial"/>
              </a:rPr>
              <a:t>)</a:t>
            </a:r>
            <a:r>
              <a:rPr sz="1800" b="1" spc="-280" dirty="0">
                <a:solidFill>
                  <a:srgbClr val="FFFFFF"/>
                </a:solidFill>
                <a:latin typeface="Arial"/>
                <a:cs typeface="Arial"/>
              </a:rPr>
              <a:t> </a:t>
            </a:r>
            <a:r>
              <a:rPr sz="1800" b="1" spc="-5" dirty="0">
                <a:solidFill>
                  <a:srgbClr val="FFFFFF"/>
                </a:solidFill>
                <a:latin typeface="Arial"/>
                <a:cs typeface="Arial"/>
              </a:rPr>
              <a:t>÷Tt</a:t>
            </a:r>
            <a:endParaRPr sz="1800">
              <a:latin typeface="Arial"/>
              <a:cs typeface="Arial"/>
            </a:endParaRPr>
          </a:p>
        </p:txBody>
      </p:sp>
      <p:sp>
        <p:nvSpPr>
          <p:cNvPr id="12" name="object 12"/>
          <p:cNvSpPr txBox="1">
            <a:spLocks noGrp="1"/>
          </p:cNvSpPr>
          <p:nvPr>
            <p:ph type="ftr" sz="quarter" idx="4294967295"/>
          </p:nvPr>
        </p:nvSpPr>
        <p:spPr>
          <a:xfrm>
            <a:off x="10436173" y="6515859"/>
            <a:ext cx="630554" cy="165100"/>
          </a:xfrm>
          <a:prstGeom prst="rect">
            <a:avLst/>
          </a:prstGeom>
        </p:spPr>
        <p:txBody>
          <a:bodyPr vert="horz" wrap="square" lIns="0" tIns="0" rIns="0" bIns="0" rtlCol="0">
            <a:spAutoFit/>
          </a:bodyPr>
          <a:lstStyle/>
          <a:p>
            <a:pPr marL="12700">
              <a:lnSpc>
                <a:spcPts val="1140"/>
              </a:lnSpc>
            </a:pPr>
            <a:r>
              <a:rPr spc="-80" dirty="0"/>
              <a:t>p</a:t>
            </a:r>
            <a:r>
              <a:rPr spc="-90" dirty="0"/>
              <a:t>r</a:t>
            </a:r>
            <a:r>
              <a:rPr spc="-80" dirty="0"/>
              <a:t>og</a:t>
            </a:r>
            <a:r>
              <a:rPr spc="-90" dirty="0"/>
              <a:t>r</a:t>
            </a:r>
            <a:r>
              <a:rPr spc="-85" dirty="0"/>
              <a:t>a</a:t>
            </a:r>
            <a:r>
              <a:rPr spc="-80" dirty="0"/>
              <a:t>mm</a:t>
            </a:r>
            <a:r>
              <a:rPr dirty="0"/>
              <a:t>e</a:t>
            </a:r>
          </a:p>
        </p:txBody>
      </p:sp>
    </p:spTree>
    <p:extLst>
      <p:ext uri="{BB962C8B-B14F-4D97-AF65-F5344CB8AC3E}">
        <p14:creationId xmlns:p14="http://schemas.microsoft.com/office/powerpoint/2010/main" val="29924396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389614" y="229954"/>
            <a:ext cx="11227242" cy="461810"/>
          </a:xfrm>
        </p:spPr>
        <p:txBody>
          <a:bodyPr>
            <a:normAutofit fontScale="90000"/>
          </a:bodyPr>
          <a:lstStyle/>
          <a:p>
            <a:pPr lvl="0"/>
            <a:r>
              <a:rPr lang="en-US" sz="4000" b="1" dirty="0" smtClean="0">
                <a:solidFill>
                  <a:srgbClr val="0070C0"/>
                </a:solidFill>
              </a:rPr>
              <a:t/>
            </a:r>
            <a:br>
              <a:rPr lang="en-US" sz="4000" b="1" dirty="0" smtClean="0">
                <a:solidFill>
                  <a:srgbClr val="0070C0"/>
                </a:solidFill>
              </a:rPr>
            </a:br>
            <a:r>
              <a:rPr lang="en-US" sz="4000" b="1" dirty="0" smtClean="0">
                <a:solidFill>
                  <a:srgbClr val="0070C0"/>
                </a:solidFill>
              </a:rPr>
              <a:t>4. Acute </a:t>
            </a:r>
            <a:r>
              <a:rPr lang="en-US" sz="4000" b="1" dirty="0">
                <a:solidFill>
                  <a:srgbClr val="0070C0"/>
                </a:solidFill>
              </a:rPr>
              <a:t>respiratory distress syndrome (ARDS</a:t>
            </a:r>
            <a:r>
              <a:rPr lang="en-US" b="1" dirty="0" smtClean="0">
                <a:solidFill>
                  <a:srgbClr val="0070C0"/>
                </a:solidFill>
              </a:rPr>
              <a:t>) – </a:t>
            </a:r>
            <a:r>
              <a:rPr lang="en-US" sz="2700" b="1" i="1" dirty="0" smtClean="0">
                <a:solidFill>
                  <a:srgbClr val="0070C0"/>
                </a:solidFill>
              </a:rPr>
              <a:t>Diagnostic Criteria </a:t>
            </a:r>
            <a:r>
              <a:rPr lang="en-US" b="1" i="1" dirty="0">
                <a:solidFill>
                  <a:srgbClr val="0070C0"/>
                </a:solidFill>
              </a:rPr>
              <a:t/>
            </a:r>
            <a:br>
              <a:rPr lang="en-US" b="1" i="1" dirty="0">
                <a:solidFill>
                  <a:srgbClr val="0070C0"/>
                </a:solidFill>
              </a:rPr>
            </a:br>
            <a:endParaRPr lang="en-US" b="1" i="1" dirty="0">
              <a:solidFill>
                <a:srgbClr val="0070C0"/>
              </a:solidFill>
            </a:endParaRPr>
          </a:p>
        </p:txBody>
      </p:sp>
      <p:sp>
        <p:nvSpPr>
          <p:cNvPr id="3" name="Content Placeholder 2"/>
          <p:cNvSpPr>
            <a:spLocks noGrp="1"/>
          </p:cNvSpPr>
          <p:nvPr>
            <p:ph idx="1"/>
          </p:nvPr>
        </p:nvSpPr>
        <p:spPr>
          <a:xfrm>
            <a:off x="389613" y="922351"/>
            <a:ext cx="11529391" cy="5740842"/>
          </a:xfrm>
        </p:spPr>
        <p:txBody>
          <a:bodyPr/>
          <a:lstStyle/>
          <a:p>
            <a:r>
              <a:rPr lang="en-US" b="1" dirty="0">
                <a:solidFill>
                  <a:srgbClr val="0070C0"/>
                </a:solidFill>
              </a:rPr>
              <a:t>Onset: </a:t>
            </a:r>
            <a:r>
              <a:rPr lang="en-US" dirty="0">
                <a:solidFill>
                  <a:srgbClr val="0070C0"/>
                </a:solidFill>
              </a:rPr>
              <a:t>new or worsening respiratory symptoms within one week of known clinical insult</a:t>
            </a:r>
            <a:r>
              <a:rPr lang="en-US" dirty="0" smtClean="0">
                <a:solidFill>
                  <a:srgbClr val="0070C0"/>
                </a:solidFill>
              </a:rPr>
              <a:t>.</a:t>
            </a:r>
          </a:p>
          <a:p>
            <a:endParaRPr lang="en-US" dirty="0">
              <a:solidFill>
                <a:srgbClr val="0070C0"/>
              </a:solidFill>
            </a:endParaRPr>
          </a:p>
          <a:p>
            <a:r>
              <a:rPr lang="en-US" b="1" dirty="0">
                <a:solidFill>
                  <a:srgbClr val="0070C0"/>
                </a:solidFill>
              </a:rPr>
              <a:t>Chest imaging (radiograph, CT scan, or lung ultrasound): </a:t>
            </a:r>
            <a:r>
              <a:rPr lang="en-US" dirty="0">
                <a:solidFill>
                  <a:srgbClr val="0070C0"/>
                </a:solidFill>
              </a:rPr>
              <a:t>bilateral opacities, not fully explained by effusions, lobar or lung collapse, or nodules</a:t>
            </a:r>
            <a:r>
              <a:rPr lang="en-US" dirty="0" smtClean="0">
                <a:solidFill>
                  <a:srgbClr val="0070C0"/>
                </a:solidFill>
              </a:rPr>
              <a:t>.</a:t>
            </a:r>
          </a:p>
          <a:p>
            <a:endParaRPr lang="en-US" dirty="0">
              <a:solidFill>
                <a:srgbClr val="0070C0"/>
              </a:solidFill>
            </a:endParaRPr>
          </a:p>
          <a:p>
            <a:r>
              <a:rPr lang="en-US" b="1" dirty="0">
                <a:solidFill>
                  <a:srgbClr val="0070C0"/>
                </a:solidFill>
              </a:rPr>
              <a:t>Origin of </a:t>
            </a:r>
            <a:r>
              <a:rPr lang="en-US" b="1" dirty="0" err="1">
                <a:solidFill>
                  <a:srgbClr val="0070C0"/>
                </a:solidFill>
              </a:rPr>
              <a:t>oedema</a:t>
            </a:r>
            <a:r>
              <a:rPr lang="en-US" b="1" dirty="0">
                <a:solidFill>
                  <a:srgbClr val="0070C0"/>
                </a:solidFill>
              </a:rPr>
              <a:t>: </a:t>
            </a:r>
            <a:r>
              <a:rPr lang="en-US" dirty="0">
                <a:solidFill>
                  <a:srgbClr val="0070C0"/>
                </a:solidFill>
              </a:rPr>
              <a:t>respiratory failure not fully explained by cardiac failure or fluid overload. Need objective assessment (e.g. echocardiography) to exclude hydrostatic cause of </a:t>
            </a:r>
            <a:r>
              <a:rPr lang="en-US" dirty="0" err="1">
                <a:solidFill>
                  <a:srgbClr val="0070C0"/>
                </a:solidFill>
              </a:rPr>
              <a:t>oedema</a:t>
            </a:r>
            <a:r>
              <a:rPr lang="en-US" dirty="0">
                <a:solidFill>
                  <a:srgbClr val="0070C0"/>
                </a:solidFill>
              </a:rPr>
              <a:t> if no risk factor present.</a:t>
            </a:r>
          </a:p>
          <a:p>
            <a:endParaRPr lang="en-US" dirty="0">
              <a:solidFill>
                <a:srgbClr val="0070C0"/>
              </a:solidFill>
            </a:endParaRPr>
          </a:p>
        </p:txBody>
      </p:sp>
    </p:spTree>
    <p:extLst>
      <p:ext uri="{BB962C8B-B14F-4D97-AF65-F5344CB8AC3E}">
        <p14:creationId xmlns:p14="http://schemas.microsoft.com/office/powerpoint/2010/main" val="17941286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45273"/>
            <a:ext cx="10515600" cy="5731690"/>
          </a:xfrm>
        </p:spPr>
        <p:txBody>
          <a:bodyPr>
            <a:normAutofit/>
          </a:bodyPr>
          <a:lstStyle/>
          <a:p>
            <a:pPr marL="0" indent="0">
              <a:buNone/>
            </a:pPr>
            <a:r>
              <a:rPr lang="en-US" b="1" dirty="0" smtClean="0">
                <a:solidFill>
                  <a:srgbClr val="0070C0"/>
                </a:solidFill>
              </a:rPr>
              <a:t>Oxygenation </a:t>
            </a:r>
            <a:r>
              <a:rPr lang="en-US" b="1" dirty="0">
                <a:solidFill>
                  <a:srgbClr val="0070C0"/>
                </a:solidFill>
              </a:rPr>
              <a:t>(adults):</a:t>
            </a:r>
            <a:endParaRPr lang="en-US" dirty="0">
              <a:solidFill>
                <a:srgbClr val="0070C0"/>
              </a:solidFill>
            </a:endParaRPr>
          </a:p>
          <a:p>
            <a:pPr lvl="0"/>
            <a:r>
              <a:rPr lang="en-US" dirty="0">
                <a:solidFill>
                  <a:srgbClr val="0070C0"/>
                </a:solidFill>
              </a:rPr>
              <a:t>Mild ARDS: 200 mmHg &lt; PaO2/FiO2 ≤ 300 mmHg (with PEEP or CPAP ≥5 cmH2O,7 or non-ventilated8)</a:t>
            </a:r>
          </a:p>
          <a:p>
            <a:endParaRPr lang="en-US" dirty="0">
              <a:solidFill>
                <a:srgbClr val="0070C0"/>
              </a:solidFill>
            </a:endParaRPr>
          </a:p>
          <a:p>
            <a:pPr lvl="0"/>
            <a:r>
              <a:rPr lang="en-US" dirty="0">
                <a:solidFill>
                  <a:srgbClr val="0070C0"/>
                </a:solidFill>
              </a:rPr>
              <a:t>Moderate ARDS: 100 mmHg &lt; PaO2/FiO2 ≤200 mmHg with PEEP ≥5 cmH2O,7 or non-ventilated8)</a:t>
            </a:r>
          </a:p>
          <a:p>
            <a:pPr marL="0" indent="0">
              <a:buNone/>
            </a:pPr>
            <a:r>
              <a:rPr lang="en-US" dirty="0" smtClean="0">
                <a:solidFill>
                  <a:srgbClr val="0070C0"/>
                </a:solidFill>
              </a:rPr>
              <a:t> </a:t>
            </a:r>
            <a:endParaRPr lang="en-US" dirty="0">
              <a:solidFill>
                <a:srgbClr val="0070C0"/>
              </a:solidFill>
            </a:endParaRPr>
          </a:p>
          <a:p>
            <a:pPr lvl="0"/>
            <a:r>
              <a:rPr lang="en-US" dirty="0">
                <a:solidFill>
                  <a:srgbClr val="0070C0"/>
                </a:solidFill>
              </a:rPr>
              <a:t>Severe ARDS: PaO2/FiO2 ≤ 100 mmHg with PEEP ≥5 cmH2O,7 or non-ventilated8)</a:t>
            </a:r>
          </a:p>
          <a:p>
            <a:endParaRPr lang="en-US" dirty="0">
              <a:solidFill>
                <a:srgbClr val="0070C0"/>
              </a:solidFill>
            </a:endParaRPr>
          </a:p>
          <a:p>
            <a:pPr lvl="0"/>
            <a:r>
              <a:rPr lang="en-US" dirty="0">
                <a:solidFill>
                  <a:srgbClr val="0070C0"/>
                </a:solidFill>
              </a:rPr>
              <a:t>When PaO2 is not available, SpO2/FiO2 ≤315 suggests ARDS (including in non-ventilated patients)</a:t>
            </a:r>
          </a:p>
          <a:p>
            <a:endParaRPr lang="en-US" dirty="0"/>
          </a:p>
        </p:txBody>
      </p:sp>
    </p:spTree>
    <p:extLst>
      <p:ext uri="{BB962C8B-B14F-4D97-AF65-F5344CB8AC3E}">
        <p14:creationId xmlns:p14="http://schemas.microsoft.com/office/powerpoint/2010/main" val="21342395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0070C0"/>
                </a:solidFill>
              </a:rPr>
              <a:t>ARDS- </a:t>
            </a:r>
            <a:r>
              <a:rPr lang="en-US" sz="2400" i="1" dirty="0" smtClean="0">
                <a:solidFill>
                  <a:srgbClr val="0070C0"/>
                </a:solidFill>
              </a:rPr>
              <a:t>Diagnostic criteria</a:t>
            </a:r>
            <a:endParaRPr lang="en-US" sz="2400" i="1" dirty="0">
              <a:solidFill>
                <a:srgbClr val="0070C0"/>
              </a:solidFill>
            </a:endParaRPr>
          </a:p>
        </p:txBody>
      </p:sp>
      <p:sp>
        <p:nvSpPr>
          <p:cNvPr id="3" name="Content Placeholder 2"/>
          <p:cNvSpPr>
            <a:spLocks noGrp="1"/>
          </p:cNvSpPr>
          <p:nvPr>
            <p:ph idx="1"/>
          </p:nvPr>
        </p:nvSpPr>
        <p:spPr/>
        <p:txBody>
          <a:bodyPr>
            <a:normAutofit fontScale="92500" lnSpcReduction="20000"/>
          </a:bodyPr>
          <a:lstStyle/>
          <a:p>
            <a:pPr marL="0" indent="0">
              <a:buNone/>
            </a:pPr>
            <a:r>
              <a:rPr lang="en-US" b="1" dirty="0">
                <a:solidFill>
                  <a:srgbClr val="0070C0"/>
                </a:solidFill>
              </a:rPr>
              <a:t>Oxygenation (children; note OI = Oxygenation Index and OSI = Oxygenation Index using SpO2):</a:t>
            </a:r>
            <a:endParaRPr lang="en-US" dirty="0">
              <a:solidFill>
                <a:srgbClr val="0070C0"/>
              </a:solidFill>
            </a:endParaRPr>
          </a:p>
          <a:p>
            <a:pPr marL="0" indent="0">
              <a:buNone/>
            </a:pPr>
            <a:r>
              <a:rPr lang="en-US" dirty="0">
                <a:solidFill>
                  <a:srgbClr val="0070C0"/>
                </a:solidFill>
              </a:rPr>
              <a:t> </a:t>
            </a:r>
          </a:p>
          <a:p>
            <a:pPr lvl="0"/>
            <a:r>
              <a:rPr lang="en-US" dirty="0" err="1">
                <a:solidFill>
                  <a:srgbClr val="0070C0"/>
                </a:solidFill>
              </a:rPr>
              <a:t>Bilevel</a:t>
            </a:r>
            <a:r>
              <a:rPr lang="en-US" dirty="0">
                <a:solidFill>
                  <a:srgbClr val="0070C0"/>
                </a:solidFill>
              </a:rPr>
              <a:t> NIV or CPAP ≥5 cmH2O via full face mask: PaO2/FiO2 ≤ 300 mmHg or SpO2/FiO2 ≤264</a:t>
            </a:r>
          </a:p>
          <a:p>
            <a:pPr marL="0" indent="0">
              <a:buNone/>
            </a:pPr>
            <a:r>
              <a:rPr lang="en-US" dirty="0">
                <a:solidFill>
                  <a:srgbClr val="0070C0"/>
                </a:solidFill>
              </a:rPr>
              <a:t> </a:t>
            </a:r>
          </a:p>
          <a:p>
            <a:pPr lvl="0"/>
            <a:r>
              <a:rPr lang="en-US" b="1" dirty="0">
                <a:solidFill>
                  <a:srgbClr val="0070C0"/>
                </a:solidFill>
              </a:rPr>
              <a:t>Mild ARDS (invasively ventilated):</a:t>
            </a:r>
            <a:r>
              <a:rPr lang="en-US" dirty="0">
                <a:solidFill>
                  <a:srgbClr val="0070C0"/>
                </a:solidFill>
              </a:rPr>
              <a:t> 4 ≤ OI &lt; 8 or 5 ≤ OSI &lt; 7.5</a:t>
            </a:r>
          </a:p>
          <a:p>
            <a:pPr marL="0" indent="0">
              <a:buNone/>
            </a:pPr>
            <a:r>
              <a:rPr lang="en-US" dirty="0">
                <a:solidFill>
                  <a:srgbClr val="0070C0"/>
                </a:solidFill>
              </a:rPr>
              <a:t> </a:t>
            </a:r>
          </a:p>
          <a:p>
            <a:pPr lvl="0"/>
            <a:r>
              <a:rPr lang="en-US" b="1" dirty="0">
                <a:solidFill>
                  <a:srgbClr val="0070C0"/>
                </a:solidFill>
              </a:rPr>
              <a:t>Moderate ARDS (invasively ventilated): </a:t>
            </a:r>
            <a:r>
              <a:rPr lang="en-US" dirty="0">
                <a:solidFill>
                  <a:srgbClr val="0070C0"/>
                </a:solidFill>
              </a:rPr>
              <a:t>8 ≤ OI &lt; 16 or 7.5 ≤ OSI &lt; 12.3</a:t>
            </a:r>
          </a:p>
          <a:p>
            <a:endParaRPr lang="en-US" dirty="0">
              <a:solidFill>
                <a:srgbClr val="0070C0"/>
              </a:solidFill>
            </a:endParaRPr>
          </a:p>
          <a:p>
            <a:pPr lvl="0"/>
            <a:r>
              <a:rPr lang="en-US" b="1" dirty="0">
                <a:solidFill>
                  <a:srgbClr val="0070C0"/>
                </a:solidFill>
              </a:rPr>
              <a:t>Severe ARDS (invasively ventilated): </a:t>
            </a:r>
            <a:r>
              <a:rPr lang="en-US" dirty="0">
                <a:solidFill>
                  <a:srgbClr val="0070C0"/>
                </a:solidFill>
              </a:rPr>
              <a:t>OI ≥ 16 or OSI ≥ 12.3</a:t>
            </a:r>
          </a:p>
          <a:p>
            <a:endParaRPr lang="en-US" dirty="0">
              <a:solidFill>
                <a:srgbClr val="0070C0"/>
              </a:solidFill>
            </a:endParaRPr>
          </a:p>
        </p:txBody>
      </p:sp>
    </p:spTree>
    <p:extLst>
      <p:ext uri="{BB962C8B-B14F-4D97-AF65-F5344CB8AC3E}">
        <p14:creationId xmlns:p14="http://schemas.microsoft.com/office/powerpoint/2010/main" val="38259843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ARDS Treatment</a:t>
            </a:r>
            <a:endParaRPr lang="en-US" b="1" dirty="0">
              <a:solidFill>
                <a:srgbClr val="0070C0"/>
              </a:solidFill>
            </a:endParaRPr>
          </a:p>
        </p:txBody>
      </p:sp>
      <p:sp>
        <p:nvSpPr>
          <p:cNvPr id="3" name="Content Placeholder 2"/>
          <p:cNvSpPr>
            <a:spLocks noGrp="1"/>
          </p:cNvSpPr>
          <p:nvPr>
            <p:ph idx="1"/>
          </p:nvPr>
        </p:nvSpPr>
        <p:spPr/>
        <p:txBody>
          <a:bodyPr>
            <a:normAutofit fontScale="70000" lnSpcReduction="20000"/>
          </a:bodyPr>
          <a:lstStyle/>
          <a:p>
            <a:pPr marL="0" indent="0">
              <a:buNone/>
            </a:pPr>
            <a:r>
              <a:rPr lang="en-US" b="1" dirty="0">
                <a:solidFill>
                  <a:srgbClr val="0070C0"/>
                </a:solidFill>
              </a:rPr>
              <a:t>Management of ARDS needs to be done in an intensive care setting with appropriate facility and medical expertise</a:t>
            </a:r>
            <a:r>
              <a:rPr lang="en-US" b="1" dirty="0" smtClean="0">
                <a:solidFill>
                  <a:srgbClr val="0070C0"/>
                </a:solidFill>
              </a:rPr>
              <a:t>.</a:t>
            </a:r>
            <a:r>
              <a:rPr lang="en-US" b="1" dirty="0">
                <a:solidFill>
                  <a:srgbClr val="0070C0"/>
                </a:solidFill>
              </a:rPr>
              <a:t> </a:t>
            </a:r>
            <a:endParaRPr lang="en-US" dirty="0">
              <a:solidFill>
                <a:srgbClr val="0070C0"/>
              </a:solidFill>
            </a:endParaRPr>
          </a:p>
          <a:p>
            <a:pPr marL="0" indent="0">
              <a:buNone/>
            </a:pPr>
            <a:endParaRPr lang="en-US" b="1" dirty="0" smtClean="0">
              <a:solidFill>
                <a:srgbClr val="0070C0"/>
              </a:solidFill>
            </a:endParaRPr>
          </a:p>
          <a:p>
            <a:pPr marL="0" indent="0">
              <a:buNone/>
            </a:pPr>
            <a:r>
              <a:rPr lang="en-US" b="1" dirty="0" smtClean="0">
                <a:solidFill>
                  <a:srgbClr val="0070C0"/>
                </a:solidFill>
              </a:rPr>
              <a:t>A</a:t>
            </a:r>
            <a:r>
              <a:rPr lang="en-US" b="1" dirty="0">
                <a:solidFill>
                  <a:srgbClr val="0070C0"/>
                </a:solidFill>
              </a:rPr>
              <a:t>: Recognize severe hypoxemic respiratory failure when a patient with respiratory distress is failing standard oxygen therapy</a:t>
            </a:r>
            <a:r>
              <a:rPr lang="en-US" b="1" dirty="0" smtClean="0">
                <a:solidFill>
                  <a:srgbClr val="0070C0"/>
                </a:solidFill>
              </a:rPr>
              <a:t>.</a:t>
            </a:r>
            <a:r>
              <a:rPr lang="en-US" dirty="0">
                <a:solidFill>
                  <a:srgbClr val="0070C0"/>
                </a:solidFill>
              </a:rPr>
              <a:t> </a:t>
            </a:r>
          </a:p>
          <a:p>
            <a:pPr lvl="0"/>
            <a:r>
              <a:rPr lang="en-US" dirty="0">
                <a:solidFill>
                  <a:srgbClr val="0070C0"/>
                </a:solidFill>
              </a:rPr>
              <a:t>This may manifest as Patients continuing  to have increased work of breathing or hypoxemia even when oxygen is delivered via a face mask with reservoir bag (flow rates of 10-15 L/min, which is typically the minimum flow required to maintain bag inflation; FiO2 0.60-0.95)..</a:t>
            </a:r>
          </a:p>
          <a:p>
            <a:pPr marL="0" indent="0">
              <a:buNone/>
            </a:pPr>
            <a:endParaRPr lang="en-US" b="1" dirty="0" smtClean="0">
              <a:solidFill>
                <a:srgbClr val="0070C0"/>
              </a:solidFill>
            </a:endParaRPr>
          </a:p>
          <a:p>
            <a:pPr marL="0" indent="0">
              <a:buNone/>
            </a:pPr>
            <a:r>
              <a:rPr lang="en-US" b="1" dirty="0" smtClean="0">
                <a:solidFill>
                  <a:srgbClr val="0070C0"/>
                </a:solidFill>
              </a:rPr>
              <a:t>B</a:t>
            </a:r>
            <a:r>
              <a:rPr lang="en-US" b="1" dirty="0">
                <a:solidFill>
                  <a:srgbClr val="0070C0"/>
                </a:solidFill>
              </a:rPr>
              <a:t>) : Endotracheal intubation should be Immediately </a:t>
            </a:r>
            <a:r>
              <a:rPr lang="en-US" b="1" u="sng" dirty="0">
                <a:solidFill>
                  <a:srgbClr val="0070C0"/>
                </a:solidFill>
              </a:rPr>
              <a:t>performed by a trained and experienced provider (anesthesiologist / critical care specialist)</a:t>
            </a:r>
            <a:r>
              <a:rPr lang="en-US" b="1" dirty="0">
                <a:solidFill>
                  <a:srgbClr val="0070C0"/>
                </a:solidFill>
              </a:rPr>
              <a:t>  using airborne precautions</a:t>
            </a:r>
            <a:r>
              <a:rPr lang="en-US" b="1" dirty="0" smtClean="0">
                <a:solidFill>
                  <a:srgbClr val="0070C0"/>
                </a:solidFill>
              </a:rPr>
              <a:t>.</a:t>
            </a:r>
            <a:r>
              <a:rPr lang="en-US" dirty="0">
                <a:solidFill>
                  <a:srgbClr val="0070C0"/>
                </a:solidFill>
              </a:rPr>
              <a:t> </a:t>
            </a:r>
          </a:p>
          <a:p>
            <a:pPr lvl="0"/>
            <a:r>
              <a:rPr lang="en-US" dirty="0">
                <a:solidFill>
                  <a:srgbClr val="0070C0"/>
                </a:solidFill>
              </a:rPr>
              <a:t>Due to the fact that Patients with ARDS, especially young children or those who are obese or pregnant, may </a:t>
            </a:r>
            <a:r>
              <a:rPr lang="en-US" dirty="0" err="1">
                <a:solidFill>
                  <a:srgbClr val="0070C0"/>
                </a:solidFill>
              </a:rPr>
              <a:t>desaturate</a:t>
            </a:r>
            <a:r>
              <a:rPr lang="en-US" dirty="0">
                <a:solidFill>
                  <a:srgbClr val="0070C0"/>
                </a:solidFill>
              </a:rPr>
              <a:t> quickly during intubation, there is need to take precaution before intubation. Pre-oxygenate with 100% FiO2 for 5 minutes, via a face mask with reservoir bag, bag-valve mask, HFNO, or NIV prior to a rapid sequence intubation.</a:t>
            </a:r>
          </a:p>
          <a:p>
            <a:endParaRPr lang="en-US" dirty="0">
              <a:solidFill>
                <a:srgbClr val="0070C0"/>
              </a:solidFill>
            </a:endParaRPr>
          </a:p>
        </p:txBody>
      </p:sp>
    </p:spTree>
    <p:extLst>
      <p:ext uri="{BB962C8B-B14F-4D97-AF65-F5344CB8AC3E}">
        <p14:creationId xmlns:p14="http://schemas.microsoft.com/office/powerpoint/2010/main" val="1256887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9887" y="173933"/>
            <a:ext cx="10515600" cy="565900"/>
          </a:xfrm>
        </p:spPr>
        <p:txBody>
          <a:bodyPr>
            <a:normAutofit fontScale="90000"/>
          </a:bodyPr>
          <a:lstStyle/>
          <a:p>
            <a:r>
              <a:rPr lang="en-US" b="1" dirty="0" smtClean="0">
                <a:solidFill>
                  <a:srgbClr val="0070C0"/>
                </a:solidFill>
              </a:rPr>
              <a:t>Incubation</a:t>
            </a:r>
            <a:r>
              <a:rPr lang="en-US" dirty="0" smtClean="0">
                <a:solidFill>
                  <a:srgbClr val="0070C0"/>
                </a:solidFill>
              </a:rPr>
              <a:t>  </a:t>
            </a:r>
            <a:r>
              <a:rPr lang="en-US" b="1" dirty="0" smtClean="0">
                <a:solidFill>
                  <a:srgbClr val="0070C0"/>
                </a:solidFill>
              </a:rPr>
              <a:t>Period</a:t>
            </a:r>
            <a:endParaRPr lang="en-US" b="1" dirty="0">
              <a:solidFill>
                <a:srgbClr val="0070C0"/>
              </a:solidFill>
            </a:endParaRPr>
          </a:p>
        </p:txBody>
      </p:sp>
      <p:sp>
        <p:nvSpPr>
          <p:cNvPr id="3" name="Content Placeholder 2"/>
          <p:cNvSpPr>
            <a:spLocks noGrp="1"/>
          </p:cNvSpPr>
          <p:nvPr>
            <p:ph idx="1"/>
          </p:nvPr>
        </p:nvSpPr>
        <p:spPr>
          <a:xfrm>
            <a:off x="340822" y="814648"/>
            <a:ext cx="11363498" cy="5885410"/>
          </a:xfrm>
        </p:spPr>
        <p:txBody>
          <a:bodyPr/>
          <a:lstStyle/>
          <a:p>
            <a:r>
              <a:rPr lang="en-US" dirty="0" smtClean="0">
                <a:solidFill>
                  <a:srgbClr val="0070C0"/>
                </a:solidFill>
              </a:rPr>
              <a:t>Current estimates  by WHO (as of 27</a:t>
            </a:r>
            <a:r>
              <a:rPr lang="en-US" baseline="30000" dirty="0" smtClean="0">
                <a:solidFill>
                  <a:srgbClr val="0070C0"/>
                </a:solidFill>
              </a:rPr>
              <a:t>th</a:t>
            </a:r>
            <a:r>
              <a:rPr lang="en-US" dirty="0" smtClean="0">
                <a:solidFill>
                  <a:srgbClr val="0070C0"/>
                </a:solidFill>
              </a:rPr>
              <a:t> January 2020) of the incubation period of the virus range from 2-10 days, and these estimates will be refined as more data become available. Understanding the time when infected patients may transmit the virus to others is critical for control efforts. </a:t>
            </a:r>
          </a:p>
          <a:p>
            <a:endParaRPr lang="en-US" dirty="0" smtClean="0">
              <a:solidFill>
                <a:srgbClr val="0070C0"/>
              </a:solidFill>
            </a:endParaRPr>
          </a:p>
          <a:p>
            <a:r>
              <a:rPr lang="en-US" dirty="0" smtClean="0">
                <a:solidFill>
                  <a:srgbClr val="0070C0"/>
                </a:solidFill>
              </a:rPr>
              <a:t>Detailed epidemiological information from more people infected is needed to determine the infectious period of 2019- </a:t>
            </a:r>
            <a:r>
              <a:rPr lang="en-US" dirty="0" err="1" smtClean="0">
                <a:solidFill>
                  <a:srgbClr val="0070C0"/>
                </a:solidFill>
              </a:rPr>
              <a:t>nCoV</a:t>
            </a:r>
            <a:r>
              <a:rPr lang="en-US" dirty="0" smtClean="0">
                <a:solidFill>
                  <a:srgbClr val="0070C0"/>
                </a:solidFill>
              </a:rPr>
              <a:t>, in particular whether transmission can occur from asymptomatic individuals or during the incubation period.</a:t>
            </a:r>
          </a:p>
          <a:p>
            <a:endParaRPr lang="en-US" dirty="0" smtClean="0">
              <a:solidFill>
                <a:srgbClr val="0070C0"/>
              </a:solidFill>
            </a:endParaRPr>
          </a:p>
          <a:p>
            <a:r>
              <a:rPr lang="en-US" dirty="0" smtClean="0">
                <a:solidFill>
                  <a:srgbClr val="0070C0"/>
                </a:solidFill>
              </a:rPr>
              <a:t>CDC Estimates the incubation period to be somewhere between </a:t>
            </a:r>
            <a:r>
              <a:rPr lang="en-US" dirty="0" smtClean="0"/>
              <a:t>2-14 days. </a:t>
            </a:r>
          </a:p>
          <a:p>
            <a:endParaRPr lang="en-US" dirty="0"/>
          </a:p>
        </p:txBody>
      </p:sp>
    </p:spTree>
    <p:extLst>
      <p:ext uri="{BB962C8B-B14F-4D97-AF65-F5344CB8AC3E}">
        <p14:creationId xmlns:p14="http://schemas.microsoft.com/office/powerpoint/2010/main" val="359556255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126586"/>
            <a:ext cx="5920409" cy="461811"/>
          </a:xfrm>
        </p:spPr>
        <p:txBody>
          <a:bodyPr>
            <a:normAutofit fontScale="90000"/>
          </a:bodyPr>
          <a:lstStyle/>
          <a:p>
            <a:r>
              <a:rPr lang="en-US" b="1" dirty="0" smtClean="0"/>
              <a:t> </a:t>
            </a:r>
            <a:r>
              <a:rPr lang="en-US" b="1" dirty="0" smtClean="0">
                <a:solidFill>
                  <a:srgbClr val="0070C0"/>
                </a:solidFill>
              </a:rPr>
              <a:t>ARDS</a:t>
            </a:r>
            <a:r>
              <a:rPr lang="en-US" b="1" dirty="0" smtClean="0"/>
              <a:t> </a:t>
            </a:r>
            <a:r>
              <a:rPr lang="en-US" b="1" dirty="0" smtClean="0">
                <a:solidFill>
                  <a:srgbClr val="0070C0"/>
                </a:solidFill>
              </a:rPr>
              <a:t>Treatment (cont’d)</a:t>
            </a:r>
            <a:endParaRPr lang="en-US" dirty="0">
              <a:solidFill>
                <a:srgbClr val="0070C0"/>
              </a:solidFill>
            </a:endParaRPr>
          </a:p>
        </p:txBody>
      </p:sp>
      <p:sp>
        <p:nvSpPr>
          <p:cNvPr id="3" name="Content Placeholder 2"/>
          <p:cNvSpPr>
            <a:spLocks noGrp="1"/>
          </p:cNvSpPr>
          <p:nvPr>
            <p:ph idx="1"/>
          </p:nvPr>
        </p:nvSpPr>
        <p:spPr>
          <a:xfrm>
            <a:off x="270344" y="659958"/>
            <a:ext cx="11553246" cy="5891917"/>
          </a:xfrm>
        </p:spPr>
        <p:txBody>
          <a:bodyPr>
            <a:normAutofit fontScale="85000" lnSpcReduction="20000"/>
          </a:bodyPr>
          <a:lstStyle/>
          <a:p>
            <a:pPr marL="0" indent="0">
              <a:buNone/>
            </a:pPr>
            <a:endParaRPr lang="en-US" b="1" dirty="0" smtClean="0"/>
          </a:p>
          <a:p>
            <a:pPr marL="0" indent="0">
              <a:buNone/>
            </a:pPr>
            <a:r>
              <a:rPr lang="en-US" b="1" dirty="0" smtClean="0">
                <a:solidFill>
                  <a:srgbClr val="0070C0"/>
                </a:solidFill>
              </a:rPr>
              <a:t>C</a:t>
            </a:r>
            <a:r>
              <a:rPr lang="en-US" b="1" dirty="0">
                <a:solidFill>
                  <a:srgbClr val="0070C0"/>
                </a:solidFill>
              </a:rPr>
              <a:t>: Implement mechanical ventilation using lower tidal volumes (4–8 ml/kg predicted body weight, PBW) and lower inspiratory pressures (plateau pressure &lt;30 cmH2O).</a:t>
            </a:r>
            <a:endParaRPr lang="en-US" dirty="0">
              <a:solidFill>
                <a:srgbClr val="0070C0"/>
              </a:solidFill>
            </a:endParaRPr>
          </a:p>
          <a:p>
            <a:pPr marL="0" indent="0">
              <a:buNone/>
            </a:pPr>
            <a:endParaRPr lang="en-US" dirty="0">
              <a:solidFill>
                <a:srgbClr val="0070C0"/>
              </a:solidFill>
            </a:endParaRPr>
          </a:p>
          <a:p>
            <a:r>
              <a:rPr lang="en-US" b="1" dirty="0">
                <a:solidFill>
                  <a:srgbClr val="0070C0"/>
                </a:solidFill>
              </a:rPr>
              <a:t>D: In patients with severe ARDS, prone ventilation for &gt;12 hours per day is recommended and </a:t>
            </a:r>
            <a:r>
              <a:rPr lang="en-US" dirty="0" err="1">
                <a:solidFill>
                  <a:srgbClr val="0070C0"/>
                </a:solidFill>
              </a:rPr>
              <a:t>pplication</a:t>
            </a:r>
            <a:r>
              <a:rPr lang="en-US" dirty="0">
                <a:solidFill>
                  <a:srgbClr val="0070C0"/>
                </a:solidFill>
              </a:rPr>
              <a:t> of prone ventilation is strongly recommended for adult and </a:t>
            </a:r>
            <a:r>
              <a:rPr lang="en-US" dirty="0" err="1">
                <a:solidFill>
                  <a:srgbClr val="0070C0"/>
                </a:solidFill>
              </a:rPr>
              <a:t>Paediatric</a:t>
            </a:r>
            <a:r>
              <a:rPr lang="en-US" dirty="0">
                <a:solidFill>
                  <a:srgbClr val="0070C0"/>
                </a:solidFill>
              </a:rPr>
              <a:t> patients with severe ARDS but requires sufficient human resources and expertise to be performed safely</a:t>
            </a:r>
          </a:p>
          <a:p>
            <a:endParaRPr lang="en-US" dirty="0">
              <a:solidFill>
                <a:srgbClr val="0070C0"/>
              </a:solidFill>
            </a:endParaRPr>
          </a:p>
          <a:p>
            <a:pPr marL="0" indent="0">
              <a:buNone/>
            </a:pPr>
            <a:r>
              <a:rPr lang="en-US" dirty="0">
                <a:solidFill>
                  <a:srgbClr val="0070C0"/>
                </a:solidFill>
              </a:rPr>
              <a:t> </a:t>
            </a:r>
          </a:p>
          <a:p>
            <a:r>
              <a:rPr lang="en-US" b="1" dirty="0">
                <a:solidFill>
                  <a:srgbClr val="0070C0"/>
                </a:solidFill>
              </a:rPr>
              <a:t>E: Use of a conservative fluid management strategy for ARDS patients without tissue hypo perfusion is strongly recommended to shorten the duration of ventilation.</a:t>
            </a:r>
            <a:endParaRPr lang="en-US" dirty="0">
              <a:solidFill>
                <a:srgbClr val="0070C0"/>
              </a:solidFill>
            </a:endParaRPr>
          </a:p>
          <a:p>
            <a:endParaRPr lang="en-US" dirty="0">
              <a:solidFill>
                <a:srgbClr val="0070C0"/>
              </a:solidFill>
            </a:endParaRPr>
          </a:p>
          <a:p>
            <a:pPr marL="0" indent="0">
              <a:buNone/>
            </a:pPr>
            <a:endParaRPr lang="en-US" dirty="0">
              <a:solidFill>
                <a:srgbClr val="0070C0"/>
              </a:solidFill>
            </a:endParaRPr>
          </a:p>
          <a:p>
            <a:pPr marL="0" indent="0">
              <a:buNone/>
            </a:pPr>
            <a:r>
              <a:rPr lang="en-US" b="1" dirty="0">
                <a:solidFill>
                  <a:srgbClr val="0070C0"/>
                </a:solidFill>
              </a:rPr>
              <a:t>NOTE: </a:t>
            </a:r>
            <a:r>
              <a:rPr lang="en-US" dirty="0">
                <a:solidFill>
                  <a:srgbClr val="0070C0"/>
                </a:solidFill>
              </a:rPr>
              <a:t> </a:t>
            </a:r>
            <a:r>
              <a:rPr lang="en-US" dirty="0" smtClean="0">
                <a:solidFill>
                  <a:srgbClr val="0070C0"/>
                </a:solidFill>
              </a:rPr>
              <a:t>High-flow </a:t>
            </a:r>
            <a:r>
              <a:rPr lang="en-US" dirty="0">
                <a:solidFill>
                  <a:srgbClr val="0070C0"/>
                </a:solidFill>
              </a:rPr>
              <a:t>nasal oxygen (HFNO) or non-invasive ventilation (NIV) should only be used in selected patients with hypoxemic respiratory failure. The risk of treatment failure is high in patients with MERS treated with NIV, and patients treated with either HFNO or NIV should be closely monitored for clinical deterioration</a:t>
            </a:r>
            <a:r>
              <a:rPr lang="en-US" b="1" dirty="0">
                <a:solidFill>
                  <a:srgbClr val="0070C0"/>
                </a:solidFill>
              </a:rPr>
              <a:t>.</a:t>
            </a:r>
            <a:endParaRPr lang="en-US" dirty="0">
              <a:solidFill>
                <a:srgbClr val="0070C0"/>
              </a:solidFill>
            </a:endParaRPr>
          </a:p>
        </p:txBody>
      </p:sp>
    </p:spTree>
    <p:extLst>
      <p:ext uri="{BB962C8B-B14F-4D97-AF65-F5344CB8AC3E}">
        <p14:creationId xmlns:p14="http://schemas.microsoft.com/office/powerpoint/2010/main" val="162074062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5274" y="150439"/>
            <a:ext cx="6273578" cy="684447"/>
          </a:xfrm>
        </p:spPr>
        <p:txBody>
          <a:bodyPr>
            <a:normAutofit fontScale="90000"/>
          </a:bodyPr>
          <a:lstStyle/>
          <a:p>
            <a:pPr algn="ctr"/>
            <a:r>
              <a:rPr lang="en-US" b="1" dirty="0" smtClean="0">
                <a:solidFill>
                  <a:srgbClr val="0070C0"/>
                </a:solidFill>
              </a:rPr>
              <a:t>6. Sepsis – </a:t>
            </a:r>
            <a:r>
              <a:rPr lang="en-US" sz="3100" b="1" dirty="0" smtClean="0">
                <a:solidFill>
                  <a:srgbClr val="0070C0"/>
                </a:solidFill>
              </a:rPr>
              <a:t>Diagnostic Criteria (Adults)  </a:t>
            </a:r>
            <a:endParaRPr lang="en-US" sz="3100" b="1" dirty="0">
              <a:solidFill>
                <a:srgbClr val="0070C0"/>
              </a:solidFill>
            </a:endParaRPr>
          </a:p>
        </p:txBody>
      </p:sp>
      <p:sp>
        <p:nvSpPr>
          <p:cNvPr id="3" name="Content Placeholder 2"/>
          <p:cNvSpPr>
            <a:spLocks noGrp="1"/>
          </p:cNvSpPr>
          <p:nvPr>
            <p:ph idx="1"/>
          </p:nvPr>
        </p:nvSpPr>
        <p:spPr>
          <a:xfrm>
            <a:off x="270344" y="834886"/>
            <a:ext cx="11616856" cy="5724940"/>
          </a:xfrm>
        </p:spPr>
        <p:txBody>
          <a:bodyPr>
            <a:normAutofit fontScale="92500" lnSpcReduction="10000"/>
          </a:bodyPr>
          <a:lstStyle/>
          <a:p>
            <a:pPr marL="0" indent="0">
              <a:buNone/>
            </a:pPr>
            <a:r>
              <a:rPr lang="en-US" b="1" dirty="0">
                <a:solidFill>
                  <a:srgbClr val="0070C0"/>
                </a:solidFill>
              </a:rPr>
              <a:t>Adults:</a:t>
            </a:r>
            <a:r>
              <a:rPr lang="en-US" dirty="0">
                <a:solidFill>
                  <a:srgbClr val="0070C0"/>
                </a:solidFill>
              </a:rPr>
              <a:t> life-threatening organ dysfunction caused by a </a:t>
            </a:r>
            <a:r>
              <a:rPr lang="en-US" dirty="0" err="1">
                <a:solidFill>
                  <a:srgbClr val="0070C0"/>
                </a:solidFill>
              </a:rPr>
              <a:t>dysregulated</a:t>
            </a:r>
            <a:r>
              <a:rPr lang="en-US" dirty="0">
                <a:solidFill>
                  <a:srgbClr val="0070C0"/>
                </a:solidFill>
              </a:rPr>
              <a:t> host response to suspected or proven infection, with organ dysfunction*. </a:t>
            </a:r>
            <a:endParaRPr lang="en-US" dirty="0" smtClean="0">
              <a:solidFill>
                <a:srgbClr val="0070C0"/>
              </a:solidFill>
            </a:endParaRPr>
          </a:p>
          <a:p>
            <a:pPr marL="0" indent="0">
              <a:buNone/>
            </a:pPr>
            <a:endParaRPr lang="en-US" dirty="0">
              <a:solidFill>
                <a:srgbClr val="0070C0"/>
              </a:solidFill>
            </a:endParaRPr>
          </a:p>
          <a:p>
            <a:pPr marL="0" indent="0">
              <a:buNone/>
            </a:pPr>
            <a:r>
              <a:rPr lang="en-US" dirty="0" smtClean="0">
                <a:solidFill>
                  <a:srgbClr val="0070C0"/>
                </a:solidFill>
              </a:rPr>
              <a:t>Signs </a:t>
            </a:r>
            <a:r>
              <a:rPr lang="en-US" dirty="0">
                <a:solidFill>
                  <a:srgbClr val="0070C0"/>
                </a:solidFill>
              </a:rPr>
              <a:t>of organ dysfunction include: </a:t>
            </a:r>
            <a:endParaRPr lang="en-US" dirty="0" smtClean="0">
              <a:solidFill>
                <a:srgbClr val="0070C0"/>
              </a:solidFill>
            </a:endParaRPr>
          </a:p>
          <a:p>
            <a:pPr lvl="1"/>
            <a:r>
              <a:rPr lang="en-US" dirty="0" smtClean="0">
                <a:solidFill>
                  <a:srgbClr val="0070C0"/>
                </a:solidFill>
              </a:rPr>
              <a:t>altered </a:t>
            </a:r>
            <a:r>
              <a:rPr lang="en-US" dirty="0">
                <a:solidFill>
                  <a:srgbClr val="0070C0"/>
                </a:solidFill>
              </a:rPr>
              <a:t>mental status, </a:t>
            </a:r>
            <a:endParaRPr lang="en-US" dirty="0" smtClean="0">
              <a:solidFill>
                <a:srgbClr val="0070C0"/>
              </a:solidFill>
            </a:endParaRPr>
          </a:p>
          <a:p>
            <a:pPr lvl="1"/>
            <a:r>
              <a:rPr lang="en-US" dirty="0" smtClean="0">
                <a:solidFill>
                  <a:srgbClr val="0070C0"/>
                </a:solidFill>
              </a:rPr>
              <a:t>difficult </a:t>
            </a:r>
            <a:r>
              <a:rPr lang="en-US" dirty="0">
                <a:solidFill>
                  <a:srgbClr val="0070C0"/>
                </a:solidFill>
              </a:rPr>
              <a:t>or fast breathing, </a:t>
            </a:r>
            <a:endParaRPr lang="en-US" dirty="0" smtClean="0">
              <a:solidFill>
                <a:srgbClr val="0070C0"/>
              </a:solidFill>
            </a:endParaRPr>
          </a:p>
          <a:p>
            <a:pPr lvl="1"/>
            <a:r>
              <a:rPr lang="en-US" dirty="0" smtClean="0">
                <a:solidFill>
                  <a:srgbClr val="0070C0"/>
                </a:solidFill>
              </a:rPr>
              <a:t>low </a:t>
            </a:r>
            <a:r>
              <a:rPr lang="en-US" dirty="0">
                <a:solidFill>
                  <a:srgbClr val="0070C0"/>
                </a:solidFill>
              </a:rPr>
              <a:t>oxygen saturation, </a:t>
            </a:r>
            <a:endParaRPr lang="en-US" dirty="0" smtClean="0">
              <a:solidFill>
                <a:srgbClr val="0070C0"/>
              </a:solidFill>
            </a:endParaRPr>
          </a:p>
          <a:p>
            <a:pPr lvl="1"/>
            <a:r>
              <a:rPr lang="en-US" dirty="0" smtClean="0">
                <a:solidFill>
                  <a:srgbClr val="0070C0"/>
                </a:solidFill>
              </a:rPr>
              <a:t>reduced </a:t>
            </a:r>
            <a:r>
              <a:rPr lang="en-US" dirty="0">
                <a:solidFill>
                  <a:srgbClr val="0070C0"/>
                </a:solidFill>
              </a:rPr>
              <a:t>urine output, </a:t>
            </a:r>
            <a:endParaRPr lang="en-US" dirty="0" smtClean="0">
              <a:solidFill>
                <a:srgbClr val="0070C0"/>
              </a:solidFill>
            </a:endParaRPr>
          </a:p>
          <a:p>
            <a:pPr lvl="1"/>
            <a:r>
              <a:rPr lang="en-US" dirty="0" smtClean="0">
                <a:solidFill>
                  <a:srgbClr val="0070C0"/>
                </a:solidFill>
              </a:rPr>
              <a:t>fast </a:t>
            </a:r>
            <a:r>
              <a:rPr lang="en-US" dirty="0">
                <a:solidFill>
                  <a:srgbClr val="0070C0"/>
                </a:solidFill>
              </a:rPr>
              <a:t>heart rate, weak pulse</a:t>
            </a:r>
            <a:r>
              <a:rPr lang="en-US" dirty="0" smtClean="0">
                <a:solidFill>
                  <a:srgbClr val="0070C0"/>
                </a:solidFill>
              </a:rPr>
              <a:t>,</a:t>
            </a:r>
          </a:p>
          <a:p>
            <a:pPr lvl="1"/>
            <a:r>
              <a:rPr lang="en-US" dirty="0" smtClean="0">
                <a:solidFill>
                  <a:srgbClr val="0070C0"/>
                </a:solidFill>
              </a:rPr>
              <a:t> </a:t>
            </a:r>
            <a:r>
              <a:rPr lang="en-US" dirty="0">
                <a:solidFill>
                  <a:srgbClr val="0070C0"/>
                </a:solidFill>
              </a:rPr>
              <a:t>cold extremities or low blood pressure, </a:t>
            </a:r>
            <a:endParaRPr lang="en-US" dirty="0" smtClean="0">
              <a:solidFill>
                <a:srgbClr val="0070C0"/>
              </a:solidFill>
            </a:endParaRPr>
          </a:p>
          <a:p>
            <a:pPr lvl="1"/>
            <a:r>
              <a:rPr lang="en-US" dirty="0" smtClean="0">
                <a:solidFill>
                  <a:srgbClr val="0070C0"/>
                </a:solidFill>
              </a:rPr>
              <a:t>skin </a:t>
            </a:r>
            <a:r>
              <a:rPr lang="en-US" dirty="0">
                <a:solidFill>
                  <a:srgbClr val="0070C0"/>
                </a:solidFill>
              </a:rPr>
              <a:t>mottling, or laboratory evidence of coagulopathy, </a:t>
            </a:r>
            <a:endParaRPr lang="en-US" dirty="0" smtClean="0">
              <a:solidFill>
                <a:srgbClr val="0070C0"/>
              </a:solidFill>
            </a:endParaRPr>
          </a:p>
          <a:p>
            <a:pPr lvl="1"/>
            <a:r>
              <a:rPr lang="en-US" dirty="0" smtClean="0">
                <a:solidFill>
                  <a:srgbClr val="0070C0"/>
                </a:solidFill>
              </a:rPr>
              <a:t>thrombocytopenia,</a:t>
            </a:r>
          </a:p>
          <a:p>
            <a:pPr lvl="1"/>
            <a:r>
              <a:rPr lang="en-US" dirty="0" smtClean="0">
                <a:solidFill>
                  <a:srgbClr val="0070C0"/>
                </a:solidFill>
              </a:rPr>
              <a:t> </a:t>
            </a:r>
            <a:r>
              <a:rPr lang="en-US" dirty="0">
                <a:solidFill>
                  <a:srgbClr val="0070C0"/>
                </a:solidFill>
              </a:rPr>
              <a:t>acidosis, </a:t>
            </a:r>
            <a:endParaRPr lang="en-US" dirty="0" smtClean="0">
              <a:solidFill>
                <a:srgbClr val="0070C0"/>
              </a:solidFill>
            </a:endParaRPr>
          </a:p>
          <a:p>
            <a:pPr lvl="1"/>
            <a:r>
              <a:rPr lang="en-US" dirty="0" smtClean="0">
                <a:solidFill>
                  <a:srgbClr val="0070C0"/>
                </a:solidFill>
              </a:rPr>
              <a:t>high </a:t>
            </a:r>
            <a:r>
              <a:rPr lang="en-US" dirty="0">
                <a:solidFill>
                  <a:srgbClr val="0070C0"/>
                </a:solidFill>
              </a:rPr>
              <a:t>lactate or </a:t>
            </a:r>
            <a:endParaRPr lang="en-US" dirty="0" smtClean="0">
              <a:solidFill>
                <a:srgbClr val="0070C0"/>
              </a:solidFill>
            </a:endParaRPr>
          </a:p>
          <a:p>
            <a:pPr lvl="1"/>
            <a:r>
              <a:rPr lang="en-US" dirty="0" err="1" smtClean="0">
                <a:solidFill>
                  <a:srgbClr val="0070C0"/>
                </a:solidFill>
              </a:rPr>
              <a:t>hyperbilirubinemia</a:t>
            </a:r>
            <a:r>
              <a:rPr lang="en-US" dirty="0">
                <a:solidFill>
                  <a:srgbClr val="0070C0"/>
                </a:solidFill>
              </a:rPr>
              <a:t>.</a:t>
            </a:r>
          </a:p>
          <a:p>
            <a:pPr marL="0" indent="0">
              <a:buNone/>
            </a:pPr>
            <a:r>
              <a:rPr lang="en-US" b="1" dirty="0"/>
              <a:t> </a:t>
            </a:r>
            <a:endParaRPr lang="en-US" dirty="0"/>
          </a:p>
        </p:txBody>
      </p:sp>
    </p:spTree>
    <p:extLst>
      <p:ext uri="{BB962C8B-B14F-4D97-AF65-F5344CB8AC3E}">
        <p14:creationId xmlns:p14="http://schemas.microsoft.com/office/powerpoint/2010/main" val="365729541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6021287"/>
            <a:ext cx="12192000" cy="0"/>
          </a:xfrm>
          <a:custGeom>
            <a:avLst/>
            <a:gdLst/>
            <a:ahLst/>
            <a:cxnLst/>
            <a:rect l="l" t="t" r="r" b="b"/>
            <a:pathLst>
              <a:path w="12192000">
                <a:moveTo>
                  <a:pt x="0" y="0"/>
                </a:moveTo>
                <a:lnTo>
                  <a:pt x="12191999" y="2"/>
                </a:lnTo>
              </a:path>
            </a:pathLst>
          </a:custGeom>
          <a:ln w="25400">
            <a:solidFill>
              <a:srgbClr val="4A7EBB"/>
            </a:solidFill>
          </a:ln>
        </p:spPr>
        <p:txBody>
          <a:bodyPr wrap="square" lIns="0" tIns="0" rIns="0" bIns="0" rtlCol="0"/>
          <a:lstStyle/>
          <a:p>
            <a:endParaRPr/>
          </a:p>
        </p:txBody>
      </p:sp>
      <p:sp>
        <p:nvSpPr>
          <p:cNvPr id="3" name="object 3"/>
          <p:cNvSpPr/>
          <p:nvPr/>
        </p:nvSpPr>
        <p:spPr>
          <a:xfrm>
            <a:off x="609600" y="6096000"/>
            <a:ext cx="2285530" cy="699535"/>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466890" y="116636"/>
            <a:ext cx="10972800" cy="1143000"/>
          </a:xfrm>
          <a:custGeom>
            <a:avLst/>
            <a:gdLst/>
            <a:ahLst/>
            <a:cxnLst/>
            <a:rect l="l" t="t" r="r" b="b"/>
            <a:pathLst>
              <a:path w="10972800" h="1143000">
                <a:moveTo>
                  <a:pt x="0" y="0"/>
                </a:moveTo>
                <a:lnTo>
                  <a:pt x="10972800" y="0"/>
                </a:lnTo>
                <a:lnTo>
                  <a:pt x="10972800" y="1143000"/>
                </a:lnTo>
                <a:lnTo>
                  <a:pt x="0" y="1143000"/>
                </a:lnTo>
                <a:lnTo>
                  <a:pt x="0" y="0"/>
                </a:lnTo>
                <a:close/>
              </a:path>
            </a:pathLst>
          </a:custGeom>
          <a:solidFill>
            <a:srgbClr val="BBE0E3"/>
          </a:solidFill>
        </p:spPr>
        <p:txBody>
          <a:bodyPr wrap="square" lIns="0" tIns="0" rIns="0" bIns="0" rtlCol="0"/>
          <a:lstStyle/>
          <a:p>
            <a:endParaRPr/>
          </a:p>
        </p:txBody>
      </p:sp>
      <p:sp>
        <p:nvSpPr>
          <p:cNvPr id="5" name="object 5"/>
          <p:cNvSpPr txBox="1">
            <a:spLocks noGrp="1"/>
          </p:cNvSpPr>
          <p:nvPr>
            <p:ph type="title"/>
          </p:nvPr>
        </p:nvSpPr>
        <p:spPr>
          <a:xfrm>
            <a:off x="466890" y="389635"/>
            <a:ext cx="10972800" cy="574040"/>
          </a:xfrm>
          <a:prstGeom prst="rect">
            <a:avLst/>
          </a:prstGeom>
        </p:spPr>
        <p:txBody>
          <a:bodyPr vert="horz" wrap="square" lIns="0" tIns="12700" rIns="0" bIns="0" rtlCol="0">
            <a:spAutoFit/>
          </a:bodyPr>
          <a:lstStyle/>
          <a:p>
            <a:pPr>
              <a:lnSpc>
                <a:spcPct val="100000"/>
              </a:lnSpc>
              <a:spcBef>
                <a:spcPts val="100"/>
              </a:spcBef>
            </a:pPr>
            <a:r>
              <a:rPr spc="-5" dirty="0"/>
              <a:t>Clinical features </a:t>
            </a:r>
            <a:r>
              <a:rPr dirty="0"/>
              <a:t>of </a:t>
            </a:r>
            <a:r>
              <a:rPr spc="-5" dirty="0"/>
              <a:t>shock </a:t>
            </a:r>
            <a:r>
              <a:rPr dirty="0"/>
              <a:t>in </a:t>
            </a:r>
            <a:r>
              <a:rPr spc="-5" dirty="0"/>
              <a:t>child</a:t>
            </a:r>
          </a:p>
        </p:txBody>
      </p:sp>
      <p:sp>
        <p:nvSpPr>
          <p:cNvPr id="6" name="object 6"/>
          <p:cNvSpPr txBox="1"/>
          <p:nvPr/>
        </p:nvSpPr>
        <p:spPr>
          <a:xfrm>
            <a:off x="1991067" y="1288796"/>
            <a:ext cx="6064885" cy="3844925"/>
          </a:xfrm>
          <a:prstGeom prst="rect">
            <a:avLst/>
          </a:prstGeom>
        </p:spPr>
        <p:txBody>
          <a:bodyPr vert="horz" wrap="square" lIns="0" tIns="12700" rIns="0" bIns="0" rtlCol="0">
            <a:spAutoFit/>
          </a:bodyPr>
          <a:lstStyle/>
          <a:p>
            <a:pPr marL="355600" indent="-342900">
              <a:lnSpc>
                <a:spcPts val="2835"/>
              </a:lnSpc>
              <a:spcBef>
                <a:spcPts val="100"/>
              </a:spcBef>
              <a:buChar char="•"/>
              <a:tabLst>
                <a:tab pos="354965" algn="l"/>
                <a:tab pos="355600" algn="l"/>
              </a:tabLst>
            </a:pPr>
            <a:r>
              <a:rPr sz="2400" spc="-5" dirty="0">
                <a:solidFill>
                  <a:srgbClr val="0070C0"/>
                </a:solidFill>
                <a:latin typeface="Arial"/>
                <a:cs typeface="Arial"/>
              </a:rPr>
              <a:t>Mental status alteration:</a:t>
            </a:r>
            <a:endParaRPr sz="2400">
              <a:latin typeface="Arial"/>
              <a:cs typeface="Arial"/>
            </a:endParaRPr>
          </a:p>
          <a:p>
            <a:pPr marL="755650" lvl="1" indent="-285750">
              <a:lnSpc>
                <a:spcPts val="1814"/>
              </a:lnSpc>
              <a:buChar char="–"/>
              <a:tabLst>
                <a:tab pos="755015" algn="l"/>
                <a:tab pos="755650" algn="l"/>
              </a:tabLst>
            </a:pPr>
            <a:r>
              <a:rPr sz="1600" spc="-5" dirty="0">
                <a:solidFill>
                  <a:srgbClr val="0070C0"/>
                </a:solidFill>
                <a:latin typeface="Arial"/>
                <a:cs typeface="Arial"/>
              </a:rPr>
              <a:t>irritability, inappropriate crying, confusion, poor</a:t>
            </a:r>
            <a:r>
              <a:rPr sz="1600" spc="55" dirty="0">
                <a:solidFill>
                  <a:srgbClr val="0070C0"/>
                </a:solidFill>
                <a:latin typeface="Arial"/>
                <a:cs typeface="Arial"/>
              </a:rPr>
              <a:t> </a:t>
            </a:r>
            <a:r>
              <a:rPr sz="1600" spc="-5" dirty="0">
                <a:solidFill>
                  <a:srgbClr val="0070C0"/>
                </a:solidFill>
                <a:latin typeface="Arial"/>
                <a:cs typeface="Arial"/>
              </a:rPr>
              <a:t>interactions</a:t>
            </a:r>
            <a:endParaRPr sz="1600">
              <a:latin typeface="Arial"/>
              <a:cs typeface="Arial"/>
            </a:endParaRPr>
          </a:p>
          <a:p>
            <a:pPr marL="755650" lvl="1" indent="-285750">
              <a:lnSpc>
                <a:spcPts val="1860"/>
              </a:lnSpc>
              <a:buChar char="–"/>
              <a:tabLst>
                <a:tab pos="755015" algn="l"/>
                <a:tab pos="755650" algn="l"/>
              </a:tabLst>
            </a:pPr>
            <a:r>
              <a:rPr sz="1600" spc="-5" dirty="0">
                <a:solidFill>
                  <a:srgbClr val="0070C0"/>
                </a:solidFill>
                <a:latin typeface="Arial"/>
                <a:cs typeface="Arial"/>
              </a:rPr>
              <a:t>drowsiness, poor interaction, lethargy, or</a:t>
            </a:r>
            <a:r>
              <a:rPr sz="1600" spc="60" dirty="0">
                <a:solidFill>
                  <a:srgbClr val="0070C0"/>
                </a:solidFill>
                <a:latin typeface="Arial"/>
                <a:cs typeface="Arial"/>
              </a:rPr>
              <a:t> </a:t>
            </a:r>
            <a:r>
              <a:rPr sz="1600" spc="-5" dirty="0">
                <a:solidFill>
                  <a:srgbClr val="0070C0"/>
                </a:solidFill>
                <a:latin typeface="Arial"/>
                <a:cs typeface="Arial"/>
              </a:rPr>
              <a:t>unarousable.</a:t>
            </a:r>
            <a:endParaRPr sz="1600">
              <a:latin typeface="Arial"/>
              <a:cs typeface="Arial"/>
            </a:endParaRPr>
          </a:p>
          <a:p>
            <a:pPr lvl="1">
              <a:lnSpc>
                <a:spcPct val="100000"/>
              </a:lnSpc>
              <a:buClr>
                <a:srgbClr val="0070C0"/>
              </a:buClr>
              <a:buFont typeface="Arial"/>
              <a:buChar char="–"/>
            </a:pPr>
            <a:endParaRPr sz="1450">
              <a:latin typeface="Times New Roman"/>
              <a:cs typeface="Times New Roman"/>
            </a:endParaRPr>
          </a:p>
          <a:p>
            <a:pPr marL="355600" indent="-342900">
              <a:lnSpc>
                <a:spcPts val="2850"/>
              </a:lnSpc>
              <a:spcBef>
                <a:spcPts val="5"/>
              </a:spcBef>
              <a:buChar char="•"/>
              <a:tabLst>
                <a:tab pos="354965" algn="l"/>
                <a:tab pos="355600" algn="l"/>
              </a:tabLst>
            </a:pPr>
            <a:r>
              <a:rPr sz="2400" dirty="0">
                <a:solidFill>
                  <a:srgbClr val="0070C0"/>
                </a:solidFill>
                <a:latin typeface="Arial"/>
                <a:cs typeface="Arial"/>
              </a:rPr>
              <a:t>Capillary </a:t>
            </a:r>
            <a:r>
              <a:rPr sz="2400" spc="-5" dirty="0">
                <a:solidFill>
                  <a:srgbClr val="0070C0"/>
                </a:solidFill>
                <a:latin typeface="Arial"/>
                <a:cs typeface="Arial"/>
              </a:rPr>
              <a:t>refill</a:t>
            </a:r>
            <a:r>
              <a:rPr sz="2400" spc="-10" dirty="0">
                <a:solidFill>
                  <a:srgbClr val="0070C0"/>
                </a:solidFill>
                <a:latin typeface="Arial"/>
                <a:cs typeface="Arial"/>
              </a:rPr>
              <a:t> </a:t>
            </a:r>
            <a:r>
              <a:rPr sz="2400" spc="-5" dirty="0">
                <a:solidFill>
                  <a:srgbClr val="0070C0"/>
                </a:solidFill>
                <a:latin typeface="Arial"/>
                <a:cs typeface="Arial"/>
              </a:rPr>
              <a:t>abnormalities:</a:t>
            </a:r>
            <a:endParaRPr sz="2400">
              <a:latin typeface="Arial"/>
              <a:cs typeface="Arial"/>
            </a:endParaRPr>
          </a:p>
          <a:p>
            <a:pPr marL="842010" indent="-414655">
              <a:lnSpc>
                <a:spcPts val="1830"/>
              </a:lnSpc>
              <a:buFont typeface="Lucida Sans Unicode"/>
              <a:buChar char="-"/>
              <a:tabLst>
                <a:tab pos="841375" algn="l"/>
                <a:tab pos="842010" algn="l"/>
              </a:tabLst>
            </a:pPr>
            <a:r>
              <a:rPr sz="1600" spc="-5" dirty="0">
                <a:solidFill>
                  <a:srgbClr val="0070C0"/>
                </a:solidFill>
                <a:latin typeface="Arial"/>
                <a:cs typeface="Arial"/>
              </a:rPr>
              <a:t>prolonged capillary</a:t>
            </a:r>
            <a:r>
              <a:rPr sz="1600" spc="5" dirty="0">
                <a:solidFill>
                  <a:srgbClr val="0070C0"/>
                </a:solidFill>
                <a:latin typeface="Arial"/>
                <a:cs typeface="Arial"/>
              </a:rPr>
              <a:t> </a:t>
            </a:r>
            <a:r>
              <a:rPr sz="1600" spc="-5" dirty="0">
                <a:solidFill>
                  <a:srgbClr val="0070C0"/>
                </a:solidFill>
                <a:latin typeface="Arial"/>
                <a:cs typeface="Arial"/>
              </a:rPr>
              <a:t>refill</a:t>
            </a:r>
            <a:endParaRPr sz="1600">
              <a:latin typeface="Arial"/>
              <a:cs typeface="Arial"/>
            </a:endParaRPr>
          </a:p>
          <a:p>
            <a:pPr marL="842010" indent="-414655">
              <a:lnSpc>
                <a:spcPts val="1860"/>
              </a:lnSpc>
              <a:buFont typeface="Lucida Sans Unicode"/>
              <a:buChar char="-"/>
              <a:tabLst>
                <a:tab pos="841375" algn="l"/>
                <a:tab pos="842010" algn="l"/>
              </a:tabLst>
            </a:pPr>
            <a:r>
              <a:rPr sz="1600" spc="-5" dirty="0">
                <a:solidFill>
                  <a:srgbClr val="0070C0"/>
                </a:solidFill>
                <a:latin typeface="Arial"/>
                <a:cs typeface="Arial"/>
              </a:rPr>
              <a:t>flash capillary</a:t>
            </a:r>
            <a:r>
              <a:rPr sz="1600" spc="5" dirty="0">
                <a:solidFill>
                  <a:srgbClr val="0070C0"/>
                </a:solidFill>
                <a:latin typeface="Arial"/>
                <a:cs typeface="Arial"/>
              </a:rPr>
              <a:t> </a:t>
            </a:r>
            <a:r>
              <a:rPr sz="1600" spc="-5" dirty="0">
                <a:solidFill>
                  <a:srgbClr val="0070C0"/>
                </a:solidFill>
                <a:latin typeface="Arial"/>
                <a:cs typeface="Arial"/>
              </a:rPr>
              <a:t>refill.</a:t>
            </a:r>
            <a:endParaRPr sz="1600">
              <a:latin typeface="Arial"/>
              <a:cs typeface="Arial"/>
            </a:endParaRPr>
          </a:p>
          <a:p>
            <a:pPr marL="355600" indent="-342900">
              <a:lnSpc>
                <a:spcPts val="2615"/>
              </a:lnSpc>
              <a:spcBef>
                <a:spcPts val="1680"/>
              </a:spcBef>
              <a:buChar char="•"/>
              <a:tabLst>
                <a:tab pos="354965" algn="l"/>
                <a:tab pos="355600" algn="l"/>
              </a:tabLst>
            </a:pPr>
            <a:r>
              <a:rPr sz="2200" spc="-5" dirty="0">
                <a:solidFill>
                  <a:srgbClr val="0070C0"/>
                </a:solidFill>
                <a:latin typeface="Arial"/>
                <a:cs typeface="Arial"/>
              </a:rPr>
              <a:t>Abnormal peripheral</a:t>
            </a:r>
            <a:r>
              <a:rPr sz="2200" spc="5" dirty="0">
                <a:solidFill>
                  <a:srgbClr val="0070C0"/>
                </a:solidFill>
                <a:latin typeface="Arial"/>
                <a:cs typeface="Arial"/>
              </a:rPr>
              <a:t> </a:t>
            </a:r>
            <a:r>
              <a:rPr sz="2200" spc="-5" dirty="0">
                <a:solidFill>
                  <a:srgbClr val="0070C0"/>
                </a:solidFill>
                <a:latin typeface="Arial"/>
                <a:cs typeface="Arial"/>
              </a:rPr>
              <a:t>pulses:</a:t>
            </a:r>
            <a:endParaRPr sz="2200">
              <a:latin typeface="Arial"/>
              <a:cs typeface="Arial"/>
            </a:endParaRPr>
          </a:p>
          <a:p>
            <a:pPr marL="842010" lvl="1" indent="-414655">
              <a:lnSpc>
                <a:spcPts val="1885"/>
              </a:lnSpc>
              <a:buFont typeface="Lucida Sans Unicode"/>
              <a:buChar char="-"/>
              <a:tabLst>
                <a:tab pos="841375" algn="l"/>
                <a:tab pos="842010" algn="l"/>
              </a:tabLst>
            </a:pPr>
            <a:r>
              <a:rPr sz="1600" spc="-5" dirty="0">
                <a:solidFill>
                  <a:srgbClr val="0070C0"/>
                </a:solidFill>
                <a:latin typeface="Arial"/>
                <a:cs typeface="Arial"/>
              </a:rPr>
              <a:t>weak distal</a:t>
            </a:r>
            <a:r>
              <a:rPr sz="1600" spc="5" dirty="0">
                <a:solidFill>
                  <a:srgbClr val="0070C0"/>
                </a:solidFill>
                <a:latin typeface="Arial"/>
                <a:cs typeface="Arial"/>
              </a:rPr>
              <a:t> </a:t>
            </a:r>
            <a:r>
              <a:rPr sz="1600" spc="-5" dirty="0">
                <a:solidFill>
                  <a:srgbClr val="0070C0"/>
                </a:solidFill>
                <a:latin typeface="Arial"/>
                <a:cs typeface="Arial"/>
              </a:rPr>
              <a:t>pulses</a:t>
            </a:r>
            <a:endParaRPr sz="1600">
              <a:latin typeface="Arial"/>
              <a:cs typeface="Arial"/>
            </a:endParaRPr>
          </a:p>
          <a:p>
            <a:pPr marL="842010" lvl="1" indent="-414655">
              <a:lnSpc>
                <a:spcPts val="1910"/>
              </a:lnSpc>
              <a:buFont typeface="Lucida Sans Unicode"/>
              <a:buChar char="-"/>
              <a:tabLst>
                <a:tab pos="841375" algn="l"/>
                <a:tab pos="842010" algn="l"/>
              </a:tabLst>
            </a:pPr>
            <a:r>
              <a:rPr sz="1600" spc="-10" dirty="0">
                <a:solidFill>
                  <a:srgbClr val="0070C0"/>
                </a:solidFill>
                <a:latin typeface="Arial"/>
                <a:cs typeface="Arial"/>
              </a:rPr>
              <a:t>widened </a:t>
            </a:r>
            <a:r>
              <a:rPr sz="1600" spc="-5" dirty="0">
                <a:solidFill>
                  <a:srgbClr val="0070C0"/>
                </a:solidFill>
                <a:latin typeface="Arial"/>
                <a:cs typeface="Arial"/>
              </a:rPr>
              <a:t>pulse pressure (bounding</a:t>
            </a:r>
            <a:r>
              <a:rPr sz="1600" spc="15" dirty="0">
                <a:solidFill>
                  <a:srgbClr val="0070C0"/>
                </a:solidFill>
                <a:latin typeface="Arial"/>
                <a:cs typeface="Arial"/>
              </a:rPr>
              <a:t> </a:t>
            </a:r>
            <a:r>
              <a:rPr sz="1600" spc="-5" dirty="0">
                <a:solidFill>
                  <a:srgbClr val="0070C0"/>
                </a:solidFill>
                <a:latin typeface="Arial"/>
                <a:cs typeface="Arial"/>
              </a:rPr>
              <a:t>pulses).</a:t>
            </a:r>
            <a:endParaRPr sz="1600">
              <a:latin typeface="Arial"/>
              <a:cs typeface="Arial"/>
            </a:endParaRPr>
          </a:p>
          <a:p>
            <a:pPr marL="355600" indent="-342900">
              <a:lnSpc>
                <a:spcPts val="2845"/>
              </a:lnSpc>
              <a:spcBef>
                <a:spcPts val="1575"/>
              </a:spcBef>
              <a:buChar char="•"/>
              <a:tabLst>
                <a:tab pos="354965" algn="l"/>
                <a:tab pos="355600" algn="l"/>
              </a:tabLst>
            </a:pPr>
            <a:r>
              <a:rPr sz="2400" dirty="0">
                <a:solidFill>
                  <a:srgbClr val="0070C0"/>
                </a:solidFill>
                <a:latin typeface="Arial"/>
                <a:cs typeface="Arial"/>
              </a:rPr>
              <a:t>Cool or </a:t>
            </a:r>
            <a:r>
              <a:rPr sz="2400" spc="-5" dirty="0">
                <a:solidFill>
                  <a:srgbClr val="0070C0"/>
                </a:solidFill>
                <a:latin typeface="Arial"/>
                <a:cs typeface="Arial"/>
              </a:rPr>
              <a:t>mottled</a:t>
            </a:r>
            <a:r>
              <a:rPr sz="2400" spc="-15" dirty="0">
                <a:solidFill>
                  <a:srgbClr val="0070C0"/>
                </a:solidFill>
                <a:latin typeface="Arial"/>
                <a:cs typeface="Arial"/>
              </a:rPr>
              <a:t> </a:t>
            </a:r>
            <a:r>
              <a:rPr sz="2400" spc="-5" dirty="0">
                <a:solidFill>
                  <a:srgbClr val="0070C0"/>
                </a:solidFill>
                <a:latin typeface="Arial"/>
                <a:cs typeface="Arial"/>
              </a:rPr>
              <a:t>extremities</a:t>
            </a:r>
            <a:endParaRPr sz="2400">
              <a:latin typeface="Arial"/>
              <a:cs typeface="Arial"/>
            </a:endParaRPr>
          </a:p>
          <a:p>
            <a:pPr marL="355600" indent="-342900">
              <a:lnSpc>
                <a:spcPts val="2845"/>
              </a:lnSpc>
              <a:buChar char="•"/>
              <a:tabLst>
                <a:tab pos="354965" algn="l"/>
                <a:tab pos="355600" algn="l"/>
              </a:tabLst>
            </a:pPr>
            <a:r>
              <a:rPr sz="2400" spc="-5" dirty="0">
                <a:solidFill>
                  <a:srgbClr val="0070C0"/>
                </a:solidFill>
                <a:latin typeface="Arial"/>
                <a:cs typeface="Arial"/>
              </a:rPr>
              <a:t>Hypotension (late finding </a:t>
            </a:r>
            <a:r>
              <a:rPr sz="2400" dirty="0">
                <a:solidFill>
                  <a:srgbClr val="0070C0"/>
                </a:solidFill>
                <a:latin typeface="Arial"/>
                <a:cs typeface="Arial"/>
              </a:rPr>
              <a:t>in</a:t>
            </a:r>
            <a:r>
              <a:rPr sz="2400" spc="-5" dirty="0">
                <a:solidFill>
                  <a:srgbClr val="0070C0"/>
                </a:solidFill>
                <a:latin typeface="Arial"/>
                <a:cs typeface="Arial"/>
              </a:rPr>
              <a:t> </a:t>
            </a:r>
            <a:r>
              <a:rPr sz="2400" dirty="0">
                <a:solidFill>
                  <a:srgbClr val="0070C0"/>
                </a:solidFill>
                <a:latin typeface="Arial"/>
                <a:cs typeface="Arial"/>
              </a:rPr>
              <a:t>children)</a:t>
            </a:r>
            <a:endParaRPr sz="2400">
              <a:latin typeface="Arial"/>
              <a:cs typeface="Arial"/>
            </a:endParaRPr>
          </a:p>
        </p:txBody>
      </p:sp>
      <p:sp>
        <p:nvSpPr>
          <p:cNvPr id="7" name="object 7"/>
          <p:cNvSpPr/>
          <p:nvPr/>
        </p:nvSpPr>
        <p:spPr>
          <a:xfrm>
            <a:off x="9829800" y="262254"/>
            <a:ext cx="956055" cy="669531"/>
          </a:xfrm>
          <a:prstGeom prst="rect">
            <a:avLst/>
          </a:prstGeom>
          <a:blipFill>
            <a:blip r:embed="rId3" cstate="print"/>
            <a:stretch>
              <a:fillRect/>
            </a:stretch>
          </a:blipFill>
        </p:spPr>
        <p:txBody>
          <a:bodyPr wrap="square" lIns="0" tIns="0" rIns="0" bIns="0" rtlCol="0"/>
          <a:lstStyle/>
          <a:p>
            <a:endParaRPr/>
          </a:p>
        </p:txBody>
      </p:sp>
      <p:sp>
        <p:nvSpPr>
          <p:cNvPr id="8" name="object 8"/>
          <p:cNvSpPr txBox="1"/>
          <p:nvPr/>
        </p:nvSpPr>
        <p:spPr>
          <a:xfrm>
            <a:off x="9164167" y="6202215"/>
            <a:ext cx="481965" cy="152400"/>
          </a:xfrm>
          <a:prstGeom prst="rect">
            <a:avLst/>
          </a:prstGeom>
        </p:spPr>
        <p:txBody>
          <a:bodyPr vert="horz" wrap="square" lIns="0" tIns="0" rIns="0" bIns="0" rtlCol="0">
            <a:spAutoFit/>
          </a:bodyPr>
          <a:lstStyle/>
          <a:p>
            <a:pPr marL="12700">
              <a:lnSpc>
                <a:spcPts val="1045"/>
              </a:lnSpc>
            </a:pPr>
            <a:r>
              <a:rPr sz="1000" spc="-5" dirty="0">
                <a:solidFill>
                  <a:srgbClr val="1E7FB8"/>
                </a:solidFill>
                <a:latin typeface="Corbel"/>
                <a:cs typeface="Corbel"/>
              </a:rPr>
              <a:t>HE</a:t>
            </a:r>
            <a:r>
              <a:rPr sz="1000" dirty="0">
                <a:solidFill>
                  <a:srgbClr val="1E7FB8"/>
                </a:solidFill>
                <a:latin typeface="Corbel"/>
                <a:cs typeface="Corbel"/>
              </a:rPr>
              <a:t>A</a:t>
            </a:r>
            <a:r>
              <a:rPr sz="1000" spc="5" dirty="0">
                <a:solidFill>
                  <a:srgbClr val="1E7FB8"/>
                </a:solidFill>
                <a:latin typeface="Corbel"/>
                <a:cs typeface="Corbel"/>
              </a:rPr>
              <a:t>L</a:t>
            </a:r>
            <a:r>
              <a:rPr sz="1000" spc="-10" dirty="0">
                <a:solidFill>
                  <a:srgbClr val="1E7FB8"/>
                </a:solidFill>
                <a:latin typeface="Corbel"/>
                <a:cs typeface="Corbel"/>
              </a:rPr>
              <a:t>T</a:t>
            </a:r>
            <a:r>
              <a:rPr sz="1000" dirty="0">
                <a:solidFill>
                  <a:srgbClr val="1E7FB8"/>
                </a:solidFill>
                <a:latin typeface="Corbel"/>
                <a:cs typeface="Corbel"/>
              </a:rPr>
              <a:t>H</a:t>
            </a:r>
            <a:endParaRPr sz="1000">
              <a:latin typeface="Corbel"/>
              <a:cs typeface="Corbel"/>
            </a:endParaRPr>
          </a:p>
        </p:txBody>
      </p:sp>
      <p:sp>
        <p:nvSpPr>
          <p:cNvPr id="9" name="object 9"/>
          <p:cNvSpPr txBox="1">
            <a:spLocks noGrp="1"/>
          </p:cNvSpPr>
          <p:nvPr>
            <p:ph type="dt" sz="half" idx="4294967295"/>
          </p:nvPr>
        </p:nvSpPr>
        <p:spPr>
          <a:xfrm>
            <a:off x="9144965" y="6269982"/>
            <a:ext cx="1603375" cy="329565"/>
          </a:xfrm>
          <a:prstGeom prst="rect">
            <a:avLst/>
          </a:prstGeom>
        </p:spPr>
        <p:txBody>
          <a:bodyPr vert="horz" wrap="square" lIns="0" tIns="1905" rIns="0" bIns="0" rtlCol="0">
            <a:spAutoFit/>
          </a:bodyPr>
          <a:lstStyle/>
          <a:p>
            <a:pPr marL="12700">
              <a:lnSpc>
                <a:spcPct val="100000"/>
              </a:lnSpc>
              <a:spcBef>
                <a:spcPts val="15"/>
              </a:spcBef>
            </a:pPr>
            <a:r>
              <a:rPr spc="-85" dirty="0"/>
              <a:t>EMERGENCIES</a:t>
            </a:r>
          </a:p>
        </p:txBody>
      </p:sp>
      <p:sp>
        <p:nvSpPr>
          <p:cNvPr id="10" name="object 10"/>
          <p:cNvSpPr txBox="1">
            <a:spLocks noGrp="1"/>
          </p:cNvSpPr>
          <p:nvPr>
            <p:ph type="ftr" sz="quarter" idx="4294967295"/>
          </p:nvPr>
        </p:nvSpPr>
        <p:spPr>
          <a:xfrm>
            <a:off x="10436173" y="6515859"/>
            <a:ext cx="630554" cy="165100"/>
          </a:xfrm>
          <a:prstGeom prst="rect">
            <a:avLst/>
          </a:prstGeom>
        </p:spPr>
        <p:txBody>
          <a:bodyPr vert="horz" wrap="square" lIns="0" tIns="0" rIns="0" bIns="0" rtlCol="0">
            <a:spAutoFit/>
          </a:bodyPr>
          <a:lstStyle/>
          <a:p>
            <a:pPr marL="12700">
              <a:lnSpc>
                <a:spcPts val="1140"/>
              </a:lnSpc>
            </a:pPr>
            <a:r>
              <a:rPr spc="-80" dirty="0"/>
              <a:t>p</a:t>
            </a:r>
            <a:r>
              <a:rPr spc="-90" dirty="0"/>
              <a:t>r</a:t>
            </a:r>
            <a:r>
              <a:rPr spc="-80" dirty="0"/>
              <a:t>og</a:t>
            </a:r>
            <a:r>
              <a:rPr spc="-90" dirty="0"/>
              <a:t>r</a:t>
            </a:r>
            <a:r>
              <a:rPr spc="-85" dirty="0"/>
              <a:t>a</a:t>
            </a:r>
            <a:r>
              <a:rPr spc="-80" dirty="0"/>
              <a:t>mm</a:t>
            </a:r>
            <a:r>
              <a:rPr dirty="0"/>
              <a:t>e</a:t>
            </a:r>
          </a:p>
        </p:txBody>
      </p:sp>
    </p:spTree>
    <p:extLst>
      <p:ext uri="{BB962C8B-B14F-4D97-AF65-F5344CB8AC3E}">
        <p14:creationId xmlns:p14="http://schemas.microsoft.com/office/powerpoint/2010/main" val="336753813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9304134" y="6021288"/>
            <a:ext cx="2887980" cy="0"/>
          </a:xfrm>
          <a:custGeom>
            <a:avLst/>
            <a:gdLst/>
            <a:ahLst/>
            <a:cxnLst/>
            <a:rect l="l" t="t" r="r" b="b"/>
            <a:pathLst>
              <a:path w="2887979">
                <a:moveTo>
                  <a:pt x="0" y="0"/>
                </a:moveTo>
                <a:lnTo>
                  <a:pt x="2887865" y="0"/>
                </a:lnTo>
              </a:path>
            </a:pathLst>
          </a:custGeom>
          <a:ln w="25403">
            <a:solidFill>
              <a:srgbClr val="4A7EBB"/>
            </a:solidFill>
          </a:ln>
        </p:spPr>
        <p:txBody>
          <a:bodyPr wrap="square" lIns="0" tIns="0" rIns="0" bIns="0" rtlCol="0"/>
          <a:lstStyle/>
          <a:p>
            <a:endParaRPr/>
          </a:p>
        </p:txBody>
      </p:sp>
      <p:sp>
        <p:nvSpPr>
          <p:cNvPr id="3" name="object 3"/>
          <p:cNvSpPr/>
          <p:nvPr/>
        </p:nvSpPr>
        <p:spPr>
          <a:xfrm>
            <a:off x="0" y="6021288"/>
            <a:ext cx="1855470" cy="0"/>
          </a:xfrm>
          <a:custGeom>
            <a:avLst/>
            <a:gdLst/>
            <a:ahLst/>
            <a:cxnLst/>
            <a:rect l="l" t="t" r="r" b="b"/>
            <a:pathLst>
              <a:path w="1855470">
                <a:moveTo>
                  <a:pt x="0" y="0"/>
                </a:moveTo>
                <a:lnTo>
                  <a:pt x="1855241" y="0"/>
                </a:lnTo>
              </a:path>
            </a:pathLst>
          </a:custGeom>
          <a:ln w="25403">
            <a:solidFill>
              <a:srgbClr val="4A7EBB"/>
            </a:solidFill>
          </a:ln>
        </p:spPr>
        <p:txBody>
          <a:bodyPr wrap="square" lIns="0" tIns="0" rIns="0" bIns="0" rtlCol="0"/>
          <a:lstStyle/>
          <a:p>
            <a:endParaRPr/>
          </a:p>
        </p:txBody>
      </p:sp>
      <p:sp>
        <p:nvSpPr>
          <p:cNvPr id="4" name="object 4"/>
          <p:cNvSpPr/>
          <p:nvPr/>
        </p:nvSpPr>
        <p:spPr>
          <a:xfrm>
            <a:off x="609600" y="6096000"/>
            <a:ext cx="2285530" cy="699535"/>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466890" y="116636"/>
            <a:ext cx="10972800" cy="1143000"/>
          </a:xfrm>
          <a:custGeom>
            <a:avLst/>
            <a:gdLst/>
            <a:ahLst/>
            <a:cxnLst/>
            <a:rect l="l" t="t" r="r" b="b"/>
            <a:pathLst>
              <a:path w="10972800" h="1143000">
                <a:moveTo>
                  <a:pt x="0" y="0"/>
                </a:moveTo>
                <a:lnTo>
                  <a:pt x="10972800" y="0"/>
                </a:lnTo>
                <a:lnTo>
                  <a:pt x="10972800" y="1143000"/>
                </a:lnTo>
                <a:lnTo>
                  <a:pt x="0" y="1143000"/>
                </a:lnTo>
                <a:lnTo>
                  <a:pt x="0" y="0"/>
                </a:lnTo>
                <a:close/>
              </a:path>
            </a:pathLst>
          </a:custGeom>
          <a:solidFill>
            <a:srgbClr val="BBE0E3"/>
          </a:solidFill>
        </p:spPr>
        <p:txBody>
          <a:bodyPr wrap="square" lIns="0" tIns="0" rIns="0" bIns="0" rtlCol="0"/>
          <a:lstStyle/>
          <a:p>
            <a:endParaRPr/>
          </a:p>
        </p:txBody>
      </p:sp>
      <p:sp>
        <p:nvSpPr>
          <p:cNvPr id="6" name="object 6"/>
          <p:cNvSpPr txBox="1">
            <a:spLocks noGrp="1"/>
          </p:cNvSpPr>
          <p:nvPr>
            <p:ph type="title"/>
          </p:nvPr>
        </p:nvSpPr>
        <p:spPr>
          <a:xfrm>
            <a:off x="466890" y="389635"/>
            <a:ext cx="10972800" cy="574040"/>
          </a:xfrm>
          <a:prstGeom prst="rect">
            <a:avLst/>
          </a:prstGeom>
        </p:spPr>
        <p:txBody>
          <a:bodyPr vert="horz" wrap="square" lIns="0" tIns="12700" rIns="0" bIns="0" rtlCol="0">
            <a:spAutoFit/>
          </a:bodyPr>
          <a:lstStyle/>
          <a:p>
            <a:pPr>
              <a:lnSpc>
                <a:spcPct val="100000"/>
              </a:lnSpc>
              <a:spcBef>
                <a:spcPts val="100"/>
              </a:spcBef>
            </a:pPr>
            <a:r>
              <a:rPr spc="-5" dirty="0"/>
              <a:t>Shock definition </a:t>
            </a:r>
            <a:r>
              <a:rPr dirty="0"/>
              <a:t>WHO </a:t>
            </a:r>
            <a:r>
              <a:rPr spc="-5" dirty="0"/>
              <a:t>ETAT</a:t>
            </a:r>
            <a:r>
              <a:rPr spc="-20" dirty="0"/>
              <a:t> </a:t>
            </a:r>
            <a:r>
              <a:rPr spc="-5" dirty="0"/>
              <a:t>2016</a:t>
            </a:r>
          </a:p>
        </p:txBody>
      </p:sp>
      <p:sp>
        <p:nvSpPr>
          <p:cNvPr id="7" name="object 7"/>
          <p:cNvSpPr txBox="1"/>
          <p:nvPr/>
        </p:nvSpPr>
        <p:spPr>
          <a:xfrm>
            <a:off x="1492580" y="1594104"/>
            <a:ext cx="8714740" cy="2870835"/>
          </a:xfrm>
          <a:prstGeom prst="rect">
            <a:avLst/>
          </a:prstGeom>
        </p:spPr>
        <p:txBody>
          <a:bodyPr vert="horz" wrap="square" lIns="0" tIns="9525" rIns="0" bIns="0" rtlCol="0">
            <a:spAutoFit/>
          </a:bodyPr>
          <a:lstStyle/>
          <a:p>
            <a:pPr marL="355600" marR="5080" indent="-342900">
              <a:lnSpc>
                <a:spcPct val="100699"/>
              </a:lnSpc>
              <a:spcBef>
                <a:spcPts val="75"/>
              </a:spcBef>
              <a:buChar char="•"/>
              <a:tabLst>
                <a:tab pos="354965" algn="l"/>
                <a:tab pos="355600" algn="l"/>
              </a:tabLst>
            </a:pPr>
            <a:r>
              <a:rPr sz="2900" spc="-5" dirty="0">
                <a:solidFill>
                  <a:srgbClr val="0070C0"/>
                </a:solidFill>
                <a:latin typeface="Arial"/>
                <a:cs typeface="Arial"/>
              </a:rPr>
              <a:t>The presence of </a:t>
            </a:r>
            <a:r>
              <a:rPr sz="2900" dirty="0">
                <a:solidFill>
                  <a:srgbClr val="0070C0"/>
                </a:solidFill>
                <a:latin typeface="Arial"/>
                <a:cs typeface="Arial"/>
              </a:rPr>
              <a:t>all </a:t>
            </a:r>
            <a:r>
              <a:rPr sz="2900" spc="-5" dirty="0">
                <a:solidFill>
                  <a:srgbClr val="0070C0"/>
                </a:solidFill>
                <a:latin typeface="Arial"/>
                <a:cs typeface="Arial"/>
              </a:rPr>
              <a:t>three </a:t>
            </a:r>
            <a:r>
              <a:rPr sz="2900" dirty="0">
                <a:solidFill>
                  <a:srgbClr val="0070C0"/>
                </a:solidFill>
                <a:latin typeface="Arial"/>
                <a:cs typeface="Arial"/>
              </a:rPr>
              <a:t>clinical </a:t>
            </a:r>
            <a:r>
              <a:rPr sz="2900" spc="-5" dirty="0">
                <a:solidFill>
                  <a:srgbClr val="0070C0"/>
                </a:solidFill>
                <a:latin typeface="Arial"/>
                <a:cs typeface="Arial"/>
              </a:rPr>
              <a:t>criteria required to  diagnose</a:t>
            </a:r>
            <a:r>
              <a:rPr sz="2900" spc="-15" dirty="0">
                <a:solidFill>
                  <a:srgbClr val="0070C0"/>
                </a:solidFill>
                <a:latin typeface="Arial"/>
                <a:cs typeface="Arial"/>
              </a:rPr>
              <a:t> </a:t>
            </a:r>
            <a:r>
              <a:rPr sz="2900" dirty="0">
                <a:solidFill>
                  <a:srgbClr val="0070C0"/>
                </a:solidFill>
                <a:latin typeface="Arial"/>
                <a:cs typeface="Arial"/>
              </a:rPr>
              <a:t>shock:</a:t>
            </a:r>
            <a:endParaRPr sz="2900">
              <a:latin typeface="Arial"/>
              <a:cs typeface="Arial"/>
            </a:endParaRPr>
          </a:p>
          <a:p>
            <a:pPr>
              <a:lnSpc>
                <a:spcPct val="100000"/>
              </a:lnSpc>
              <a:buClr>
                <a:srgbClr val="0070C0"/>
              </a:buClr>
              <a:buFont typeface="Arial"/>
              <a:buChar char="•"/>
            </a:pPr>
            <a:endParaRPr sz="3850">
              <a:latin typeface="Times New Roman"/>
              <a:cs typeface="Times New Roman"/>
            </a:endParaRPr>
          </a:p>
          <a:p>
            <a:pPr marL="755650" lvl="1" indent="-285750">
              <a:lnSpc>
                <a:spcPct val="100000"/>
              </a:lnSpc>
              <a:buChar char="–"/>
              <a:tabLst>
                <a:tab pos="755015" algn="l"/>
                <a:tab pos="755650" algn="l"/>
              </a:tabLst>
            </a:pPr>
            <a:r>
              <a:rPr sz="2000" dirty="0">
                <a:solidFill>
                  <a:srgbClr val="0070C0"/>
                </a:solidFill>
                <a:latin typeface="Arial"/>
                <a:cs typeface="Arial"/>
              </a:rPr>
              <a:t>delayed capillary </a:t>
            </a:r>
            <a:r>
              <a:rPr sz="2000" spc="-5" dirty="0">
                <a:solidFill>
                  <a:srgbClr val="0070C0"/>
                </a:solidFill>
                <a:latin typeface="Arial"/>
                <a:cs typeface="Arial"/>
              </a:rPr>
              <a:t>refill </a:t>
            </a:r>
            <a:r>
              <a:rPr sz="2000" dirty="0">
                <a:solidFill>
                  <a:srgbClr val="0070C0"/>
                </a:solidFill>
                <a:latin typeface="Arial"/>
                <a:cs typeface="Arial"/>
              </a:rPr>
              <a:t>&gt; 3 sec,</a:t>
            </a:r>
            <a:r>
              <a:rPr sz="2000" spc="-65" dirty="0">
                <a:solidFill>
                  <a:srgbClr val="0070C0"/>
                </a:solidFill>
                <a:latin typeface="Arial"/>
                <a:cs typeface="Arial"/>
              </a:rPr>
              <a:t> </a:t>
            </a:r>
            <a:r>
              <a:rPr sz="2000" b="1" dirty="0">
                <a:solidFill>
                  <a:srgbClr val="0070C0"/>
                </a:solidFill>
                <a:latin typeface="Arial"/>
                <a:cs typeface="Arial"/>
              </a:rPr>
              <a:t>and</a:t>
            </a:r>
            <a:endParaRPr sz="2000">
              <a:latin typeface="Arial"/>
              <a:cs typeface="Arial"/>
            </a:endParaRPr>
          </a:p>
          <a:p>
            <a:pPr marL="755650" lvl="1" indent="-285750">
              <a:lnSpc>
                <a:spcPct val="100000"/>
              </a:lnSpc>
              <a:spcBef>
                <a:spcPts val="385"/>
              </a:spcBef>
              <a:buChar char="–"/>
              <a:tabLst>
                <a:tab pos="755015" algn="l"/>
                <a:tab pos="755650" algn="l"/>
              </a:tabLst>
            </a:pPr>
            <a:r>
              <a:rPr sz="2000" dirty="0">
                <a:solidFill>
                  <a:srgbClr val="0070C0"/>
                </a:solidFill>
                <a:latin typeface="Arial"/>
                <a:cs typeface="Arial"/>
              </a:rPr>
              <a:t>cold </a:t>
            </a:r>
            <a:r>
              <a:rPr sz="2000" spc="-5" dirty="0">
                <a:solidFill>
                  <a:srgbClr val="0070C0"/>
                </a:solidFill>
                <a:latin typeface="Arial"/>
                <a:cs typeface="Arial"/>
              </a:rPr>
              <a:t>extremities,</a:t>
            </a:r>
            <a:r>
              <a:rPr sz="2000" spc="-30" dirty="0">
                <a:solidFill>
                  <a:srgbClr val="0070C0"/>
                </a:solidFill>
                <a:latin typeface="Arial"/>
                <a:cs typeface="Arial"/>
              </a:rPr>
              <a:t> </a:t>
            </a:r>
            <a:r>
              <a:rPr sz="2000" b="1" dirty="0">
                <a:solidFill>
                  <a:srgbClr val="0070C0"/>
                </a:solidFill>
                <a:latin typeface="Arial"/>
                <a:cs typeface="Arial"/>
              </a:rPr>
              <a:t>and</a:t>
            </a:r>
            <a:endParaRPr sz="2000">
              <a:latin typeface="Arial"/>
              <a:cs typeface="Arial"/>
            </a:endParaRPr>
          </a:p>
          <a:p>
            <a:pPr marL="755650" lvl="1" indent="-285750">
              <a:lnSpc>
                <a:spcPct val="100000"/>
              </a:lnSpc>
              <a:spcBef>
                <a:spcPts val="405"/>
              </a:spcBef>
              <a:buChar char="–"/>
              <a:tabLst>
                <a:tab pos="755015" algn="l"/>
                <a:tab pos="755650" algn="l"/>
              </a:tabLst>
            </a:pPr>
            <a:r>
              <a:rPr sz="2000" dirty="0">
                <a:solidFill>
                  <a:srgbClr val="0070C0"/>
                </a:solidFill>
                <a:latin typeface="Arial"/>
                <a:cs typeface="Arial"/>
              </a:rPr>
              <a:t>weak and </a:t>
            </a:r>
            <a:r>
              <a:rPr sz="2000" spc="-5" dirty="0">
                <a:solidFill>
                  <a:srgbClr val="0070C0"/>
                </a:solidFill>
                <a:latin typeface="Arial"/>
                <a:cs typeface="Arial"/>
              </a:rPr>
              <a:t>fast</a:t>
            </a:r>
            <a:r>
              <a:rPr sz="2000" spc="-40" dirty="0">
                <a:solidFill>
                  <a:srgbClr val="0070C0"/>
                </a:solidFill>
                <a:latin typeface="Arial"/>
                <a:cs typeface="Arial"/>
              </a:rPr>
              <a:t> </a:t>
            </a:r>
            <a:r>
              <a:rPr sz="2000" dirty="0">
                <a:solidFill>
                  <a:srgbClr val="0070C0"/>
                </a:solidFill>
                <a:latin typeface="Arial"/>
                <a:cs typeface="Arial"/>
              </a:rPr>
              <a:t>pulse.</a:t>
            </a:r>
            <a:endParaRPr sz="2000">
              <a:latin typeface="Arial"/>
              <a:cs typeface="Arial"/>
            </a:endParaRPr>
          </a:p>
          <a:p>
            <a:pPr marL="755650" lvl="1" indent="-285750">
              <a:lnSpc>
                <a:spcPct val="100000"/>
              </a:lnSpc>
              <a:spcBef>
                <a:spcPts val="600"/>
              </a:spcBef>
              <a:buChar char="–"/>
              <a:tabLst>
                <a:tab pos="755015" algn="l"/>
                <a:tab pos="755650" algn="l"/>
              </a:tabLst>
            </a:pPr>
            <a:r>
              <a:rPr sz="2000" spc="-5" dirty="0">
                <a:solidFill>
                  <a:srgbClr val="0070C0"/>
                </a:solidFill>
                <a:latin typeface="Arial"/>
                <a:cs typeface="Arial"/>
              </a:rPr>
              <a:t>or, frank hypotension (age-related </a:t>
            </a:r>
            <a:r>
              <a:rPr sz="2000" dirty="0">
                <a:solidFill>
                  <a:srgbClr val="0070C0"/>
                </a:solidFill>
                <a:latin typeface="Arial"/>
                <a:cs typeface="Arial"/>
              </a:rPr>
              <a:t>SBP or</a:t>
            </a:r>
            <a:r>
              <a:rPr sz="2000" spc="-35" dirty="0">
                <a:solidFill>
                  <a:srgbClr val="0070C0"/>
                </a:solidFill>
                <a:latin typeface="Arial"/>
                <a:cs typeface="Arial"/>
              </a:rPr>
              <a:t> </a:t>
            </a:r>
            <a:r>
              <a:rPr sz="2000" spc="-5" dirty="0">
                <a:solidFill>
                  <a:srgbClr val="0070C0"/>
                </a:solidFill>
                <a:latin typeface="Arial"/>
                <a:cs typeface="Arial"/>
              </a:rPr>
              <a:t>MAP).</a:t>
            </a:r>
            <a:endParaRPr sz="2000">
              <a:latin typeface="Arial"/>
              <a:cs typeface="Arial"/>
            </a:endParaRPr>
          </a:p>
        </p:txBody>
      </p:sp>
      <p:sp>
        <p:nvSpPr>
          <p:cNvPr id="8" name="object 8"/>
          <p:cNvSpPr/>
          <p:nvPr/>
        </p:nvSpPr>
        <p:spPr>
          <a:xfrm>
            <a:off x="9659619" y="414680"/>
            <a:ext cx="956062" cy="669531"/>
          </a:xfrm>
          <a:prstGeom prst="rect">
            <a:avLst/>
          </a:prstGeom>
          <a:blipFill>
            <a:blip r:embed="rId3" cstate="print"/>
            <a:stretch>
              <a:fillRect/>
            </a:stretch>
          </a:blipFill>
        </p:spPr>
        <p:txBody>
          <a:bodyPr wrap="square" lIns="0" tIns="0" rIns="0" bIns="0" rtlCol="0"/>
          <a:lstStyle/>
          <a:p>
            <a:endParaRPr/>
          </a:p>
        </p:txBody>
      </p:sp>
      <p:sp>
        <p:nvSpPr>
          <p:cNvPr id="9" name="object 9"/>
          <p:cNvSpPr/>
          <p:nvPr/>
        </p:nvSpPr>
        <p:spPr>
          <a:xfrm>
            <a:off x="1848891" y="4800600"/>
            <a:ext cx="7461884" cy="0"/>
          </a:xfrm>
          <a:custGeom>
            <a:avLst/>
            <a:gdLst/>
            <a:ahLst/>
            <a:cxnLst/>
            <a:rect l="l" t="t" r="r" b="b"/>
            <a:pathLst>
              <a:path w="7461884">
                <a:moveTo>
                  <a:pt x="0" y="0"/>
                </a:moveTo>
                <a:lnTo>
                  <a:pt x="7461594" y="0"/>
                </a:lnTo>
              </a:path>
            </a:pathLst>
          </a:custGeom>
          <a:ln w="12700">
            <a:solidFill>
              <a:srgbClr val="FFFFFF"/>
            </a:solidFill>
          </a:ln>
        </p:spPr>
        <p:txBody>
          <a:bodyPr wrap="square" lIns="0" tIns="0" rIns="0" bIns="0" rtlCol="0"/>
          <a:lstStyle/>
          <a:p>
            <a:endParaRPr/>
          </a:p>
        </p:txBody>
      </p:sp>
      <p:sp>
        <p:nvSpPr>
          <p:cNvPr id="10" name="object 10"/>
          <p:cNvSpPr/>
          <p:nvPr/>
        </p:nvSpPr>
        <p:spPr>
          <a:xfrm>
            <a:off x="1848891" y="6035890"/>
            <a:ext cx="7461884" cy="0"/>
          </a:xfrm>
          <a:custGeom>
            <a:avLst/>
            <a:gdLst/>
            <a:ahLst/>
            <a:cxnLst/>
            <a:rect l="l" t="t" r="r" b="b"/>
            <a:pathLst>
              <a:path w="7461884">
                <a:moveTo>
                  <a:pt x="0" y="0"/>
                </a:moveTo>
                <a:lnTo>
                  <a:pt x="7461594" y="0"/>
                </a:lnTo>
              </a:path>
            </a:pathLst>
          </a:custGeom>
          <a:ln w="12700">
            <a:solidFill>
              <a:srgbClr val="FFFFFF"/>
            </a:solidFill>
          </a:ln>
        </p:spPr>
        <p:txBody>
          <a:bodyPr wrap="square" lIns="0" tIns="0" rIns="0" bIns="0" rtlCol="0"/>
          <a:lstStyle/>
          <a:p>
            <a:endParaRPr/>
          </a:p>
        </p:txBody>
      </p:sp>
      <p:graphicFrame>
        <p:nvGraphicFramePr>
          <p:cNvPr id="11" name="object 11"/>
          <p:cNvGraphicFramePr>
            <a:graphicFrameLocks noGrp="1"/>
          </p:cNvGraphicFramePr>
          <p:nvPr/>
        </p:nvGraphicFramePr>
        <p:xfrm>
          <a:off x="1848891" y="4800600"/>
          <a:ext cx="7450452" cy="1235290"/>
        </p:xfrm>
        <a:graphic>
          <a:graphicData uri="http://schemas.openxmlformats.org/drawingml/2006/table">
            <a:tbl>
              <a:tblPr firstRow="1" bandRow="1">
                <a:tableStyleId>{2D5ABB26-0587-4C30-8999-92F81FD0307C}</a:tableStyleId>
              </a:tblPr>
              <a:tblGrid>
                <a:gridCol w="877569"/>
                <a:gridCol w="1510665"/>
                <a:gridCol w="1433194"/>
                <a:gridCol w="2310129"/>
                <a:gridCol w="1318895"/>
              </a:tblGrid>
              <a:tr h="759197">
                <a:tc>
                  <a:txBody>
                    <a:bodyPr/>
                    <a:lstStyle/>
                    <a:p>
                      <a:pPr marL="41275">
                        <a:lnSpc>
                          <a:spcPct val="100000"/>
                        </a:lnSpc>
                        <a:spcBef>
                          <a:spcPts val="135"/>
                        </a:spcBef>
                      </a:pPr>
                      <a:r>
                        <a:rPr sz="2000" b="1" dirty="0">
                          <a:solidFill>
                            <a:srgbClr val="953735"/>
                          </a:solidFill>
                          <a:latin typeface="Arial"/>
                          <a:cs typeface="Arial"/>
                        </a:rPr>
                        <a:t>Age</a:t>
                      </a:r>
                      <a:endParaRPr sz="2000">
                        <a:latin typeface="Arial"/>
                        <a:cs typeface="Arial"/>
                      </a:endParaRPr>
                    </a:p>
                  </a:txBody>
                  <a:tcPr marL="0" marR="0" marT="17145" marB="0">
                    <a:lnL w="19050">
                      <a:solidFill>
                        <a:srgbClr val="FFFFFF"/>
                      </a:solidFill>
                      <a:prstDash val="solid"/>
                    </a:lnL>
                    <a:lnR w="19050">
                      <a:solidFill>
                        <a:srgbClr val="FFFFFF"/>
                      </a:solidFill>
                      <a:prstDash val="solid"/>
                    </a:lnR>
                    <a:lnB w="53975">
                      <a:solidFill>
                        <a:srgbClr val="FFFFFF"/>
                      </a:solidFill>
                      <a:prstDash val="solid"/>
                    </a:lnB>
                    <a:solidFill>
                      <a:srgbClr val="D99694"/>
                    </a:solidFill>
                  </a:tcPr>
                </a:tc>
                <a:tc>
                  <a:txBody>
                    <a:bodyPr/>
                    <a:lstStyle/>
                    <a:p>
                      <a:pPr algn="ctr">
                        <a:lnSpc>
                          <a:spcPct val="100000"/>
                        </a:lnSpc>
                        <a:spcBef>
                          <a:spcPts val="135"/>
                        </a:spcBef>
                      </a:pPr>
                      <a:r>
                        <a:rPr sz="2000" b="1" dirty="0">
                          <a:solidFill>
                            <a:srgbClr val="953735"/>
                          </a:solidFill>
                          <a:latin typeface="Arial"/>
                          <a:cs typeface="Arial"/>
                        </a:rPr>
                        <a:t>&lt; 1</a:t>
                      </a:r>
                      <a:r>
                        <a:rPr sz="2000" b="1" spc="-65" dirty="0">
                          <a:solidFill>
                            <a:srgbClr val="953735"/>
                          </a:solidFill>
                          <a:latin typeface="Arial"/>
                          <a:cs typeface="Arial"/>
                        </a:rPr>
                        <a:t> </a:t>
                      </a:r>
                      <a:r>
                        <a:rPr sz="2000" b="1" spc="-5" dirty="0">
                          <a:solidFill>
                            <a:srgbClr val="953735"/>
                          </a:solidFill>
                          <a:latin typeface="Arial"/>
                          <a:cs typeface="Arial"/>
                        </a:rPr>
                        <a:t>month</a:t>
                      </a:r>
                      <a:endParaRPr sz="2000">
                        <a:latin typeface="Arial"/>
                        <a:cs typeface="Arial"/>
                      </a:endParaRPr>
                    </a:p>
                  </a:txBody>
                  <a:tcPr marL="0" marR="0" marT="17145" marB="0">
                    <a:lnL w="19050">
                      <a:solidFill>
                        <a:srgbClr val="FFFFFF"/>
                      </a:solidFill>
                      <a:prstDash val="solid"/>
                    </a:lnL>
                    <a:lnR w="19050">
                      <a:solidFill>
                        <a:srgbClr val="FFFFFF"/>
                      </a:solidFill>
                      <a:prstDash val="solid"/>
                    </a:lnR>
                    <a:lnB w="53975">
                      <a:solidFill>
                        <a:srgbClr val="FFFFFF"/>
                      </a:solidFill>
                      <a:prstDash val="solid"/>
                    </a:lnB>
                    <a:solidFill>
                      <a:srgbClr val="D99694"/>
                    </a:solidFill>
                  </a:tcPr>
                </a:tc>
                <a:tc>
                  <a:txBody>
                    <a:bodyPr/>
                    <a:lstStyle/>
                    <a:p>
                      <a:pPr algn="ctr">
                        <a:lnSpc>
                          <a:spcPct val="100000"/>
                        </a:lnSpc>
                        <a:spcBef>
                          <a:spcPts val="135"/>
                        </a:spcBef>
                      </a:pPr>
                      <a:r>
                        <a:rPr sz="2000" b="1" dirty="0">
                          <a:solidFill>
                            <a:srgbClr val="953735"/>
                          </a:solidFill>
                          <a:latin typeface="Arial"/>
                          <a:cs typeface="Arial"/>
                        </a:rPr>
                        <a:t>1–12</a:t>
                      </a:r>
                      <a:endParaRPr sz="2000">
                        <a:latin typeface="Arial"/>
                        <a:cs typeface="Arial"/>
                      </a:endParaRPr>
                    </a:p>
                    <a:p>
                      <a:pPr algn="ctr">
                        <a:lnSpc>
                          <a:spcPct val="100000"/>
                        </a:lnSpc>
                      </a:pPr>
                      <a:r>
                        <a:rPr sz="2000" b="1" spc="-5" dirty="0">
                          <a:solidFill>
                            <a:srgbClr val="953735"/>
                          </a:solidFill>
                          <a:latin typeface="Arial"/>
                          <a:cs typeface="Arial"/>
                        </a:rPr>
                        <a:t>months</a:t>
                      </a:r>
                      <a:endParaRPr sz="2000">
                        <a:latin typeface="Arial"/>
                        <a:cs typeface="Arial"/>
                      </a:endParaRPr>
                    </a:p>
                  </a:txBody>
                  <a:tcPr marL="0" marR="0" marT="17145" marB="0">
                    <a:lnL w="19050">
                      <a:solidFill>
                        <a:srgbClr val="FFFFFF"/>
                      </a:solidFill>
                      <a:prstDash val="solid"/>
                    </a:lnL>
                    <a:lnR w="19050">
                      <a:solidFill>
                        <a:srgbClr val="FFFFFF"/>
                      </a:solidFill>
                      <a:prstDash val="solid"/>
                    </a:lnR>
                    <a:lnB w="53975">
                      <a:solidFill>
                        <a:srgbClr val="FFFFFF"/>
                      </a:solidFill>
                      <a:prstDash val="solid"/>
                    </a:lnB>
                    <a:solidFill>
                      <a:srgbClr val="D99694"/>
                    </a:solidFill>
                  </a:tcPr>
                </a:tc>
                <a:tc>
                  <a:txBody>
                    <a:bodyPr/>
                    <a:lstStyle/>
                    <a:p>
                      <a:pPr algn="ctr">
                        <a:lnSpc>
                          <a:spcPct val="100000"/>
                        </a:lnSpc>
                        <a:spcBef>
                          <a:spcPts val="135"/>
                        </a:spcBef>
                      </a:pPr>
                      <a:r>
                        <a:rPr sz="2000" b="1" dirty="0">
                          <a:solidFill>
                            <a:srgbClr val="953735"/>
                          </a:solidFill>
                          <a:latin typeface="Arial"/>
                          <a:cs typeface="Arial"/>
                        </a:rPr>
                        <a:t>1–12</a:t>
                      </a:r>
                      <a:r>
                        <a:rPr sz="2000" b="1" spc="-20" dirty="0">
                          <a:solidFill>
                            <a:srgbClr val="953735"/>
                          </a:solidFill>
                          <a:latin typeface="Arial"/>
                          <a:cs typeface="Arial"/>
                        </a:rPr>
                        <a:t> </a:t>
                      </a:r>
                      <a:r>
                        <a:rPr sz="2000" b="1" spc="-5" dirty="0">
                          <a:solidFill>
                            <a:srgbClr val="953735"/>
                          </a:solidFill>
                          <a:latin typeface="Arial"/>
                          <a:cs typeface="Arial"/>
                        </a:rPr>
                        <a:t>years</a:t>
                      </a:r>
                      <a:endParaRPr sz="2000">
                        <a:latin typeface="Arial"/>
                        <a:cs typeface="Arial"/>
                      </a:endParaRPr>
                    </a:p>
                  </a:txBody>
                  <a:tcPr marL="0" marR="0" marT="17145" marB="0">
                    <a:lnL w="19050">
                      <a:solidFill>
                        <a:srgbClr val="FFFFFF"/>
                      </a:solidFill>
                      <a:prstDash val="solid"/>
                    </a:lnL>
                    <a:lnR w="19050">
                      <a:solidFill>
                        <a:srgbClr val="FFFFFF"/>
                      </a:solidFill>
                      <a:prstDash val="solid"/>
                    </a:lnR>
                    <a:lnB w="53975">
                      <a:solidFill>
                        <a:srgbClr val="FFFFFF"/>
                      </a:solidFill>
                      <a:prstDash val="solid"/>
                    </a:lnB>
                    <a:solidFill>
                      <a:srgbClr val="D99694"/>
                    </a:solidFill>
                  </a:tcPr>
                </a:tc>
                <a:tc>
                  <a:txBody>
                    <a:bodyPr/>
                    <a:lstStyle/>
                    <a:p>
                      <a:pPr algn="ctr">
                        <a:lnSpc>
                          <a:spcPct val="100000"/>
                        </a:lnSpc>
                        <a:spcBef>
                          <a:spcPts val="135"/>
                        </a:spcBef>
                      </a:pPr>
                      <a:r>
                        <a:rPr sz="2000" b="1" dirty="0">
                          <a:solidFill>
                            <a:srgbClr val="953735"/>
                          </a:solidFill>
                          <a:latin typeface="Arial"/>
                          <a:cs typeface="Arial"/>
                        </a:rPr>
                        <a:t>&gt; 12</a:t>
                      </a:r>
                      <a:r>
                        <a:rPr sz="2000" b="1" spc="-85" dirty="0">
                          <a:solidFill>
                            <a:srgbClr val="953735"/>
                          </a:solidFill>
                          <a:latin typeface="Arial"/>
                          <a:cs typeface="Arial"/>
                        </a:rPr>
                        <a:t> </a:t>
                      </a:r>
                      <a:r>
                        <a:rPr sz="2000" b="1" spc="-5" dirty="0">
                          <a:solidFill>
                            <a:srgbClr val="953735"/>
                          </a:solidFill>
                          <a:latin typeface="Arial"/>
                          <a:cs typeface="Arial"/>
                        </a:rPr>
                        <a:t>years</a:t>
                      </a:r>
                      <a:endParaRPr sz="2000">
                        <a:latin typeface="Arial"/>
                        <a:cs typeface="Arial"/>
                      </a:endParaRPr>
                    </a:p>
                  </a:txBody>
                  <a:tcPr marL="0" marR="0" marT="17145" marB="0">
                    <a:lnL w="19050">
                      <a:solidFill>
                        <a:srgbClr val="FFFFFF"/>
                      </a:solidFill>
                      <a:prstDash val="solid"/>
                    </a:lnL>
                    <a:lnR w="19050">
                      <a:solidFill>
                        <a:srgbClr val="FFFFFF"/>
                      </a:solidFill>
                      <a:prstDash val="solid"/>
                    </a:lnR>
                    <a:lnB w="53975">
                      <a:solidFill>
                        <a:srgbClr val="FFFFFF"/>
                      </a:solidFill>
                      <a:prstDash val="solid"/>
                    </a:lnB>
                    <a:solidFill>
                      <a:srgbClr val="D99694"/>
                    </a:solidFill>
                  </a:tcPr>
                </a:tc>
              </a:tr>
              <a:tr h="476093">
                <a:tc>
                  <a:txBody>
                    <a:bodyPr/>
                    <a:lstStyle/>
                    <a:p>
                      <a:pPr marL="41275">
                        <a:lnSpc>
                          <a:spcPct val="100000"/>
                        </a:lnSpc>
                        <a:spcBef>
                          <a:spcPts val="135"/>
                        </a:spcBef>
                      </a:pPr>
                      <a:r>
                        <a:rPr sz="2000" b="1" dirty="0">
                          <a:solidFill>
                            <a:srgbClr val="953735"/>
                          </a:solidFill>
                          <a:latin typeface="Arial"/>
                          <a:cs typeface="Arial"/>
                        </a:rPr>
                        <a:t>SBP</a:t>
                      </a:r>
                      <a:endParaRPr sz="2000">
                        <a:latin typeface="Arial"/>
                        <a:cs typeface="Arial"/>
                      </a:endParaRPr>
                    </a:p>
                  </a:txBody>
                  <a:tcPr marL="0" marR="0" marT="17145" marB="0">
                    <a:lnL w="19050">
                      <a:solidFill>
                        <a:srgbClr val="FFFFFF"/>
                      </a:solidFill>
                      <a:prstDash val="solid"/>
                    </a:lnL>
                    <a:lnR w="19050">
                      <a:solidFill>
                        <a:srgbClr val="FFFFFF"/>
                      </a:solidFill>
                      <a:prstDash val="solid"/>
                    </a:lnR>
                    <a:lnT w="53975">
                      <a:solidFill>
                        <a:srgbClr val="FFFFFF"/>
                      </a:solidFill>
                      <a:prstDash val="solid"/>
                    </a:lnT>
                    <a:solidFill>
                      <a:srgbClr val="D99694"/>
                    </a:solidFill>
                  </a:tcPr>
                </a:tc>
                <a:tc>
                  <a:txBody>
                    <a:bodyPr/>
                    <a:lstStyle/>
                    <a:p>
                      <a:pPr algn="ctr">
                        <a:lnSpc>
                          <a:spcPct val="100000"/>
                        </a:lnSpc>
                        <a:spcBef>
                          <a:spcPts val="135"/>
                        </a:spcBef>
                      </a:pPr>
                      <a:r>
                        <a:rPr sz="2000" b="1" dirty="0">
                          <a:solidFill>
                            <a:srgbClr val="953735"/>
                          </a:solidFill>
                          <a:latin typeface="Arial"/>
                          <a:cs typeface="Arial"/>
                        </a:rPr>
                        <a:t>&lt;</a:t>
                      </a:r>
                      <a:r>
                        <a:rPr sz="2000" b="1" spc="-30" dirty="0">
                          <a:solidFill>
                            <a:srgbClr val="953735"/>
                          </a:solidFill>
                          <a:latin typeface="Arial"/>
                          <a:cs typeface="Arial"/>
                        </a:rPr>
                        <a:t> </a:t>
                      </a:r>
                      <a:r>
                        <a:rPr sz="2000" b="1" dirty="0">
                          <a:solidFill>
                            <a:srgbClr val="953735"/>
                          </a:solidFill>
                          <a:latin typeface="Arial"/>
                          <a:cs typeface="Arial"/>
                        </a:rPr>
                        <a:t>50</a:t>
                      </a:r>
                      <a:endParaRPr sz="2000">
                        <a:latin typeface="Arial"/>
                        <a:cs typeface="Arial"/>
                      </a:endParaRPr>
                    </a:p>
                  </a:txBody>
                  <a:tcPr marL="0" marR="0" marT="17145" marB="0">
                    <a:lnL w="19050">
                      <a:solidFill>
                        <a:srgbClr val="FFFFFF"/>
                      </a:solidFill>
                      <a:prstDash val="solid"/>
                    </a:lnL>
                    <a:lnR w="19050">
                      <a:solidFill>
                        <a:srgbClr val="FFFFFF"/>
                      </a:solidFill>
                      <a:prstDash val="solid"/>
                    </a:lnR>
                    <a:lnT w="53975">
                      <a:solidFill>
                        <a:srgbClr val="FFFFFF"/>
                      </a:solidFill>
                      <a:prstDash val="solid"/>
                    </a:lnT>
                    <a:solidFill>
                      <a:srgbClr val="D99694"/>
                    </a:solidFill>
                  </a:tcPr>
                </a:tc>
                <a:tc>
                  <a:txBody>
                    <a:bodyPr/>
                    <a:lstStyle/>
                    <a:p>
                      <a:pPr marL="466090">
                        <a:lnSpc>
                          <a:spcPct val="100000"/>
                        </a:lnSpc>
                        <a:spcBef>
                          <a:spcPts val="135"/>
                        </a:spcBef>
                      </a:pPr>
                      <a:r>
                        <a:rPr sz="2000" b="1" dirty="0">
                          <a:solidFill>
                            <a:srgbClr val="953735"/>
                          </a:solidFill>
                          <a:latin typeface="Arial"/>
                          <a:cs typeface="Arial"/>
                        </a:rPr>
                        <a:t>&lt;</a:t>
                      </a:r>
                      <a:r>
                        <a:rPr sz="2000" b="1" spc="-30" dirty="0">
                          <a:solidFill>
                            <a:srgbClr val="953735"/>
                          </a:solidFill>
                          <a:latin typeface="Arial"/>
                          <a:cs typeface="Arial"/>
                        </a:rPr>
                        <a:t> </a:t>
                      </a:r>
                      <a:r>
                        <a:rPr sz="2000" b="1" dirty="0">
                          <a:solidFill>
                            <a:srgbClr val="953735"/>
                          </a:solidFill>
                          <a:latin typeface="Arial"/>
                          <a:cs typeface="Arial"/>
                        </a:rPr>
                        <a:t>70</a:t>
                      </a:r>
                      <a:endParaRPr sz="2000">
                        <a:latin typeface="Arial"/>
                        <a:cs typeface="Arial"/>
                      </a:endParaRPr>
                    </a:p>
                  </a:txBody>
                  <a:tcPr marL="0" marR="0" marT="17145" marB="0">
                    <a:lnL w="19050">
                      <a:solidFill>
                        <a:srgbClr val="FFFFFF"/>
                      </a:solidFill>
                      <a:prstDash val="solid"/>
                    </a:lnL>
                    <a:lnR w="19050">
                      <a:solidFill>
                        <a:srgbClr val="FFFFFF"/>
                      </a:solidFill>
                      <a:prstDash val="solid"/>
                    </a:lnR>
                    <a:lnT w="53975">
                      <a:solidFill>
                        <a:srgbClr val="FFFFFF"/>
                      </a:solidFill>
                      <a:prstDash val="solid"/>
                    </a:lnT>
                    <a:solidFill>
                      <a:srgbClr val="D99694"/>
                    </a:solidFill>
                  </a:tcPr>
                </a:tc>
                <a:tc>
                  <a:txBody>
                    <a:bodyPr/>
                    <a:lstStyle/>
                    <a:p>
                      <a:pPr algn="ctr">
                        <a:lnSpc>
                          <a:spcPct val="100000"/>
                        </a:lnSpc>
                        <a:spcBef>
                          <a:spcPts val="229"/>
                        </a:spcBef>
                      </a:pPr>
                      <a:r>
                        <a:rPr sz="2000" b="1" dirty="0">
                          <a:solidFill>
                            <a:srgbClr val="953735"/>
                          </a:solidFill>
                          <a:latin typeface="Arial"/>
                          <a:cs typeface="Arial"/>
                        </a:rPr>
                        <a:t>70 + </a:t>
                      </a:r>
                      <a:r>
                        <a:rPr sz="2000" b="1" spc="-5" dirty="0">
                          <a:solidFill>
                            <a:srgbClr val="953735"/>
                          </a:solidFill>
                          <a:latin typeface="Arial"/>
                          <a:cs typeface="Arial"/>
                        </a:rPr>
                        <a:t>(2 </a:t>
                      </a:r>
                      <a:r>
                        <a:rPr sz="2000" b="1" dirty="0">
                          <a:solidFill>
                            <a:srgbClr val="953735"/>
                          </a:solidFill>
                          <a:latin typeface="Arial"/>
                          <a:cs typeface="Arial"/>
                        </a:rPr>
                        <a:t>×</a:t>
                      </a:r>
                      <a:r>
                        <a:rPr sz="2000" b="1" spc="-90" dirty="0">
                          <a:solidFill>
                            <a:srgbClr val="953735"/>
                          </a:solidFill>
                          <a:latin typeface="Arial"/>
                          <a:cs typeface="Arial"/>
                        </a:rPr>
                        <a:t> </a:t>
                      </a:r>
                      <a:r>
                        <a:rPr sz="2000" b="1" dirty="0">
                          <a:solidFill>
                            <a:srgbClr val="953735"/>
                          </a:solidFill>
                          <a:latin typeface="Arial"/>
                          <a:cs typeface="Arial"/>
                        </a:rPr>
                        <a:t>age)</a:t>
                      </a:r>
                      <a:endParaRPr sz="2000">
                        <a:latin typeface="Arial"/>
                        <a:cs typeface="Arial"/>
                      </a:endParaRPr>
                    </a:p>
                  </a:txBody>
                  <a:tcPr marL="0" marR="0" marT="29209" marB="0">
                    <a:lnL w="19050">
                      <a:solidFill>
                        <a:srgbClr val="FFFFFF"/>
                      </a:solidFill>
                      <a:prstDash val="solid"/>
                    </a:lnL>
                    <a:lnR w="19050">
                      <a:solidFill>
                        <a:srgbClr val="FFFFFF"/>
                      </a:solidFill>
                      <a:prstDash val="solid"/>
                    </a:lnR>
                    <a:lnT w="53975">
                      <a:solidFill>
                        <a:srgbClr val="FFFFFF"/>
                      </a:solidFill>
                      <a:prstDash val="solid"/>
                    </a:lnT>
                    <a:solidFill>
                      <a:srgbClr val="D99694"/>
                    </a:solidFill>
                  </a:tcPr>
                </a:tc>
                <a:tc>
                  <a:txBody>
                    <a:bodyPr/>
                    <a:lstStyle/>
                    <a:p>
                      <a:pPr algn="ctr">
                        <a:lnSpc>
                          <a:spcPct val="100000"/>
                        </a:lnSpc>
                        <a:spcBef>
                          <a:spcPts val="135"/>
                        </a:spcBef>
                      </a:pPr>
                      <a:r>
                        <a:rPr sz="2000" b="1" dirty="0">
                          <a:solidFill>
                            <a:srgbClr val="953735"/>
                          </a:solidFill>
                          <a:latin typeface="Arial"/>
                          <a:cs typeface="Arial"/>
                        </a:rPr>
                        <a:t>&lt;</a:t>
                      </a:r>
                      <a:r>
                        <a:rPr sz="2000" b="1" spc="-30" dirty="0">
                          <a:solidFill>
                            <a:srgbClr val="953735"/>
                          </a:solidFill>
                          <a:latin typeface="Arial"/>
                          <a:cs typeface="Arial"/>
                        </a:rPr>
                        <a:t> </a:t>
                      </a:r>
                      <a:r>
                        <a:rPr sz="2000" b="1" dirty="0">
                          <a:solidFill>
                            <a:srgbClr val="953735"/>
                          </a:solidFill>
                          <a:latin typeface="Arial"/>
                          <a:cs typeface="Arial"/>
                        </a:rPr>
                        <a:t>90</a:t>
                      </a:r>
                      <a:endParaRPr sz="2000">
                        <a:latin typeface="Arial"/>
                        <a:cs typeface="Arial"/>
                      </a:endParaRPr>
                    </a:p>
                  </a:txBody>
                  <a:tcPr marL="0" marR="0" marT="17145" marB="0">
                    <a:lnL w="19050">
                      <a:solidFill>
                        <a:srgbClr val="FFFFFF"/>
                      </a:solidFill>
                      <a:prstDash val="solid"/>
                    </a:lnL>
                    <a:lnR w="19050">
                      <a:solidFill>
                        <a:srgbClr val="FFFFFF"/>
                      </a:solidFill>
                      <a:prstDash val="solid"/>
                    </a:lnR>
                    <a:lnT w="53975">
                      <a:solidFill>
                        <a:srgbClr val="FFFFFF"/>
                      </a:solidFill>
                      <a:prstDash val="solid"/>
                    </a:lnT>
                    <a:solidFill>
                      <a:srgbClr val="D99694"/>
                    </a:solidFill>
                  </a:tcPr>
                </a:tc>
              </a:tr>
            </a:tbl>
          </a:graphicData>
        </a:graphic>
      </p:graphicFrame>
      <p:sp>
        <p:nvSpPr>
          <p:cNvPr id="12" name="object 12"/>
          <p:cNvSpPr txBox="1"/>
          <p:nvPr/>
        </p:nvSpPr>
        <p:spPr>
          <a:xfrm>
            <a:off x="9164167" y="6202215"/>
            <a:ext cx="481965" cy="152400"/>
          </a:xfrm>
          <a:prstGeom prst="rect">
            <a:avLst/>
          </a:prstGeom>
        </p:spPr>
        <p:txBody>
          <a:bodyPr vert="horz" wrap="square" lIns="0" tIns="0" rIns="0" bIns="0" rtlCol="0">
            <a:spAutoFit/>
          </a:bodyPr>
          <a:lstStyle/>
          <a:p>
            <a:pPr marL="12700">
              <a:lnSpc>
                <a:spcPts val="1045"/>
              </a:lnSpc>
            </a:pPr>
            <a:r>
              <a:rPr sz="1000" spc="-5" dirty="0">
                <a:solidFill>
                  <a:srgbClr val="1E7FB8"/>
                </a:solidFill>
                <a:latin typeface="Corbel"/>
                <a:cs typeface="Corbel"/>
              </a:rPr>
              <a:t>HE</a:t>
            </a:r>
            <a:r>
              <a:rPr sz="1000" dirty="0">
                <a:solidFill>
                  <a:srgbClr val="1E7FB8"/>
                </a:solidFill>
                <a:latin typeface="Corbel"/>
                <a:cs typeface="Corbel"/>
              </a:rPr>
              <a:t>A</a:t>
            </a:r>
            <a:r>
              <a:rPr sz="1000" spc="5" dirty="0">
                <a:solidFill>
                  <a:srgbClr val="1E7FB8"/>
                </a:solidFill>
                <a:latin typeface="Corbel"/>
                <a:cs typeface="Corbel"/>
              </a:rPr>
              <a:t>L</a:t>
            </a:r>
            <a:r>
              <a:rPr sz="1000" spc="-10" dirty="0">
                <a:solidFill>
                  <a:srgbClr val="1E7FB8"/>
                </a:solidFill>
                <a:latin typeface="Corbel"/>
                <a:cs typeface="Corbel"/>
              </a:rPr>
              <a:t>T</a:t>
            </a:r>
            <a:r>
              <a:rPr sz="1000" dirty="0">
                <a:solidFill>
                  <a:srgbClr val="1E7FB8"/>
                </a:solidFill>
                <a:latin typeface="Corbel"/>
                <a:cs typeface="Corbel"/>
              </a:rPr>
              <a:t>H</a:t>
            </a:r>
            <a:endParaRPr sz="1000">
              <a:latin typeface="Corbel"/>
              <a:cs typeface="Corbel"/>
            </a:endParaRPr>
          </a:p>
        </p:txBody>
      </p:sp>
      <p:sp>
        <p:nvSpPr>
          <p:cNvPr id="13" name="object 13"/>
          <p:cNvSpPr txBox="1">
            <a:spLocks noGrp="1"/>
          </p:cNvSpPr>
          <p:nvPr>
            <p:ph type="dt" sz="half" idx="4294967295"/>
          </p:nvPr>
        </p:nvSpPr>
        <p:spPr>
          <a:xfrm>
            <a:off x="9144965" y="6269982"/>
            <a:ext cx="1603375" cy="329565"/>
          </a:xfrm>
          <a:prstGeom prst="rect">
            <a:avLst/>
          </a:prstGeom>
        </p:spPr>
        <p:txBody>
          <a:bodyPr vert="horz" wrap="square" lIns="0" tIns="1905" rIns="0" bIns="0" rtlCol="0">
            <a:spAutoFit/>
          </a:bodyPr>
          <a:lstStyle/>
          <a:p>
            <a:pPr marL="12700">
              <a:lnSpc>
                <a:spcPct val="100000"/>
              </a:lnSpc>
              <a:spcBef>
                <a:spcPts val="15"/>
              </a:spcBef>
            </a:pPr>
            <a:r>
              <a:rPr spc="-85" dirty="0"/>
              <a:t>EMERGENCIES</a:t>
            </a:r>
          </a:p>
        </p:txBody>
      </p:sp>
      <p:sp>
        <p:nvSpPr>
          <p:cNvPr id="14" name="object 14"/>
          <p:cNvSpPr txBox="1">
            <a:spLocks noGrp="1"/>
          </p:cNvSpPr>
          <p:nvPr>
            <p:ph type="ftr" sz="quarter" idx="4294967295"/>
          </p:nvPr>
        </p:nvSpPr>
        <p:spPr>
          <a:xfrm>
            <a:off x="10436173" y="6515859"/>
            <a:ext cx="630554" cy="165100"/>
          </a:xfrm>
          <a:prstGeom prst="rect">
            <a:avLst/>
          </a:prstGeom>
        </p:spPr>
        <p:txBody>
          <a:bodyPr vert="horz" wrap="square" lIns="0" tIns="0" rIns="0" bIns="0" rtlCol="0">
            <a:spAutoFit/>
          </a:bodyPr>
          <a:lstStyle/>
          <a:p>
            <a:pPr marL="12700">
              <a:lnSpc>
                <a:spcPts val="1140"/>
              </a:lnSpc>
            </a:pPr>
            <a:r>
              <a:rPr spc="-80" dirty="0"/>
              <a:t>p</a:t>
            </a:r>
            <a:r>
              <a:rPr spc="-90" dirty="0"/>
              <a:t>r</a:t>
            </a:r>
            <a:r>
              <a:rPr spc="-80" dirty="0"/>
              <a:t>og</a:t>
            </a:r>
            <a:r>
              <a:rPr spc="-90" dirty="0"/>
              <a:t>r</a:t>
            </a:r>
            <a:r>
              <a:rPr spc="-85" dirty="0"/>
              <a:t>a</a:t>
            </a:r>
            <a:r>
              <a:rPr spc="-80" dirty="0"/>
              <a:t>mm</a:t>
            </a:r>
            <a:r>
              <a:rPr dirty="0"/>
              <a:t>e</a:t>
            </a:r>
          </a:p>
        </p:txBody>
      </p:sp>
    </p:spTree>
    <p:extLst>
      <p:ext uri="{BB962C8B-B14F-4D97-AF65-F5344CB8AC3E}">
        <p14:creationId xmlns:p14="http://schemas.microsoft.com/office/powerpoint/2010/main" val="24180331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65178"/>
          </a:xfrm>
        </p:spPr>
        <p:txBody>
          <a:bodyPr>
            <a:normAutofit fontScale="90000"/>
          </a:bodyPr>
          <a:lstStyle/>
          <a:p>
            <a:r>
              <a:rPr lang="en-US" b="1" dirty="0">
                <a:solidFill>
                  <a:srgbClr val="0070C0"/>
                </a:solidFill>
              </a:rPr>
              <a:t>Sepsis – </a:t>
            </a:r>
            <a:r>
              <a:rPr lang="en-US" sz="2800" b="1" dirty="0">
                <a:solidFill>
                  <a:srgbClr val="0070C0"/>
                </a:solidFill>
              </a:rPr>
              <a:t>Diagnostic Criteria </a:t>
            </a:r>
            <a:r>
              <a:rPr lang="en-US" sz="2800" b="1" dirty="0" smtClean="0">
                <a:solidFill>
                  <a:srgbClr val="0070C0"/>
                </a:solidFill>
              </a:rPr>
              <a:t>(Children)</a:t>
            </a:r>
            <a:endParaRPr lang="en-US" sz="2800" dirty="0"/>
          </a:p>
        </p:txBody>
      </p:sp>
      <p:sp>
        <p:nvSpPr>
          <p:cNvPr id="3" name="Content Placeholder 2"/>
          <p:cNvSpPr>
            <a:spLocks noGrp="1"/>
          </p:cNvSpPr>
          <p:nvPr>
            <p:ph idx="1"/>
          </p:nvPr>
        </p:nvSpPr>
        <p:spPr>
          <a:xfrm>
            <a:off x="159026" y="1160890"/>
            <a:ext cx="11194774" cy="5494352"/>
          </a:xfrm>
        </p:spPr>
        <p:txBody>
          <a:bodyPr>
            <a:normAutofit/>
          </a:bodyPr>
          <a:lstStyle/>
          <a:p>
            <a:pPr marL="0" indent="0">
              <a:buNone/>
            </a:pPr>
            <a:r>
              <a:rPr lang="en-US" b="1" dirty="0">
                <a:solidFill>
                  <a:srgbClr val="0070C0"/>
                </a:solidFill>
              </a:rPr>
              <a:t>Children:</a:t>
            </a:r>
            <a:r>
              <a:rPr lang="en-US" dirty="0">
                <a:solidFill>
                  <a:srgbClr val="0070C0"/>
                </a:solidFill>
              </a:rPr>
              <a:t> </a:t>
            </a:r>
            <a:endParaRPr lang="en-US" dirty="0" smtClean="0">
              <a:solidFill>
                <a:srgbClr val="0070C0"/>
              </a:solidFill>
            </a:endParaRPr>
          </a:p>
          <a:p>
            <a:pPr marL="0" indent="0">
              <a:buNone/>
            </a:pPr>
            <a:r>
              <a:rPr lang="en-US" dirty="0" smtClean="0">
                <a:solidFill>
                  <a:srgbClr val="0070C0"/>
                </a:solidFill>
              </a:rPr>
              <a:t>Suspected </a:t>
            </a:r>
            <a:r>
              <a:rPr lang="en-US" dirty="0">
                <a:solidFill>
                  <a:srgbClr val="0070C0"/>
                </a:solidFill>
              </a:rPr>
              <a:t>or proven infection and ≥2 Systemic Inflammatory </a:t>
            </a:r>
            <a:r>
              <a:rPr lang="en-US" dirty="0" err="1">
                <a:solidFill>
                  <a:srgbClr val="0070C0"/>
                </a:solidFill>
              </a:rPr>
              <a:t>Respone</a:t>
            </a:r>
            <a:r>
              <a:rPr lang="en-US" dirty="0">
                <a:solidFill>
                  <a:srgbClr val="0070C0"/>
                </a:solidFill>
              </a:rPr>
              <a:t> Syndrome (SIRS) </a:t>
            </a:r>
            <a:r>
              <a:rPr lang="en-US" dirty="0" smtClean="0">
                <a:solidFill>
                  <a:srgbClr val="0070C0"/>
                </a:solidFill>
              </a:rPr>
              <a:t>criteria:</a:t>
            </a:r>
          </a:p>
          <a:p>
            <a:pPr lvl="1">
              <a:lnSpc>
                <a:spcPct val="150000"/>
              </a:lnSpc>
            </a:pPr>
            <a:r>
              <a:rPr lang="en-US" dirty="0" smtClean="0">
                <a:solidFill>
                  <a:srgbClr val="0070C0"/>
                </a:solidFill>
              </a:rPr>
              <a:t>(Fever </a:t>
            </a:r>
            <a:r>
              <a:rPr lang="en-US" dirty="0">
                <a:solidFill>
                  <a:srgbClr val="0070C0"/>
                </a:solidFill>
              </a:rPr>
              <a:t>of more than 38°C (100.4°F) or less than 36°C (96.8°F), </a:t>
            </a:r>
            <a:endParaRPr lang="en-US" dirty="0" smtClean="0">
              <a:solidFill>
                <a:srgbClr val="0070C0"/>
              </a:solidFill>
            </a:endParaRPr>
          </a:p>
          <a:p>
            <a:pPr lvl="1">
              <a:lnSpc>
                <a:spcPct val="150000"/>
              </a:lnSpc>
            </a:pPr>
            <a:r>
              <a:rPr lang="en-US" dirty="0" smtClean="0">
                <a:solidFill>
                  <a:srgbClr val="0070C0"/>
                </a:solidFill>
              </a:rPr>
              <a:t>Heart </a:t>
            </a:r>
            <a:r>
              <a:rPr lang="en-US" dirty="0">
                <a:solidFill>
                  <a:srgbClr val="0070C0"/>
                </a:solidFill>
              </a:rPr>
              <a:t>rate of more than 90 beats per minute, </a:t>
            </a:r>
            <a:endParaRPr lang="en-US" dirty="0" smtClean="0">
              <a:solidFill>
                <a:srgbClr val="0070C0"/>
              </a:solidFill>
            </a:endParaRPr>
          </a:p>
          <a:p>
            <a:pPr lvl="1">
              <a:lnSpc>
                <a:spcPct val="150000"/>
              </a:lnSpc>
            </a:pPr>
            <a:r>
              <a:rPr lang="en-US" dirty="0" smtClean="0">
                <a:solidFill>
                  <a:srgbClr val="0070C0"/>
                </a:solidFill>
              </a:rPr>
              <a:t>Respiratory </a:t>
            </a:r>
            <a:r>
              <a:rPr lang="en-US" dirty="0">
                <a:solidFill>
                  <a:srgbClr val="0070C0"/>
                </a:solidFill>
              </a:rPr>
              <a:t>rate of more than 20 breaths per minute or arterial carbon dioxide tension (PaCO</a:t>
            </a:r>
            <a:r>
              <a:rPr lang="en-US" baseline="-25000" dirty="0">
                <a:solidFill>
                  <a:srgbClr val="0070C0"/>
                </a:solidFill>
              </a:rPr>
              <a:t>2</a:t>
            </a:r>
            <a:r>
              <a:rPr lang="en-US" dirty="0">
                <a:solidFill>
                  <a:srgbClr val="0070C0"/>
                </a:solidFill>
              </a:rPr>
              <a:t>) of less than 32 mm Hg, </a:t>
            </a:r>
            <a:endParaRPr lang="en-US" dirty="0" smtClean="0">
              <a:solidFill>
                <a:srgbClr val="0070C0"/>
              </a:solidFill>
            </a:endParaRPr>
          </a:p>
          <a:p>
            <a:pPr lvl="1">
              <a:lnSpc>
                <a:spcPct val="150000"/>
              </a:lnSpc>
            </a:pPr>
            <a:r>
              <a:rPr lang="en-US" dirty="0" smtClean="0">
                <a:solidFill>
                  <a:srgbClr val="0070C0"/>
                </a:solidFill>
              </a:rPr>
              <a:t>Abnormal </a:t>
            </a:r>
            <a:r>
              <a:rPr lang="en-US" dirty="0">
                <a:solidFill>
                  <a:srgbClr val="0070C0"/>
                </a:solidFill>
              </a:rPr>
              <a:t>white blood cell count (&gt;12,000/µL or &lt; 4,000/µL or &gt;10% immature [band] forms) of which one must be abnormal temperature or white blood cell count.</a:t>
            </a:r>
          </a:p>
          <a:p>
            <a:endParaRPr lang="en-US" dirty="0"/>
          </a:p>
        </p:txBody>
      </p:sp>
    </p:spTree>
    <p:extLst>
      <p:ext uri="{BB962C8B-B14F-4D97-AF65-F5344CB8AC3E}">
        <p14:creationId xmlns:p14="http://schemas.microsoft.com/office/powerpoint/2010/main" val="23801274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3264" y="78878"/>
            <a:ext cx="3568148" cy="573129"/>
          </a:xfrm>
        </p:spPr>
        <p:txBody>
          <a:bodyPr>
            <a:normAutofit fontScale="90000"/>
          </a:bodyPr>
          <a:lstStyle/>
          <a:p>
            <a:r>
              <a:rPr lang="en-US" b="1" dirty="0" smtClean="0">
                <a:solidFill>
                  <a:srgbClr val="0070C0"/>
                </a:solidFill>
              </a:rPr>
              <a:t>Sepsis - </a:t>
            </a:r>
            <a:r>
              <a:rPr lang="en-US" sz="2800" b="1" i="1" dirty="0" smtClean="0">
                <a:solidFill>
                  <a:srgbClr val="0070C0"/>
                </a:solidFill>
              </a:rPr>
              <a:t>Treatment</a:t>
            </a:r>
            <a:endParaRPr lang="en-US" sz="2800" b="1" i="1" dirty="0">
              <a:solidFill>
                <a:srgbClr val="0070C0"/>
              </a:solidFill>
            </a:endParaRPr>
          </a:p>
        </p:txBody>
      </p:sp>
      <p:sp>
        <p:nvSpPr>
          <p:cNvPr id="3" name="Content Placeholder 2"/>
          <p:cNvSpPr>
            <a:spLocks noGrp="1"/>
          </p:cNvSpPr>
          <p:nvPr>
            <p:ph idx="1"/>
          </p:nvPr>
        </p:nvSpPr>
        <p:spPr>
          <a:xfrm>
            <a:off x="246490" y="1017766"/>
            <a:ext cx="11569148" cy="5629523"/>
          </a:xfrm>
        </p:spPr>
        <p:txBody>
          <a:bodyPr>
            <a:normAutofit lnSpcReduction="10000"/>
          </a:bodyPr>
          <a:lstStyle/>
          <a:p>
            <a:pPr marL="0" indent="0">
              <a:buNone/>
            </a:pPr>
            <a:r>
              <a:rPr lang="en-US" b="1" dirty="0">
                <a:solidFill>
                  <a:srgbClr val="0070C0"/>
                </a:solidFill>
              </a:rPr>
              <a:t>A: ADULTS:</a:t>
            </a:r>
          </a:p>
          <a:p>
            <a:pPr marL="0" indent="0">
              <a:buNone/>
            </a:pPr>
            <a:r>
              <a:rPr lang="en-US" dirty="0">
                <a:solidFill>
                  <a:srgbClr val="0070C0"/>
                </a:solidFill>
              </a:rPr>
              <a:t>Give empirical IV antimicrobials within the first hour. This is crucially important.</a:t>
            </a:r>
          </a:p>
          <a:p>
            <a:r>
              <a:rPr lang="en-US" dirty="0" smtClean="0">
                <a:solidFill>
                  <a:srgbClr val="0070C0"/>
                </a:solidFill>
              </a:rPr>
              <a:t>Give </a:t>
            </a:r>
            <a:r>
              <a:rPr lang="en-US" b="1" dirty="0">
                <a:solidFill>
                  <a:srgbClr val="0070C0"/>
                </a:solidFill>
              </a:rPr>
              <a:t>Ceftriaxone </a:t>
            </a:r>
            <a:r>
              <a:rPr lang="en-US" dirty="0">
                <a:solidFill>
                  <a:srgbClr val="0070C0"/>
                </a:solidFill>
              </a:rPr>
              <a:t>(1 gram daily IV) or </a:t>
            </a:r>
            <a:r>
              <a:rPr lang="en-US" b="1" dirty="0">
                <a:solidFill>
                  <a:srgbClr val="0070C0"/>
                </a:solidFill>
              </a:rPr>
              <a:t>ampicillin</a:t>
            </a:r>
            <a:r>
              <a:rPr lang="en-US" dirty="0">
                <a:solidFill>
                  <a:srgbClr val="0070C0"/>
                </a:solidFill>
              </a:rPr>
              <a:t> 2 grams every 6 hours plus gentamicin 7.0 mg/kg IV every 24 hours.</a:t>
            </a:r>
          </a:p>
          <a:p>
            <a:endParaRPr lang="en-US" dirty="0">
              <a:solidFill>
                <a:srgbClr val="0070C0"/>
              </a:solidFill>
            </a:endParaRPr>
          </a:p>
          <a:p>
            <a:pPr marL="0" indent="0">
              <a:buNone/>
            </a:pPr>
            <a:r>
              <a:rPr lang="en-US" b="1" dirty="0">
                <a:solidFill>
                  <a:srgbClr val="0070C0"/>
                </a:solidFill>
              </a:rPr>
              <a:t>B: CHILDREN</a:t>
            </a:r>
            <a:r>
              <a:rPr lang="en-US" dirty="0">
                <a:solidFill>
                  <a:srgbClr val="0070C0"/>
                </a:solidFill>
              </a:rPr>
              <a:t>: </a:t>
            </a:r>
          </a:p>
          <a:p>
            <a:pPr marL="0" indent="0">
              <a:buNone/>
            </a:pPr>
            <a:r>
              <a:rPr lang="en-US" dirty="0" smtClean="0">
                <a:solidFill>
                  <a:srgbClr val="FF0000"/>
                </a:solidFill>
              </a:rPr>
              <a:t>Start </a:t>
            </a:r>
            <a:r>
              <a:rPr lang="en-US" dirty="0">
                <a:solidFill>
                  <a:srgbClr val="FF0000"/>
                </a:solidFill>
              </a:rPr>
              <a:t>the child immediately on antibiotics</a:t>
            </a:r>
            <a:r>
              <a:rPr lang="en-US" dirty="0">
                <a:solidFill>
                  <a:srgbClr val="0070C0"/>
                </a:solidFill>
              </a:rPr>
              <a:t>.</a:t>
            </a:r>
          </a:p>
          <a:p>
            <a:r>
              <a:rPr lang="en-US" dirty="0" smtClean="0">
                <a:solidFill>
                  <a:srgbClr val="0070C0"/>
                </a:solidFill>
              </a:rPr>
              <a:t>Give </a:t>
            </a:r>
            <a:r>
              <a:rPr lang="en-US" dirty="0">
                <a:solidFill>
                  <a:srgbClr val="0070C0"/>
                </a:solidFill>
              </a:rPr>
              <a:t>IV </a:t>
            </a:r>
            <a:r>
              <a:rPr lang="en-US" b="1" dirty="0" smtClean="0">
                <a:solidFill>
                  <a:srgbClr val="0070C0"/>
                </a:solidFill>
              </a:rPr>
              <a:t>Ampicillin</a:t>
            </a:r>
            <a:r>
              <a:rPr lang="en-US" dirty="0" smtClean="0">
                <a:solidFill>
                  <a:srgbClr val="0070C0"/>
                </a:solidFill>
              </a:rPr>
              <a:t> </a:t>
            </a:r>
            <a:r>
              <a:rPr lang="en-US" dirty="0">
                <a:solidFill>
                  <a:srgbClr val="0070C0"/>
                </a:solidFill>
              </a:rPr>
              <a:t>at 50 mg/kg every 6 h plus IV </a:t>
            </a:r>
            <a:r>
              <a:rPr lang="en-US" b="1" dirty="0" smtClean="0">
                <a:solidFill>
                  <a:srgbClr val="0070C0"/>
                </a:solidFill>
              </a:rPr>
              <a:t>Gentamicin</a:t>
            </a:r>
            <a:r>
              <a:rPr lang="en-US" dirty="0" smtClean="0">
                <a:solidFill>
                  <a:srgbClr val="0070C0"/>
                </a:solidFill>
              </a:rPr>
              <a:t> </a:t>
            </a:r>
            <a:r>
              <a:rPr lang="en-US" dirty="0">
                <a:solidFill>
                  <a:srgbClr val="0070C0"/>
                </a:solidFill>
              </a:rPr>
              <a:t>7.5 mg/kg once a day for 7–10 days; alternatively, give ceftriaxone at 80–100 mg/kg IV once daily over 30–60 min for 7–10 </a:t>
            </a:r>
            <a:r>
              <a:rPr lang="en-US" dirty="0" smtClean="0">
                <a:solidFill>
                  <a:srgbClr val="0070C0"/>
                </a:solidFill>
              </a:rPr>
              <a:t>days.</a:t>
            </a:r>
          </a:p>
          <a:p>
            <a:r>
              <a:rPr lang="en-US" dirty="0" smtClean="0">
                <a:solidFill>
                  <a:srgbClr val="0070C0"/>
                </a:solidFill>
              </a:rPr>
              <a:t>When </a:t>
            </a:r>
            <a:r>
              <a:rPr lang="en-US" b="1" dirty="0" smtClean="0">
                <a:solidFill>
                  <a:srgbClr val="0070C0"/>
                </a:solidFill>
              </a:rPr>
              <a:t>Staphylococcal </a:t>
            </a:r>
            <a:r>
              <a:rPr lang="en-US" b="1" dirty="0">
                <a:solidFill>
                  <a:srgbClr val="0070C0"/>
                </a:solidFill>
              </a:rPr>
              <a:t>infection </a:t>
            </a:r>
            <a:r>
              <a:rPr lang="en-US" dirty="0">
                <a:solidFill>
                  <a:srgbClr val="0070C0"/>
                </a:solidFill>
              </a:rPr>
              <a:t>is strongly suspected, give </a:t>
            </a:r>
            <a:r>
              <a:rPr lang="en-US" b="1" dirty="0" err="1" smtClean="0">
                <a:solidFill>
                  <a:srgbClr val="0070C0"/>
                </a:solidFill>
              </a:rPr>
              <a:t>Flucloxacillin</a:t>
            </a:r>
            <a:r>
              <a:rPr lang="en-US" dirty="0" smtClean="0">
                <a:solidFill>
                  <a:srgbClr val="0070C0"/>
                </a:solidFill>
              </a:rPr>
              <a:t> </a:t>
            </a:r>
            <a:r>
              <a:rPr lang="en-US" dirty="0">
                <a:solidFill>
                  <a:srgbClr val="0070C0"/>
                </a:solidFill>
              </a:rPr>
              <a:t>at 50 mg/kg every 6 h IV plus IV </a:t>
            </a:r>
            <a:r>
              <a:rPr lang="en-US" b="1" dirty="0" smtClean="0">
                <a:solidFill>
                  <a:srgbClr val="0070C0"/>
                </a:solidFill>
              </a:rPr>
              <a:t>Gentamicin</a:t>
            </a:r>
            <a:r>
              <a:rPr lang="en-US" dirty="0" smtClean="0">
                <a:solidFill>
                  <a:srgbClr val="0070C0"/>
                </a:solidFill>
              </a:rPr>
              <a:t> </a:t>
            </a:r>
            <a:r>
              <a:rPr lang="en-US" dirty="0">
                <a:solidFill>
                  <a:srgbClr val="0070C0"/>
                </a:solidFill>
              </a:rPr>
              <a:t>at 7.5 mg/kg once a day</a:t>
            </a:r>
          </a:p>
          <a:p>
            <a:endParaRPr lang="en-US" dirty="0">
              <a:solidFill>
                <a:srgbClr val="0070C0"/>
              </a:solidFill>
            </a:endParaRPr>
          </a:p>
        </p:txBody>
      </p:sp>
    </p:spTree>
    <p:extLst>
      <p:ext uri="{BB962C8B-B14F-4D97-AF65-F5344CB8AC3E}">
        <p14:creationId xmlns:p14="http://schemas.microsoft.com/office/powerpoint/2010/main" val="321517830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6378"/>
            <a:ext cx="6294120" cy="507078"/>
          </a:xfrm>
        </p:spPr>
        <p:txBody>
          <a:bodyPr>
            <a:normAutofit fontScale="90000"/>
          </a:bodyPr>
          <a:lstStyle/>
          <a:p>
            <a:pPr lvl="0"/>
            <a:r>
              <a:rPr lang="en-US" dirty="0"/>
              <a:t/>
            </a:r>
            <a:br>
              <a:rPr lang="en-US" dirty="0"/>
            </a:br>
            <a:r>
              <a:rPr lang="en-US" b="1" dirty="0" smtClean="0">
                <a:solidFill>
                  <a:srgbClr val="0070C0"/>
                </a:solidFill>
              </a:rPr>
              <a:t>5. Septic shock – </a:t>
            </a:r>
            <a:r>
              <a:rPr lang="en-US" sz="3100" i="1" dirty="0" smtClean="0">
                <a:solidFill>
                  <a:srgbClr val="0070C0"/>
                </a:solidFill>
              </a:rPr>
              <a:t>Diagnostic criteria</a:t>
            </a:r>
            <a:r>
              <a:rPr lang="en-US" dirty="0">
                <a:solidFill>
                  <a:srgbClr val="0070C0"/>
                </a:solidFill>
              </a:rPr>
              <a:t/>
            </a:r>
            <a:br>
              <a:rPr lang="en-US" dirty="0">
                <a:solidFill>
                  <a:srgbClr val="0070C0"/>
                </a:solidFill>
              </a:rPr>
            </a:br>
            <a:endParaRPr lang="en-US" dirty="0">
              <a:solidFill>
                <a:srgbClr val="0070C0"/>
              </a:solidFill>
            </a:endParaRPr>
          </a:p>
        </p:txBody>
      </p:sp>
      <p:sp>
        <p:nvSpPr>
          <p:cNvPr id="3" name="Content Placeholder 2"/>
          <p:cNvSpPr>
            <a:spLocks noGrp="1"/>
          </p:cNvSpPr>
          <p:nvPr>
            <p:ph idx="1"/>
          </p:nvPr>
        </p:nvSpPr>
        <p:spPr>
          <a:xfrm>
            <a:off x="341905" y="861347"/>
            <a:ext cx="11489635" cy="5706429"/>
          </a:xfrm>
        </p:spPr>
        <p:txBody>
          <a:bodyPr>
            <a:normAutofit fontScale="92500" lnSpcReduction="20000"/>
          </a:bodyPr>
          <a:lstStyle/>
          <a:p>
            <a:pPr marL="0" indent="0">
              <a:buNone/>
            </a:pPr>
            <a:endParaRPr lang="en-US" b="1" dirty="0" smtClean="0"/>
          </a:p>
          <a:p>
            <a:pPr marL="0" indent="0">
              <a:buNone/>
            </a:pPr>
            <a:r>
              <a:rPr lang="en-US" b="1" dirty="0" smtClean="0">
                <a:solidFill>
                  <a:srgbClr val="0070C0"/>
                </a:solidFill>
              </a:rPr>
              <a:t>Adults</a:t>
            </a:r>
            <a:r>
              <a:rPr lang="en-US" b="1" dirty="0">
                <a:solidFill>
                  <a:srgbClr val="0070C0"/>
                </a:solidFill>
              </a:rPr>
              <a:t>:</a:t>
            </a:r>
            <a:r>
              <a:rPr lang="en-US" dirty="0">
                <a:solidFill>
                  <a:srgbClr val="0070C0"/>
                </a:solidFill>
              </a:rPr>
              <a:t> persisting hypotension despite volume resuscitation, requiring vasopressors to maintain MAP ≥65 mmHg and serum lactate level &gt;2 </a:t>
            </a:r>
            <a:r>
              <a:rPr lang="en-US" dirty="0" err="1">
                <a:solidFill>
                  <a:srgbClr val="0070C0"/>
                </a:solidFill>
              </a:rPr>
              <a:t>mmol</a:t>
            </a:r>
            <a:r>
              <a:rPr lang="en-US" dirty="0">
                <a:solidFill>
                  <a:srgbClr val="0070C0"/>
                </a:solidFill>
              </a:rPr>
              <a:t>/L.</a:t>
            </a:r>
          </a:p>
          <a:p>
            <a:pPr marL="0" indent="0">
              <a:buNone/>
            </a:pPr>
            <a:r>
              <a:rPr lang="en-US" dirty="0">
                <a:solidFill>
                  <a:srgbClr val="0070C0"/>
                </a:solidFill>
              </a:rPr>
              <a:t> </a:t>
            </a:r>
          </a:p>
          <a:p>
            <a:pPr marL="0" indent="0">
              <a:buNone/>
            </a:pPr>
            <a:r>
              <a:rPr lang="en-US" b="1" dirty="0">
                <a:solidFill>
                  <a:srgbClr val="0070C0"/>
                </a:solidFill>
              </a:rPr>
              <a:t>Children</a:t>
            </a:r>
            <a:r>
              <a:rPr lang="en-US" dirty="0">
                <a:solidFill>
                  <a:srgbClr val="0070C0"/>
                </a:solidFill>
              </a:rPr>
              <a:t>: any hypotension (SBP &lt;5th centile or &gt;2 SD below normal for age) or 2-3 of the following: </a:t>
            </a:r>
          </a:p>
          <a:p>
            <a:pPr lvl="1"/>
            <a:r>
              <a:rPr lang="en-US" dirty="0">
                <a:solidFill>
                  <a:srgbClr val="0070C0"/>
                </a:solidFill>
              </a:rPr>
              <a:t>altered mental state;</a:t>
            </a:r>
          </a:p>
          <a:p>
            <a:pPr lvl="1"/>
            <a:r>
              <a:rPr lang="en-US" dirty="0">
                <a:solidFill>
                  <a:srgbClr val="0070C0"/>
                </a:solidFill>
              </a:rPr>
              <a:t>tachycardia or bradycardia (HR &lt;90 bpm or &gt;160 bpm in infants and HR &lt;70 bpm or &gt;150 bpm in children); </a:t>
            </a:r>
          </a:p>
          <a:p>
            <a:pPr lvl="1"/>
            <a:r>
              <a:rPr lang="en-US" dirty="0">
                <a:solidFill>
                  <a:srgbClr val="0070C0"/>
                </a:solidFill>
              </a:rPr>
              <a:t>prolonged capillary refill (&gt;2 sec) or warm vasodilation with bounding pulses;</a:t>
            </a:r>
          </a:p>
          <a:p>
            <a:pPr lvl="1"/>
            <a:r>
              <a:rPr lang="en-US" dirty="0">
                <a:solidFill>
                  <a:srgbClr val="0070C0"/>
                </a:solidFill>
              </a:rPr>
              <a:t>tachypnea;</a:t>
            </a:r>
          </a:p>
          <a:p>
            <a:pPr lvl="1"/>
            <a:r>
              <a:rPr lang="en-US" dirty="0">
                <a:solidFill>
                  <a:srgbClr val="0070C0"/>
                </a:solidFill>
              </a:rPr>
              <a:t>mottled skin or petechial or </a:t>
            </a:r>
            <a:r>
              <a:rPr lang="en-US" dirty="0" err="1">
                <a:solidFill>
                  <a:srgbClr val="0070C0"/>
                </a:solidFill>
              </a:rPr>
              <a:t>purpuric</a:t>
            </a:r>
            <a:r>
              <a:rPr lang="en-US" dirty="0">
                <a:solidFill>
                  <a:srgbClr val="0070C0"/>
                </a:solidFill>
              </a:rPr>
              <a:t> rash; </a:t>
            </a:r>
          </a:p>
          <a:p>
            <a:pPr lvl="1"/>
            <a:r>
              <a:rPr lang="en-US" dirty="0">
                <a:solidFill>
                  <a:srgbClr val="0070C0"/>
                </a:solidFill>
              </a:rPr>
              <a:t>increased lactate; </a:t>
            </a:r>
          </a:p>
          <a:p>
            <a:pPr lvl="1"/>
            <a:r>
              <a:rPr lang="en-US" dirty="0">
                <a:solidFill>
                  <a:srgbClr val="0070C0"/>
                </a:solidFill>
              </a:rPr>
              <a:t>oliguria; </a:t>
            </a:r>
          </a:p>
          <a:p>
            <a:pPr lvl="1"/>
            <a:r>
              <a:rPr lang="en-US" dirty="0">
                <a:solidFill>
                  <a:srgbClr val="0070C0"/>
                </a:solidFill>
              </a:rPr>
              <a:t>Hyperthermia or hypothermia.</a:t>
            </a:r>
          </a:p>
          <a:p>
            <a:pPr marL="0" indent="0">
              <a:buNone/>
            </a:pPr>
            <a:r>
              <a:rPr lang="en-US" dirty="0"/>
              <a:t> </a:t>
            </a:r>
            <a:endParaRPr lang="en-US" dirty="0">
              <a:solidFill>
                <a:srgbClr val="0070C0"/>
              </a:solidFill>
            </a:endParaRPr>
          </a:p>
        </p:txBody>
      </p:sp>
    </p:spTree>
    <p:extLst>
      <p:ext uri="{BB962C8B-B14F-4D97-AF65-F5344CB8AC3E}">
        <p14:creationId xmlns:p14="http://schemas.microsoft.com/office/powerpoint/2010/main" val="25627449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6378"/>
            <a:ext cx="10515600" cy="507078"/>
          </a:xfrm>
        </p:spPr>
        <p:txBody>
          <a:bodyPr>
            <a:normAutofit fontScale="90000"/>
          </a:bodyPr>
          <a:lstStyle/>
          <a:p>
            <a:pPr lvl="0"/>
            <a:r>
              <a:rPr lang="en-US" dirty="0" smtClean="0"/>
              <a:t/>
            </a:r>
            <a:br>
              <a:rPr lang="en-US" dirty="0" smtClean="0"/>
            </a:br>
            <a:r>
              <a:rPr lang="en-US" b="1" dirty="0">
                <a:solidFill>
                  <a:srgbClr val="0070C0"/>
                </a:solidFill>
              </a:rPr>
              <a:t>S</a:t>
            </a:r>
            <a:r>
              <a:rPr lang="en-US" b="1" dirty="0" smtClean="0">
                <a:solidFill>
                  <a:srgbClr val="0070C0"/>
                </a:solidFill>
              </a:rPr>
              <a:t>eptic shock - </a:t>
            </a:r>
            <a:r>
              <a:rPr lang="en-US" sz="3100" b="1" i="1" dirty="0">
                <a:solidFill>
                  <a:srgbClr val="0070C0"/>
                </a:solidFill>
              </a:rPr>
              <a:t>T</a:t>
            </a:r>
            <a:r>
              <a:rPr lang="en-US" sz="3100" b="1" i="1" dirty="0" smtClean="0">
                <a:solidFill>
                  <a:srgbClr val="0070C0"/>
                </a:solidFill>
              </a:rPr>
              <a:t>reatment</a:t>
            </a:r>
            <a:r>
              <a:rPr lang="en-US" dirty="0">
                <a:solidFill>
                  <a:srgbClr val="0070C0"/>
                </a:solidFill>
              </a:rPr>
              <a:t/>
            </a:r>
            <a:br>
              <a:rPr lang="en-US" dirty="0">
                <a:solidFill>
                  <a:srgbClr val="0070C0"/>
                </a:solidFill>
              </a:rPr>
            </a:br>
            <a:endParaRPr lang="en-US" dirty="0">
              <a:solidFill>
                <a:srgbClr val="0070C0"/>
              </a:solidFill>
            </a:endParaRPr>
          </a:p>
        </p:txBody>
      </p:sp>
      <p:sp>
        <p:nvSpPr>
          <p:cNvPr id="3" name="Content Placeholder 2"/>
          <p:cNvSpPr>
            <a:spLocks noGrp="1"/>
          </p:cNvSpPr>
          <p:nvPr>
            <p:ph idx="1"/>
          </p:nvPr>
        </p:nvSpPr>
        <p:spPr>
          <a:xfrm>
            <a:off x="159026" y="861347"/>
            <a:ext cx="11807687" cy="5889309"/>
          </a:xfrm>
        </p:spPr>
        <p:txBody>
          <a:bodyPr>
            <a:normAutofit fontScale="62500" lnSpcReduction="20000"/>
          </a:bodyPr>
          <a:lstStyle/>
          <a:p>
            <a:pPr marL="0" indent="0">
              <a:buNone/>
            </a:pPr>
            <a:r>
              <a:rPr lang="en-US" b="1" dirty="0">
                <a:solidFill>
                  <a:srgbClr val="0070C0"/>
                </a:solidFill>
              </a:rPr>
              <a:t>A: ADULTS:</a:t>
            </a:r>
            <a:endParaRPr lang="en-US" dirty="0">
              <a:solidFill>
                <a:srgbClr val="0070C0"/>
              </a:solidFill>
            </a:endParaRPr>
          </a:p>
          <a:p>
            <a:r>
              <a:rPr lang="en-US" b="1" dirty="0">
                <a:solidFill>
                  <a:srgbClr val="FF0000"/>
                </a:solidFill>
              </a:rPr>
              <a:t>Give empirical IV antimicrobials within the first hour. This is crucially </a:t>
            </a:r>
            <a:r>
              <a:rPr lang="en-US" b="1" dirty="0" smtClean="0">
                <a:solidFill>
                  <a:srgbClr val="FF0000"/>
                </a:solidFill>
              </a:rPr>
              <a:t>important.</a:t>
            </a:r>
            <a:r>
              <a:rPr lang="en-US" dirty="0">
                <a:solidFill>
                  <a:srgbClr val="FF0000"/>
                </a:solidFill>
              </a:rPr>
              <a:t> </a:t>
            </a:r>
            <a:r>
              <a:rPr lang="en-US" b="1" dirty="0" smtClean="0">
                <a:solidFill>
                  <a:srgbClr val="FF0000"/>
                </a:solidFill>
              </a:rPr>
              <a:t>Give </a:t>
            </a:r>
            <a:r>
              <a:rPr lang="en-US" b="1" dirty="0">
                <a:solidFill>
                  <a:srgbClr val="FF0000"/>
                </a:solidFill>
              </a:rPr>
              <a:t>Ceftriaxone </a:t>
            </a:r>
            <a:r>
              <a:rPr lang="en-US" dirty="0">
                <a:solidFill>
                  <a:srgbClr val="FF0000"/>
                </a:solidFill>
              </a:rPr>
              <a:t>(1 gram daily IV) or ampicillin 2 grams every 6 hours P</a:t>
            </a:r>
            <a:r>
              <a:rPr lang="en-US" b="1" dirty="0">
                <a:solidFill>
                  <a:srgbClr val="FF0000"/>
                </a:solidFill>
              </a:rPr>
              <a:t>LUS</a:t>
            </a:r>
            <a:r>
              <a:rPr lang="en-US" dirty="0">
                <a:solidFill>
                  <a:srgbClr val="FF0000"/>
                </a:solidFill>
              </a:rPr>
              <a:t>  </a:t>
            </a:r>
            <a:r>
              <a:rPr lang="en-US" b="1" dirty="0">
                <a:solidFill>
                  <a:srgbClr val="FF0000"/>
                </a:solidFill>
              </a:rPr>
              <a:t>Gentamicin</a:t>
            </a:r>
            <a:r>
              <a:rPr lang="en-US" dirty="0">
                <a:solidFill>
                  <a:srgbClr val="FF0000"/>
                </a:solidFill>
              </a:rPr>
              <a:t> 7.0 mg/kg IV every 24 hours.</a:t>
            </a:r>
          </a:p>
          <a:p>
            <a:pPr lvl="0"/>
            <a:r>
              <a:rPr lang="en-US" dirty="0" smtClean="0">
                <a:solidFill>
                  <a:srgbClr val="0070C0"/>
                </a:solidFill>
              </a:rPr>
              <a:t>Give </a:t>
            </a:r>
            <a:r>
              <a:rPr lang="en-US" dirty="0">
                <a:solidFill>
                  <a:srgbClr val="0070C0"/>
                </a:solidFill>
              </a:rPr>
              <a:t>1000 ml Ringers Lactate (RL) or Normal Saline (NS) bolus</a:t>
            </a:r>
            <a:r>
              <a:rPr lang="en-US" dirty="0" smtClean="0">
                <a:solidFill>
                  <a:srgbClr val="0070C0"/>
                </a:solidFill>
              </a:rPr>
              <a:t>.</a:t>
            </a:r>
          </a:p>
          <a:p>
            <a:pPr lvl="0"/>
            <a:endParaRPr lang="en-US" dirty="0">
              <a:solidFill>
                <a:srgbClr val="0070C0"/>
              </a:solidFill>
            </a:endParaRPr>
          </a:p>
          <a:p>
            <a:pPr lvl="0"/>
            <a:r>
              <a:rPr lang="en-US" dirty="0">
                <a:solidFill>
                  <a:srgbClr val="0070C0"/>
                </a:solidFill>
              </a:rPr>
              <a:t>After the initial 1000 ml Ringers Lactate (RL) or Normal Saline (NS) bolus, give RL or NS at 20 ml/kg/hour, not to exceed a maximum of 60 ml/kg in the first 2 hours (including the initial bolus).</a:t>
            </a:r>
          </a:p>
          <a:p>
            <a:pPr lvl="0"/>
            <a:r>
              <a:rPr lang="en-US" dirty="0">
                <a:solidFill>
                  <a:srgbClr val="0070C0"/>
                </a:solidFill>
              </a:rPr>
              <a:t>Monitor SBP and clinical signs of perfusion (urine output, mental status</a:t>
            </a:r>
            <a:r>
              <a:rPr lang="en-US" dirty="0" smtClean="0">
                <a:solidFill>
                  <a:srgbClr val="0070C0"/>
                </a:solidFill>
              </a:rPr>
              <a:t>).</a:t>
            </a:r>
          </a:p>
          <a:p>
            <a:pPr lvl="0"/>
            <a:endParaRPr lang="en-US" dirty="0">
              <a:solidFill>
                <a:srgbClr val="0070C0"/>
              </a:solidFill>
            </a:endParaRPr>
          </a:p>
          <a:p>
            <a:pPr lvl="0"/>
            <a:r>
              <a:rPr lang="en-US" dirty="0">
                <a:solidFill>
                  <a:srgbClr val="0070C0"/>
                </a:solidFill>
              </a:rPr>
              <a:t>Consider adding vasopressors if SBP remains &lt;90 and signs of poor perfusion continue after fluid resuscitation (estimated 60 ml/kg) even within first 2 hours</a:t>
            </a:r>
            <a:r>
              <a:rPr lang="en-US" dirty="0" smtClean="0">
                <a:solidFill>
                  <a:srgbClr val="0070C0"/>
                </a:solidFill>
              </a:rPr>
              <a:t>.</a:t>
            </a:r>
          </a:p>
          <a:p>
            <a:pPr lvl="0"/>
            <a:endParaRPr lang="en-US" dirty="0">
              <a:solidFill>
                <a:srgbClr val="0070C0"/>
              </a:solidFill>
            </a:endParaRPr>
          </a:p>
          <a:p>
            <a:pPr lvl="0"/>
            <a:r>
              <a:rPr lang="en-US" dirty="0">
                <a:solidFill>
                  <a:srgbClr val="0070C0"/>
                </a:solidFill>
              </a:rPr>
              <a:t>At 2–6 hours, if SBP remains below 90 and signs of poor perfusion continue, continue fluids at 5–10 ml/kg/hour</a:t>
            </a:r>
            <a:r>
              <a:rPr lang="en-US" dirty="0" smtClean="0">
                <a:solidFill>
                  <a:srgbClr val="0070C0"/>
                </a:solidFill>
              </a:rPr>
              <a:t>.</a:t>
            </a:r>
          </a:p>
          <a:p>
            <a:pPr lvl="0"/>
            <a:endParaRPr lang="en-US" dirty="0">
              <a:solidFill>
                <a:srgbClr val="0070C0"/>
              </a:solidFill>
            </a:endParaRPr>
          </a:p>
          <a:p>
            <a:pPr lvl="0"/>
            <a:r>
              <a:rPr lang="en-US" dirty="0">
                <a:solidFill>
                  <a:srgbClr val="0070C0"/>
                </a:solidFill>
              </a:rPr>
              <a:t>At 2–6 hours, if SBP rises above 90, continue fluids at 2 ml/kg/hour. However, if the pulse is still high and there are other signs of poor perfusion, patient may still be volume-depleted and need more fluids</a:t>
            </a:r>
            <a:r>
              <a:rPr lang="en-US" dirty="0" smtClean="0">
                <a:solidFill>
                  <a:srgbClr val="0070C0"/>
                </a:solidFill>
              </a:rPr>
              <a:t>.</a:t>
            </a:r>
          </a:p>
          <a:p>
            <a:pPr lvl="0"/>
            <a:endParaRPr lang="en-US" dirty="0">
              <a:solidFill>
                <a:srgbClr val="0070C0"/>
              </a:solidFill>
            </a:endParaRPr>
          </a:p>
          <a:p>
            <a:pPr lvl="0"/>
            <a:r>
              <a:rPr lang="en-US" dirty="0">
                <a:solidFill>
                  <a:srgbClr val="0070C0"/>
                </a:solidFill>
              </a:rPr>
              <a:t>Watch carefully for signs of fluid overload (increased JVP, increasing crackles or </a:t>
            </a:r>
            <a:r>
              <a:rPr lang="en-US" dirty="0" err="1">
                <a:solidFill>
                  <a:srgbClr val="0070C0"/>
                </a:solidFill>
              </a:rPr>
              <a:t>rales</a:t>
            </a:r>
            <a:r>
              <a:rPr lang="en-US" dirty="0">
                <a:solidFill>
                  <a:srgbClr val="0070C0"/>
                </a:solidFill>
              </a:rPr>
              <a:t> on auscultation). If present, decrease the rate of fluid administration</a:t>
            </a:r>
          </a:p>
          <a:p>
            <a:endParaRPr lang="en-US" dirty="0">
              <a:solidFill>
                <a:srgbClr val="0070C0"/>
              </a:solidFill>
            </a:endParaRPr>
          </a:p>
        </p:txBody>
      </p:sp>
    </p:spTree>
    <p:extLst>
      <p:ext uri="{BB962C8B-B14F-4D97-AF65-F5344CB8AC3E}">
        <p14:creationId xmlns:p14="http://schemas.microsoft.com/office/powerpoint/2010/main" val="217120173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6734" y="0"/>
            <a:ext cx="11767930" cy="6774511"/>
          </a:xfrm>
        </p:spPr>
        <p:txBody>
          <a:bodyPr>
            <a:normAutofit fontScale="70000" lnSpcReduction="20000"/>
          </a:bodyPr>
          <a:lstStyle/>
          <a:p>
            <a:pPr marL="0" indent="0">
              <a:buNone/>
            </a:pPr>
            <a:r>
              <a:rPr lang="en-US" b="1" dirty="0"/>
              <a:t>B: CHILDREN: </a:t>
            </a:r>
            <a:r>
              <a:rPr lang="en-US" dirty="0"/>
              <a:t> </a:t>
            </a:r>
          </a:p>
          <a:p>
            <a:pPr marL="0" lvl="0" indent="0">
              <a:buNone/>
            </a:pPr>
            <a:r>
              <a:rPr lang="en-US" b="1" dirty="0">
                <a:solidFill>
                  <a:srgbClr val="FF0000"/>
                </a:solidFill>
              </a:rPr>
              <a:t>START THE CHILD IMMEDIATELY ON ANTIBIOTICS.</a:t>
            </a:r>
            <a:endParaRPr lang="en-US" dirty="0">
              <a:solidFill>
                <a:srgbClr val="FF0000"/>
              </a:solidFill>
            </a:endParaRPr>
          </a:p>
          <a:p>
            <a:pPr marL="0" indent="0">
              <a:buNone/>
            </a:pPr>
            <a:endParaRPr lang="en-US" dirty="0"/>
          </a:p>
          <a:p>
            <a:pPr lvl="0"/>
            <a:r>
              <a:rPr lang="en-US" sz="3400" dirty="0"/>
              <a:t>Give IV ampicillin at 50 mg/kg every 6 h plus IV gentamicin 7.5 mg/kg once a day for 7–10 days; alternatively, give ceftriaxone at 80–100 mg/kg IV once daily over 30–60 min for 7–10 days.</a:t>
            </a:r>
          </a:p>
          <a:p>
            <a:endParaRPr lang="en-US" sz="3400" dirty="0"/>
          </a:p>
          <a:p>
            <a:pPr lvl="0"/>
            <a:r>
              <a:rPr lang="en-US" sz="3400" dirty="0"/>
              <a:t>When staphylococcal infection is strongly suspected, give </a:t>
            </a:r>
            <a:r>
              <a:rPr lang="en-US" sz="3400" dirty="0" err="1"/>
              <a:t>flucloxacillin</a:t>
            </a:r>
            <a:r>
              <a:rPr lang="en-US" sz="3400" dirty="0"/>
              <a:t> at 50 mg/kg every 6 h IV plus IV gentamicin at 7.5 mg/kg once a day.</a:t>
            </a:r>
          </a:p>
          <a:p>
            <a:pPr marL="0" indent="0">
              <a:buNone/>
            </a:pPr>
            <a:r>
              <a:rPr lang="en-US" sz="3400" dirty="0"/>
              <a:t> </a:t>
            </a:r>
          </a:p>
          <a:p>
            <a:pPr lvl="0"/>
            <a:r>
              <a:rPr lang="en-US" sz="3400" dirty="0"/>
              <a:t>Give oxygen as per the recommended amount.</a:t>
            </a:r>
          </a:p>
          <a:p>
            <a:pPr marL="0" indent="0">
              <a:buNone/>
            </a:pPr>
            <a:r>
              <a:rPr lang="en-US" sz="3400" dirty="0"/>
              <a:t> </a:t>
            </a:r>
          </a:p>
          <a:p>
            <a:pPr lvl="0"/>
            <a:r>
              <a:rPr lang="en-US" sz="3400" dirty="0"/>
              <a:t>Treat septic shock with rapid IV infusion of 20 ml/kg of normal saline or Ringer’s lactate. Reassess. </a:t>
            </a:r>
          </a:p>
          <a:p>
            <a:pPr lvl="0"/>
            <a:endParaRPr lang="en-US" sz="3400" dirty="0"/>
          </a:p>
          <a:p>
            <a:pPr lvl="0"/>
            <a:r>
              <a:rPr lang="en-US" sz="3400" dirty="0"/>
              <a:t>If the child is still in shock, repeat 20 ml/kg of fluid up to 60 ml/kg in the first hour. </a:t>
            </a:r>
            <a:endParaRPr lang="en-US" sz="3400" dirty="0" smtClean="0"/>
          </a:p>
          <a:p>
            <a:pPr lvl="0"/>
            <a:endParaRPr lang="en-US" sz="3400" dirty="0"/>
          </a:p>
          <a:p>
            <a:pPr lvl="0"/>
            <a:r>
              <a:rPr lang="en-US" sz="3400" dirty="0"/>
              <a:t>If the child is still in shock (fluid-refractory shock) give a blood transfusion of 20 ml/kg fresh whole blood or 10 ml/kg of packed cells, the rate of infusion depending on the circulatory status.</a:t>
            </a:r>
          </a:p>
          <a:p>
            <a:endParaRPr lang="en-US" sz="3400" dirty="0"/>
          </a:p>
        </p:txBody>
      </p:sp>
    </p:spTree>
    <p:extLst>
      <p:ext uri="{BB962C8B-B14F-4D97-AF65-F5344CB8AC3E}">
        <p14:creationId xmlns:p14="http://schemas.microsoft.com/office/powerpoint/2010/main" val="15753741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4442" y="135172"/>
            <a:ext cx="11720222" cy="6559826"/>
          </a:xfrm>
        </p:spPr>
        <p:txBody>
          <a:bodyPr>
            <a:normAutofit fontScale="47500" lnSpcReduction="20000"/>
          </a:bodyPr>
          <a:lstStyle/>
          <a:p>
            <a:pPr marL="0" indent="0">
              <a:buNone/>
            </a:pPr>
            <a:r>
              <a:rPr lang="en-US" sz="4600" b="1" dirty="0" smtClean="0"/>
              <a:t>SUPPORTIVE CARE</a:t>
            </a:r>
            <a:endParaRPr lang="en-US" sz="4600" dirty="0" smtClean="0"/>
          </a:p>
          <a:p>
            <a:r>
              <a:rPr lang="en-US" sz="4600" dirty="0" smtClean="0"/>
              <a:t>If </a:t>
            </a:r>
            <a:r>
              <a:rPr lang="en-US" sz="4600" dirty="0"/>
              <a:t>the child has a high fever (≥ 39 °C or 102.2 °F) that is causing distress or discomfort, give </a:t>
            </a:r>
            <a:r>
              <a:rPr lang="en-US" sz="4600" dirty="0" err="1"/>
              <a:t>paracetamol</a:t>
            </a:r>
            <a:r>
              <a:rPr lang="en-US" sz="4600" dirty="0"/>
              <a:t> or ibuprofen.</a:t>
            </a:r>
          </a:p>
          <a:p>
            <a:pPr marL="0" indent="0">
              <a:buNone/>
            </a:pPr>
            <a:endParaRPr lang="en-US" sz="4600" dirty="0"/>
          </a:p>
          <a:p>
            <a:r>
              <a:rPr lang="en-US" sz="4600" dirty="0"/>
              <a:t>Monitor </a:t>
            </a:r>
            <a:r>
              <a:rPr lang="en-US" sz="4600" dirty="0" err="1"/>
              <a:t>Hb</a:t>
            </a:r>
            <a:r>
              <a:rPr lang="en-US" sz="4600" dirty="0"/>
              <a:t> or EVF, and, when indicated, give a blood transfusion of 20 ml/kg fresh whole blood or 10 ml/kg of packed cells, the rate of infusion depending on the circulatory status</a:t>
            </a:r>
            <a:r>
              <a:rPr lang="en-US" sz="4600" dirty="0" smtClean="0"/>
              <a:t>.</a:t>
            </a:r>
            <a:r>
              <a:rPr lang="en-US" sz="4600" dirty="0"/>
              <a:t> </a:t>
            </a:r>
            <a:endParaRPr lang="en-US" sz="4600" dirty="0" smtClean="0"/>
          </a:p>
          <a:p>
            <a:pPr marL="0" indent="0">
              <a:buNone/>
            </a:pPr>
            <a:endParaRPr lang="en-US" sz="4600" b="1" dirty="0" smtClean="0"/>
          </a:p>
          <a:p>
            <a:pPr marL="0" indent="0">
              <a:buNone/>
            </a:pPr>
            <a:r>
              <a:rPr lang="en-US" sz="4600" b="1" dirty="0" smtClean="0"/>
              <a:t>MONITORING</a:t>
            </a:r>
            <a:r>
              <a:rPr lang="en-US" sz="4600" dirty="0" smtClean="0"/>
              <a:t> </a:t>
            </a:r>
          </a:p>
          <a:p>
            <a:r>
              <a:rPr lang="en-US" sz="4600" dirty="0" smtClean="0"/>
              <a:t>The </a:t>
            </a:r>
            <a:r>
              <a:rPr lang="en-US" sz="4600" dirty="0"/>
              <a:t>child should be checked by a nurse at least every 3 h and by a doctor at least twice a day. Check for the presence of new complications, such as shock, cyanosis, and reduced urine output, signs of bleeding (</a:t>
            </a:r>
            <a:r>
              <a:rPr lang="en-US" sz="4600" dirty="0" err="1"/>
              <a:t>petaechiae</a:t>
            </a:r>
            <a:r>
              <a:rPr lang="en-US" sz="4600" dirty="0"/>
              <a:t>, </a:t>
            </a:r>
            <a:r>
              <a:rPr lang="en-US" sz="4600" dirty="0" err="1"/>
              <a:t>purpura</a:t>
            </a:r>
            <a:r>
              <a:rPr lang="en-US" sz="4600" dirty="0"/>
              <a:t>, bleeding from </a:t>
            </a:r>
            <a:r>
              <a:rPr lang="en-US" sz="4600" dirty="0" err="1"/>
              <a:t>vene</a:t>
            </a:r>
            <a:r>
              <a:rPr lang="en-US" sz="4600" dirty="0"/>
              <a:t> puncture sites) or skin ulceration.</a:t>
            </a:r>
          </a:p>
          <a:p>
            <a:endParaRPr lang="en-US" sz="4600" dirty="0"/>
          </a:p>
          <a:p>
            <a:r>
              <a:rPr lang="en-US" sz="4600" dirty="0"/>
              <a:t>Monitor </a:t>
            </a:r>
            <a:r>
              <a:rPr lang="en-US" sz="4600" dirty="0" err="1"/>
              <a:t>Hb</a:t>
            </a:r>
            <a:r>
              <a:rPr lang="en-US" sz="4600" dirty="0"/>
              <a:t> or EVF. If they are low and falling, weigh the benefits of transfusion against the risk for blood borne infection (see section 10.6, p. 308).</a:t>
            </a:r>
          </a:p>
          <a:p>
            <a:pPr marL="0" indent="0">
              <a:buNone/>
            </a:pPr>
            <a:endParaRPr lang="en-US" sz="4600" b="1" dirty="0" smtClean="0"/>
          </a:p>
          <a:p>
            <a:pPr marL="0" indent="0">
              <a:buNone/>
            </a:pPr>
            <a:r>
              <a:rPr lang="en-US" sz="4600" b="1" dirty="0" smtClean="0"/>
              <a:t>CAUTION</a:t>
            </a:r>
            <a:r>
              <a:rPr lang="en-US" sz="4600" b="1" dirty="0"/>
              <a:t>!</a:t>
            </a:r>
            <a:endParaRPr lang="en-US" sz="4600" dirty="0"/>
          </a:p>
          <a:p>
            <a:pPr marL="0" indent="0">
              <a:buNone/>
            </a:pPr>
            <a:r>
              <a:rPr lang="en-US" sz="4600" b="1" dirty="0" smtClean="0"/>
              <a:t> 1 </a:t>
            </a:r>
            <a:r>
              <a:rPr lang="en-US" sz="4600" b="1" dirty="0"/>
              <a:t>-Do not use hypotonic crystalloids, starches, or gelatins for resuscitation</a:t>
            </a:r>
            <a:r>
              <a:rPr lang="en-US" sz="4600" b="1" dirty="0" smtClean="0"/>
              <a:t>.</a:t>
            </a:r>
            <a:r>
              <a:rPr lang="en-US" sz="4600" b="1" dirty="0"/>
              <a:t> </a:t>
            </a:r>
            <a:endParaRPr lang="en-US" sz="4600" dirty="0"/>
          </a:p>
          <a:p>
            <a:pPr marL="0" indent="0">
              <a:buNone/>
            </a:pPr>
            <a:r>
              <a:rPr lang="en-US" sz="4600" b="1" dirty="0"/>
              <a:t> </a:t>
            </a:r>
            <a:r>
              <a:rPr lang="en-US" sz="4600" b="1" dirty="0" smtClean="0"/>
              <a:t>2- </a:t>
            </a:r>
            <a:r>
              <a:rPr lang="en-US" sz="4600" b="1" dirty="0"/>
              <a:t>Fluid resuscitation may lead to volume overload, including respiratory failure and caution should be exercised in patients with SARI especially in resourced-limited setting where ventilation is not available. If there is no response to fluid loading and signs of volume overload appear), then reduce or discontinue fluid administration. </a:t>
            </a:r>
            <a:endParaRPr lang="en-US" sz="4600" dirty="0"/>
          </a:p>
          <a:p>
            <a:endParaRPr lang="en-US" dirty="0"/>
          </a:p>
        </p:txBody>
      </p:sp>
    </p:spTree>
    <p:extLst>
      <p:ext uri="{BB962C8B-B14F-4D97-AF65-F5344CB8AC3E}">
        <p14:creationId xmlns:p14="http://schemas.microsoft.com/office/powerpoint/2010/main" val="23804157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2836" y="124057"/>
            <a:ext cx="10515600" cy="441210"/>
          </a:xfrm>
        </p:spPr>
        <p:txBody>
          <a:bodyPr>
            <a:normAutofit fontScale="90000"/>
          </a:bodyPr>
          <a:lstStyle/>
          <a:p>
            <a:r>
              <a:rPr lang="en-US" b="1" dirty="0" smtClean="0">
                <a:solidFill>
                  <a:srgbClr val="0070C0"/>
                </a:solidFill>
              </a:rPr>
              <a:t>Case Definition </a:t>
            </a:r>
            <a:endParaRPr lang="en-US" b="1" dirty="0">
              <a:solidFill>
                <a:srgbClr val="0070C0"/>
              </a:solidFill>
            </a:endParaRPr>
          </a:p>
        </p:txBody>
      </p:sp>
      <p:sp>
        <p:nvSpPr>
          <p:cNvPr id="3" name="Content Placeholder 2"/>
          <p:cNvSpPr>
            <a:spLocks noGrp="1"/>
          </p:cNvSpPr>
          <p:nvPr>
            <p:ph idx="1"/>
          </p:nvPr>
        </p:nvSpPr>
        <p:spPr>
          <a:xfrm>
            <a:off x="399011" y="847898"/>
            <a:ext cx="11463251" cy="5860473"/>
          </a:xfrm>
        </p:spPr>
        <p:txBody>
          <a:bodyPr>
            <a:normAutofit fontScale="85000" lnSpcReduction="20000"/>
          </a:bodyPr>
          <a:lstStyle/>
          <a:p>
            <a:pPr marL="0" indent="0">
              <a:buNone/>
            </a:pPr>
            <a:r>
              <a:rPr lang="en-US" b="1" dirty="0">
                <a:solidFill>
                  <a:srgbClr val="0070C0"/>
                </a:solidFill>
              </a:rPr>
              <a:t>Suspect case </a:t>
            </a:r>
            <a:endParaRPr lang="en-US" b="1" dirty="0" smtClean="0">
              <a:solidFill>
                <a:srgbClr val="0070C0"/>
              </a:solidFill>
            </a:endParaRPr>
          </a:p>
          <a:p>
            <a:pPr marL="0" indent="0">
              <a:buNone/>
            </a:pPr>
            <a:r>
              <a:rPr lang="en-US" b="1" dirty="0" smtClean="0">
                <a:solidFill>
                  <a:srgbClr val="0070C0"/>
                </a:solidFill>
              </a:rPr>
              <a:t>A</a:t>
            </a:r>
            <a:r>
              <a:rPr lang="en-US" b="1" dirty="0">
                <a:solidFill>
                  <a:srgbClr val="0070C0"/>
                </a:solidFill>
              </a:rPr>
              <a:t>. </a:t>
            </a:r>
            <a:r>
              <a:rPr lang="en-US" dirty="0">
                <a:solidFill>
                  <a:srgbClr val="0070C0"/>
                </a:solidFill>
              </a:rPr>
              <a:t>Patients with severe acute respiratory infection (fever, cough, and requiring admission to hospital), </a:t>
            </a:r>
            <a:r>
              <a:rPr lang="en-US" b="1" dirty="0">
                <a:solidFill>
                  <a:srgbClr val="0070C0"/>
                </a:solidFill>
              </a:rPr>
              <a:t>AND</a:t>
            </a:r>
            <a:r>
              <a:rPr lang="en-US" dirty="0">
                <a:solidFill>
                  <a:srgbClr val="0070C0"/>
                </a:solidFill>
              </a:rPr>
              <a:t> with no other </a:t>
            </a:r>
            <a:r>
              <a:rPr lang="en-US" dirty="0" err="1">
                <a:solidFill>
                  <a:srgbClr val="0070C0"/>
                </a:solidFill>
              </a:rPr>
              <a:t>aetiology</a:t>
            </a:r>
            <a:r>
              <a:rPr lang="en-US" dirty="0">
                <a:solidFill>
                  <a:srgbClr val="0070C0"/>
                </a:solidFill>
              </a:rPr>
              <a:t> that fully explains the clinical presentation </a:t>
            </a:r>
            <a:r>
              <a:rPr lang="en-US" b="1" dirty="0">
                <a:solidFill>
                  <a:srgbClr val="0070C0"/>
                </a:solidFill>
              </a:rPr>
              <a:t>AND</a:t>
            </a:r>
            <a:r>
              <a:rPr lang="en-US" dirty="0">
                <a:solidFill>
                  <a:srgbClr val="0070C0"/>
                </a:solidFill>
              </a:rPr>
              <a:t> at least one of the following: </a:t>
            </a:r>
            <a:endParaRPr lang="en-US" dirty="0" smtClean="0">
              <a:solidFill>
                <a:srgbClr val="0070C0"/>
              </a:solidFill>
            </a:endParaRPr>
          </a:p>
          <a:p>
            <a:pPr marL="0" indent="0">
              <a:buNone/>
            </a:pPr>
            <a:r>
              <a:rPr lang="en-US" dirty="0">
                <a:solidFill>
                  <a:srgbClr val="0070C0"/>
                </a:solidFill>
              </a:rPr>
              <a:t/>
            </a:r>
            <a:br>
              <a:rPr lang="en-US" dirty="0">
                <a:solidFill>
                  <a:srgbClr val="0070C0"/>
                </a:solidFill>
              </a:rPr>
            </a:br>
            <a:r>
              <a:rPr lang="en-US" dirty="0">
                <a:solidFill>
                  <a:srgbClr val="0070C0"/>
                </a:solidFill>
              </a:rPr>
              <a:t>•    a history of travel to or residence in the city of Wuhan, Hubei Province, China </a:t>
            </a:r>
            <a:r>
              <a:rPr lang="en-US" dirty="0" smtClean="0">
                <a:solidFill>
                  <a:srgbClr val="0070C0"/>
                </a:solidFill>
              </a:rPr>
              <a:t>or any other country with a report of </a:t>
            </a:r>
            <a:r>
              <a:rPr lang="en-US" dirty="0" err="1" smtClean="0">
                <a:solidFill>
                  <a:srgbClr val="0070C0"/>
                </a:solidFill>
              </a:rPr>
              <a:t>of</a:t>
            </a:r>
            <a:r>
              <a:rPr lang="en-US" dirty="0" smtClean="0">
                <a:solidFill>
                  <a:srgbClr val="0070C0"/>
                </a:solidFill>
              </a:rPr>
              <a:t> COVID-19 Case in </a:t>
            </a:r>
            <a:r>
              <a:rPr lang="en-US" dirty="0">
                <a:solidFill>
                  <a:srgbClr val="0070C0"/>
                </a:solidFill>
              </a:rPr>
              <a:t>the 14 days prior </a:t>
            </a:r>
            <a:r>
              <a:rPr lang="en-US" dirty="0" err="1" smtClean="0">
                <a:solidFill>
                  <a:srgbClr val="0070C0"/>
                </a:solidFill>
              </a:rPr>
              <a:t>tos</a:t>
            </a:r>
            <a:r>
              <a:rPr lang="en-US" dirty="0" smtClean="0">
                <a:solidFill>
                  <a:srgbClr val="0070C0"/>
                </a:solidFill>
              </a:rPr>
              <a:t> symptom </a:t>
            </a:r>
            <a:r>
              <a:rPr lang="en-US" dirty="0">
                <a:solidFill>
                  <a:srgbClr val="0070C0"/>
                </a:solidFill>
              </a:rPr>
              <a:t>onset, </a:t>
            </a:r>
            <a:r>
              <a:rPr lang="en-US" dirty="0" smtClean="0">
                <a:solidFill>
                  <a:srgbClr val="0070C0"/>
                </a:solidFill>
              </a:rPr>
              <a:t>or</a:t>
            </a:r>
          </a:p>
          <a:p>
            <a:pPr marL="0" indent="0">
              <a:buNone/>
            </a:pPr>
            <a:r>
              <a:rPr lang="en-US" dirty="0">
                <a:solidFill>
                  <a:srgbClr val="0070C0"/>
                </a:solidFill>
              </a:rPr>
              <a:t/>
            </a:r>
            <a:br>
              <a:rPr lang="en-US" dirty="0">
                <a:solidFill>
                  <a:srgbClr val="0070C0"/>
                </a:solidFill>
              </a:rPr>
            </a:br>
            <a:r>
              <a:rPr lang="en-US" dirty="0">
                <a:solidFill>
                  <a:srgbClr val="0070C0"/>
                </a:solidFill>
              </a:rPr>
              <a:t>•    patient is a health care worker who has been working in an environment where severe acute respiratory infections of unknown </a:t>
            </a:r>
            <a:r>
              <a:rPr lang="en-US" dirty="0" err="1">
                <a:solidFill>
                  <a:srgbClr val="0070C0"/>
                </a:solidFill>
              </a:rPr>
              <a:t>aetiology</a:t>
            </a:r>
            <a:r>
              <a:rPr lang="en-US" dirty="0">
                <a:solidFill>
                  <a:srgbClr val="0070C0"/>
                </a:solidFill>
              </a:rPr>
              <a:t> are being cared for</a:t>
            </a:r>
            <a:r>
              <a:rPr lang="en-US" dirty="0" smtClean="0">
                <a:solidFill>
                  <a:srgbClr val="0070C0"/>
                </a:solidFill>
              </a:rPr>
              <a:t>.</a:t>
            </a:r>
          </a:p>
          <a:p>
            <a:pPr marL="0" indent="0">
              <a:buNone/>
            </a:pPr>
            <a:r>
              <a:rPr lang="en-US" dirty="0">
                <a:solidFill>
                  <a:srgbClr val="0070C0"/>
                </a:solidFill>
              </a:rPr>
              <a:t> </a:t>
            </a:r>
          </a:p>
          <a:p>
            <a:pPr marL="0" indent="0">
              <a:buNone/>
            </a:pPr>
            <a:r>
              <a:rPr lang="en-US" b="1" dirty="0">
                <a:solidFill>
                  <a:srgbClr val="0070C0"/>
                </a:solidFill>
              </a:rPr>
              <a:t>B. </a:t>
            </a:r>
            <a:r>
              <a:rPr lang="en-US" dirty="0">
                <a:solidFill>
                  <a:srgbClr val="0070C0"/>
                </a:solidFill>
              </a:rPr>
              <a:t>Patients with any acute respiratory illness </a:t>
            </a:r>
            <a:r>
              <a:rPr lang="en-US" b="1" dirty="0">
                <a:solidFill>
                  <a:srgbClr val="0070C0"/>
                </a:solidFill>
              </a:rPr>
              <a:t>AND</a:t>
            </a:r>
            <a:r>
              <a:rPr lang="en-US" dirty="0">
                <a:solidFill>
                  <a:srgbClr val="0070C0"/>
                </a:solidFill>
              </a:rPr>
              <a:t> at least one of the following: </a:t>
            </a:r>
            <a:br>
              <a:rPr lang="en-US" dirty="0">
                <a:solidFill>
                  <a:srgbClr val="0070C0"/>
                </a:solidFill>
              </a:rPr>
            </a:br>
            <a:r>
              <a:rPr lang="en-US" dirty="0" smtClean="0">
                <a:solidFill>
                  <a:srgbClr val="0070C0"/>
                </a:solidFill>
              </a:rPr>
              <a:t>close </a:t>
            </a:r>
            <a:r>
              <a:rPr lang="en-US" dirty="0">
                <a:solidFill>
                  <a:srgbClr val="0070C0"/>
                </a:solidFill>
              </a:rPr>
              <a:t>contact with a confirmed or probable case of 2019-nCoV in the 14 days prior to illness onset, </a:t>
            </a:r>
            <a:r>
              <a:rPr lang="en-US" dirty="0" smtClean="0">
                <a:solidFill>
                  <a:srgbClr val="0070C0"/>
                </a:solidFill>
              </a:rPr>
              <a:t>or visiting </a:t>
            </a:r>
            <a:r>
              <a:rPr lang="en-US" dirty="0">
                <a:solidFill>
                  <a:srgbClr val="0070C0"/>
                </a:solidFill>
              </a:rPr>
              <a:t>or working in a live animal market in Wuhan, Hubei Province, China </a:t>
            </a:r>
            <a:r>
              <a:rPr lang="en-US" dirty="0" smtClean="0">
                <a:solidFill>
                  <a:srgbClr val="0070C0"/>
                </a:solidFill>
              </a:rPr>
              <a:t>or any </a:t>
            </a:r>
            <a:r>
              <a:rPr lang="en-US" dirty="0">
                <a:solidFill>
                  <a:srgbClr val="0070C0"/>
                </a:solidFill>
              </a:rPr>
              <a:t>other country with a report of </a:t>
            </a:r>
            <a:r>
              <a:rPr lang="en-US" dirty="0" err="1">
                <a:solidFill>
                  <a:srgbClr val="0070C0"/>
                </a:solidFill>
              </a:rPr>
              <a:t>of</a:t>
            </a:r>
            <a:r>
              <a:rPr lang="en-US" dirty="0">
                <a:solidFill>
                  <a:srgbClr val="0070C0"/>
                </a:solidFill>
              </a:rPr>
              <a:t> COVID-19 Case in the 14 days prior to symptom onset, or </a:t>
            </a:r>
            <a:endParaRPr lang="en-US" dirty="0" smtClean="0">
              <a:solidFill>
                <a:srgbClr val="0070C0"/>
              </a:solidFill>
            </a:endParaRPr>
          </a:p>
          <a:p>
            <a:pPr marL="0" indent="0">
              <a:buNone/>
            </a:pPr>
            <a:r>
              <a:rPr lang="en-US" dirty="0">
                <a:solidFill>
                  <a:srgbClr val="0070C0"/>
                </a:solidFill>
              </a:rPr>
              <a:t/>
            </a:r>
            <a:br>
              <a:rPr lang="en-US" dirty="0">
                <a:solidFill>
                  <a:srgbClr val="0070C0"/>
                </a:solidFill>
              </a:rPr>
            </a:br>
            <a:r>
              <a:rPr lang="en-US" dirty="0">
                <a:solidFill>
                  <a:srgbClr val="0070C0"/>
                </a:solidFill>
              </a:rPr>
              <a:t>•    worked or attended a health care facility in the 14 days prior to onset of symptoms where patients with hospital-associated 2019-nCov infections have been reported</a:t>
            </a:r>
          </a:p>
        </p:txBody>
      </p:sp>
    </p:spTree>
    <p:extLst>
      <p:ext uri="{BB962C8B-B14F-4D97-AF65-F5344CB8AC3E}">
        <p14:creationId xmlns:p14="http://schemas.microsoft.com/office/powerpoint/2010/main" val="243831233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367" y="102733"/>
            <a:ext cx="11271638" cy="390249"/>
          </a:xfrm>
        </p:spPr>
        <p:txBody>
          <a:bodyPr>
            <a:noAutofit/>
          </a:bodyPr>
          <a:lstStyle/>
          <a:p>
            <a:r>
              <a:rPr lang="en-US" sz="3600" dirty="0" smtClean="0">
                <a:solidFill>
                  <a:srgbClr val="0070C0"/>
                </a:solidFill>
              </a:rPr>
              <a:t>Prevention of Complications of COVID-19 during treatment </a:t>
            </a:r>
            <a:endParaRPr lang="en-US" sz="3600" dirty="0">
              <a:solidFill>
                <a:srgbClr val="0070C0"/>
              </a:solidFill>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470608886"/>
              </p:ext>
            </p:extLst>
          </p:nvPr>
        </p:nvGraphicFramePr>
        <p:xfrm>
          <a:off x="222692" y="492982"/>
          <a:ext cx="11696313" cy="6129020"/>
        </p:xfrm>
        <a:graphic>
          <a:graphicData uri="http://schemas.openxmlformats.org/drawingml/2006/table">
            <a:tbl>
              <a:tblPr firstRow="1" bandRow="1">
                <a:tableStyleId>{5C22544A-7EE6-4342-B048-85BDC9FD1C3A}</a:tableStyleId>
              </a:tblPr>
              <a:tblGrid>
                <a:gridCol w="373711"/>
                <a:gridCol w="2790908"/>
                <a:gridCol w="8531694"/>
              </a:tblGrid>
              <a:tr h="370840">
                <a:tc>
                  <a:txBody>
                    <a:bodyPr/>
                    <a:lstStyle/>
                    <a:p>
                      <a:endParaRPr lang="en-US" dirty="0"/>
                    </a:p>
                  </a:txBody>
                  <a:tcPr/>
                </a:tc>
                <a:tc>
                  <a:txBody>
                    <a:bodyPr/>
                    <a:lstStyle/>
                    <a:p>
                      <a:r>
                        <a:rPr lang="en-US" dirty="0" smtClean="0"/>
                        <a:t>Anticipated</a:t>
                      </a:r>
                      <a:r>
                        <a:rPr lang="en-US" baseline="0" dirty="0" smtClean="0"/>
                        <a:t> Complications</a:t>
                      </a:r>
                      <a:endParaRPr lang="en-US" dirty="0"/>
                    </a:p>
                  </a:txBody>
                  <a:tcPr/>
                </a:tc>
                <a:tc>
                  <a:txBody>
                    <a:bodyPr/>
                    <a:lstStyle/>
                    <a:p>
                      <a:pPr algn="ctr"/>
                      <a:r>
                        <a:rPr lang="en-US" dirty="0" smtClean="0"/>
                        <a:t>Interventions</a:t>
                      </a:r>
                      <a:r>
                        <a:rPr lang="en-US" baseline="0" dirty="0" smtClean="0"/>
                        <a:t> </a:t>
                      </a:r>
                      <a:endParaRPr lang="en-US" dirty="0"/>
                    </a:p>
                  </a:txBody>
                  <a:tcPr/>
                </a:tc>
              </a:tr>
              <a:tr h="370840">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1</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dk1"/>
                          </a:solidFill>
                          <a:effectLst/>
                          <a:latin typeface="+mn-lt"/>
                          <a:ea typeface="+mn-ea"/>
                          <a:cs typeface="+mn-cs"/>
                        </a:rPr>
                        <a:t>Prolonged</a:t>
                      </a:r>
                      <a:r>
                        <a:rPr lang="en-US" sz="1800" b="1" kern="1200" baseline="0" dirty="0" smtClean="0">
                          <a:solidFill>
                            <a:schemeClr val="dk1"/>
                          </a:solidFill>
                          <a:effectLst/>
                          <a:latin typeface="+mn-lt"/>
                          <a:ea typeface="+mn-ea"/>
                          <a:cs typeface="+mn-cs"/>
                        </a:rPr>
                        <a:t> </a:t>
                      </a:r>
                      <a:r>
                        <a:rPr lang="en-US" sz="1800" b="1" kern="1200" dirty="0" smtClean="0">
                          <a:solidFill>
                            <a:schemeClr val="dk1"/>
                          </a:solidFill>
                          <a:effectLst/>
                          <a:latin typeface="+mn-lt"/>
                          <a:ea typeface="+mn-ea"/>
                          <a:cs typeface="+mn-cs"/>
                        </a:rPr>
                        <a:t>days of invasive mechanical ventilation</a:t>
                      </a:r>
                    </a:p>
                  </a:txBody>
                  <a:tcPr/>
                </a:tc>
                <a:tc>
                  <a:txBody>
                    <a:bodyPr/>
                    <a:lstStyle/>
                    <a:p>
                      <a:pPr lvl="0"/>
                      <a:r>
                        <a:rPr lang="en-US" sz="1550" kern="1200" dirty="0" smtClean="0">
                          <a:solidFill>
                            <a:schemeClr val="dk1"/>
                          </a:solidFill>
                          <a:effectLst/>
                          <a:latin typeface="+mn-lt"/>
                          <a:ea typeface="+mn-ea"/>
                          <a:cs typeface="+mn-cs"/>
                        </a:rPr>
                        <a:t>-Use weaning protocols that include daily assessment for readiness to breathe spontaneously.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50" kern="1200" dirty="0" smtClean="0">
                          <a:solidFill>
                            <a:schemeClr val="dk1"/>
                          </a:solidFill>
                          <a:effectLst/>
                          <a:latin typeface="+mn-lt"/>
                          <a:ea typeface="+mn-ea"/>
                          <a:cs typeface="+mn-cs"/>
                        </a:rPr>
                        <a:t>-Minimize continuous or intermittent sedation, targeting specific titration endpoints (light sedation unless contraindicated) or with daily interruption of continuous sedative infusions</a:t>
                      </a:r>
                    </a:p>
                  </a:txBody>
                  <a:tcPr/>
                </a:tc>
              </a:tr>
              <a:tr h="370840">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2</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dk1"/>
                          </a:solidFill>
                          <a:effectLst/>
                          <a:latin typeface="+mn-lt"/>
                          <a:ea typeface="+mn-ea"/>
                          <a:cs typeface="+mn-cs"/>
                        </a:rPr>
                        <a:t> Ventilator-associated pneumonia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50" dirty="0" smtClean="0"/>
                        <a:t>-</a:t>
                      </a:r>
                      <a:r>
                        <a:rPr lang="en-US" sz="1550" kern="1200" dirty="0" smtClean="0">
                          <a:solidFill>
                            <a:schemeClr val="dk1"/>
                          </a:solidFill>
                          <a:effectLst/>
                          <a:latin typeface="+mn-lt"/>
                          <a:ea typeface="+mn-ea"/>
                          <a:cs typeface="+mn-cs"/>
                        </a:rPr>
                        <a:t>Oral intubation is preferable to nasal intubation in adolescents and adults.</a:t>
                      </a:r>
                    </a:p>
                    <a:p>
                      <a:r>
                        <a:rPr lang="en-US" sz="1550" dirty="0" smtClean="0"/>
                        <a:t>-</a:t>
                      </a:r>
                      <a:r>
                        <a:rPr lang="en-US" sz="1550" kern="1200" dirty="0" smtClean="0">
                          <a:solidFill>
                            <a:schemeClr val="dk1"/>
                          </a:solidFill>
                          <a:effectLst/>
                          <a:latin typeface="+mn-lt"/>
                          <a:ea typeface="+mn-ea"/>
                          <a:cs typeface="+mn-cs"/>
                        </a:rPr>
                        <a:t>Keep patient in semi-recumbent position (head of bed elevation 30-45º).</a:t>
                      </a:r>
                    </a:p>
                    <a:p>
                      <a:r>
                        <a:rPr lang="en-US" sz="1550" kern="1200" dirty="0" smtClean="0">
                          <a:solidFill>
                            <a:schemeClr val="dk1"/>
                          </a:solidFill>
                          <a:effectLst/>
                          <a:latin typeface="+mn-lt"/>
                          <a:ea typeface="+mn-ea"/>
                          <a:cs typeface="+mn-cs"/>
                        </a:rPr>
                        <a:t>-Use a closed suctioning system; periodically drain and discard condensate in tubing.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50" kern="1200" dirty="0" smtClean="0">
                          <a:solidFill>
                            <a:schemeClr val="dk1"/>
                          </a:solidFill>
                          <a:effectLst/>
                          <a:latin typeface="+mn-lt"/>
                          <a:ea typeface="+mn-ea"/>
                          <a:cs typeface="+mn-cs"/>
                        </a:rPr>
                        <a:t>-Use a new ventilator circuit for each patient; once patient is ventilated, change circuit if it is soiled or damaged but not routinely.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50" kern="1200" dirty="0" smtClean="0">
                          <a:solidFill>
                            <a:schemeClr val="dk1"/>
                          </a:solidFill>
                          <a:effectLst/>
                          <a:latin typeface="+mn-lt"/>
                          <a:ea typeface="+mn-ea"/>
                          <a:cs typeface="+mn-cs"/>
                        </a:rPr>
                        <a:t>-Change heat moisture exchanger when it malfunctions, when soiled, or every 5–7 days</a:t>
                      </a:r>
                    </a:p>
                  </a:txBody>
                  <a:tcPr/>
                </a:tc>
              </a:tr>
              <a:tr h="370840">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3</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dk1"/>
                          </a:solidFill>
                          <a:effectLst/>
                          <a:latin typeface="+mn-lt"/>
                          <a:ea typeface="+mn-ea"/>
                          <a:cs typeface="+mn-cs"/>
                        </a:rPr>
                        <a:t>Venous thromboembolism</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50" kern="1200" dirty="0" smtClean="0">
                          <a:solidFill>
                            <a:schemeClr val="dk1"/>
                          </a:solidFill>
                          <a:effectLst/>
                          <a:latin typeface="+mn-lt"/>
                          <a:ea typeface="+mn-ea"/>
                          <a:cs typeface="+mn-cs"/>
                        </a:rPr>
                        <a:t>Use pharmacological prophylaxis (low molecular-weight heparin [preferred if available] or heparin 5000 units subcutaneously twice daily) in adolescents and adults without contraindications. For those with contraindications, use mechanical prophylaxis (intermittent pneumatic compression devices).</a:t>
                      </a:r>
                    </a:p>
                  </a:txBody>
                  <a:tcPr/>
                </a:tc>
              </a:tr>
              <a:tr h="518380">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4</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dk1"/>
                          </a:solidFill>
                          <a:effectLst/>
                          <a:latin typeface="+mn-lt"/>
                          <a:ea typeface="+mn-ea"/>
                          <a:cs typeface="+mn-cs"/>
                        </a:rPr>
                        <a:t>Catheter-related bloodstream infection</a:t>
                      </a:r>
                    </a:p>
                  </a:txBody>
                  <a:tcPr/>
                </a:tc>
                <a:tc>
                  <a:txBody>
                    <a:bodyPr/>
                    <a:lstStyle/>
                    <a:p>
                      <a:r>
                        <a:rPr lang="en-US" sz="1550" kern="1200" dirty="0" smtClean="0">
                          <a:solidFill>
                            <a:schemeClr val="dk1"/>
                          </a:solidFill>
                          <a:effectLst/>
                          <a:latin typeface="+mn-lt"/>
                          <a:ea typeface="+mn-ea"/>
                          <a:cs typeface="+mn-cs"/>
                        </a:rPr>
                        <a:t>Use a checklist with completion verified by a real-time observer as reminder of each step needed for sterile insertion and as a daily reminder to remove catheter if no longer needed.</a:t>
                      </a:r>
                      <a:endParaRPr lang="en-US" sz="1550" dirty="0"/>
                    </a:p>
                  </a:txBody>
                  <a:tcPr/>
                </a:tc>
              </a:tr>
              <a:tr h="180449">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5</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dk1"/>
                          </a:solidFill>
                          <a:effectLst/>
                          <a:latin typeface="+mn-lt"/>
                          <a:ea typeface="+mn-ea"/>
                          <a:cs typeface="+mn-cs"/>
                        </a:rPr>
                        <a:t>Pressure ulcers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50" kern="1200" dirty="0" smtClean="0">
                          <a:solidFill>
                            <a:schemeClr val="dk1"/>
                          </a:solidFill>
                          <a:effectLst/>
                          <a:latin typeface="+mn-lt"/>
                          <a:ea typeface="+mn-ea"/>
                          <a:cs typeface="+mn-cs"/>
                        </a:rPr>
                        <a:t>Turn patient every two hours</a:t>
                      </a:r>
                    </a:p>
                  </a:txBody>
                  <a:tcPr/>
                </a:tc>
              </a:tr>
              <a:tr h="370840">
                <a:tc>
                  <a:txBody>
                    <a:bodyPr/>
                    <a:lstStyle/>
                    <a:p>
                      <a:pPr algn="r"/>
                      <a:r>
                        <a:rPr lang="en-US" dirty="0" smtClean="0"/>
                        <a:t>6</a:t>
                      </a:r>
                      <a:endParaRPr lang="en-US" dirty="0"/>
                    </a:p>
                  </a:txBody>
                  <a:tcPr/>
                </a:tc>
                <a:tc>
                  <a:txBody>
                    <a:bodyPr/>
                    <a:lstStyle/>
                    <a:p>
                      <a:r>
                        <a:rPr lang="en-US" sz="1800" b="1" kern="1200" dirty="0" smtClean="0">
                          <a:solidFill>
                            <a:schemeClr val="dk1"/>
                          </a:solidFill>
                          <a:effectLst/>
                          <a:latin typeface="+mn-lt"/>
                          <a:ea typeface="+mn-ea"/>
                          <a:cs typeface="+mn-cs"/>
                        </a:rPr>
                        <a:t>Stress ulcers and gastrointestinal bleeding</a:t>
                      </a:r>
                      <a:endParaRPr lang="en-US"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50" kern="1200" dirty="0" smtClean="0">
                          <a:solidFill>
                            <a:schemeClr val="dk1"/>
                          </a:solidFill>
                          <a:effectLst/>
                          <a:latin typeface="+mn-lt"/>
                          <a:ea typeface="+mn-ea"/>
                          <a:cs typeface="+mn-cs"/>
                        </a:rPr>
                        <a:t>-Give early enteral nutrition (within 24–48 hours of admission)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50" kern="1200" dirty="0" smtClean="0">
                          <a:solidFill>
                            <a:schemeClr val="dk1"/>
                          </a:solidFill>
                          <a:effectLst/>
                          <a:latin typeface="+mn-lt"/>
                          <a:ea typeface="+mn-ea"/>
                          <a:cs typeface="+mn-cs"/>
                        </a:rPr>
                        <a:t>-Administer histamine-2 receptor blockers or proton-pump inhibitors in patients with risk factors for GI bleeding. Risk factors for gastrointestinal bleeding include mechanical ventilation for ≥48 hours, coagulopathy, renal replacement therapy, liver disease, multiple comorbidities, and higher organ failure score</a:t>
                      </a:r>
                    </a:p>
                  </a:txBody>
                  <a:tcPr/>
                </a:tc>
              </a:tr>
              <a:tr h="370840">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7</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dk1"/>
                          </a:solidFill>
                          <a:effectLst/>
                          <a:latin typeface="+mn-lt"/>
                          <a:ea typeface="+mn-ea"/>
                          <a:cs typeface="+mn-cs"/>
                        </a:rPr>
                        <a:t>ICU-related weakness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50" kern="1200" dirty="0" smtClean="0">
                          <a:solidFill>
                            <a:schemeClr val="dk1"/>
                          </a:solidFill>
                          <a:effectLst/>
                          <a:latin typeface="+mn-lt"/>
                          <a:ea typeface="+mn-ea"/>
                          <a:cs typeface="+mn-cs"/>
                        </a:rPr>
                        <a:t>Actively mobilize the patient early in the course of illness when safe to do so</a:t>
                      </a:r>
                    </a:p>
                  </a:txBody>
                  <a:tcPr/>
                </a:tc>
              </a:tr>
            </a:tbl>
          </a:graphicData>
        </a:graphic>
      </p:graphicFrame>
      <p:sp>
        <p:nvSpPr>
          <p:cNvPr id="9" name="Right Brace 8"/>
          <p:cNvSpPr/>
          <p:nvPr/>
        </p:nvSpPr>
        <p:spPr>
          <a:xfrm>
            <a:off x="6774511" y="985962"/>
            <a:ext cx="155448" cy="9144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35916863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2509" y="66502"/>
            <a:ext cx="11467227" cy="673332"/>
          </a:xfrm>
        </p:spPr>
        <p:txBody>
          <a:bodyPr>
            <a:normAutofit fontScale="90000"/>
          </a:bodyPr>
          <a:lstStyle/>
          <a:p>
            <a:pPr lvl="0"/>
            <a:r>
              <a:rPr lang="en-US" b="1" dirty="0" smtClean="0"/>
              <a:t/>
            </a:r>
            <a:br>
              <a:rPr lang="en-US" b="1" dirty="0" smtClean="0"/>
            </a:br>
            <a:r>
              <a:rPr lang="en-US" sz="3600" b="1" dirty="0" smtClean="0">
                <a:solidFill>
                  <a:srgbClr val="0070C0"/>
                </a:solidFill>
              </a:rPr>
              <a:t>Specific anti-COVID virus  treatments and considerations in pregnancy</a:t>
            </a:r>
            <a:r>
              <a:rPr lang="en-US" dirty="0"/>
              <a:t/>
            </a:r>
            <a:br>
              <a:rPr lang="en-US" dirty="0"/>
            </a:br>
            <a:endParaRPr lang="en-US" dirty="0"/>
          </a:p>
        </p:txBody>
      </p:sp>
      <p:sp>
        <p:nvSpPr>
          <p:cNvPr id="3" name="Content Placeholder 2"/>
          <p:cNvSpPr>
            <a:spLocks noGrp="1"/>
          </p:cNvSpPr>
          <p:nvPr>
            <p:ph idx="1"/>
          </p:nvPr>
        </p:nvSpPr>
        <p:spPr>
          <a:xfrm>
            <a:off x="332509" y="739834"/>
            <a:ext cx="11637818" cy="5877097"/>
          </a:xfrm>
        </p:spPr>
        <p:txBody>
          <a:bodyPr>
            <a:normAutofit fontScale="92500" lnSpcReduction="20000"/>
          </a:bodyPr>
          <a:lstStyle/>
          <a:p>
            <a:endParaRPr lang="en-US" sz="2400" dirty="0" smtClean="0"/>
          </a:p>
          <a:p>
            <a:r>
              <a:rPr lang="en-US" sz="2400" dirty="0" smtClean="0">
                <a:solidFill>
                  <a:srgbClr val="0070C0"/>
                </a:solidFill>
              </a:rPr>
              <a:t>There is no current evidence from RCTs to recommend any specific anti-</a:t>
            </a:r>
            <a:r>
              <a:rPr lang="en-US" sz="2400" dirty="0" err="1" smtClean="0">
                <a:solidFill>
                  <a:srgbClr val="0070C0"/>
                </a:solidFill>
              </a:rPr>
              <a:t>nCoV</a:t>
            </a:r>
            <a:r>
              <a:rPr lang="en-US" sz="2400" dirty="0" smtClean="0">
                <a:solidFill>
                  <a:srgbClr val="0070C0"/>
                </a:solidFill>
              </a:rPr>
              <a:t> treatment for patients with suspected or confirmed </a:t>
            </a:r>
            <a:r>
              <a:rPr lang="en-US" sz="2400" dirty="0" err="1" smtClean="0">
                <a:solidFill>
                  <a:srgbClr val="0070C0"/>
                </a:solidFill>
              </a:rPr>
              <a:t>nCoV</a:t>
            </a:r>
            <a:r>
              <a:rPr lang="en-US" sz="2400" b="1" dirty="0" smtClean="0">
                <a:solidFill>
                  <a:srgbClr val="0070C0"/>
                </a:solidFill>
              </a:rPr>
              <a:t>.</a:t>
            </a:r>
          </a:p>
          <a:p>
            <a:pPr marL="0" indent="0">
              <a:buNone/>
            </a:pPr>
            <a:endParaRPr lang="en-US" sz="2400" dirty="0" smtClean="0">
              <a:solidFill>
                <a:srgbClr val="0070C0"/>
              </a:solidFill>
            </a:endParaRPr>
          </a:p>
          <a:p>
            <a:r>
              <a:rPr lang="en-US" sz="2400" dirty="0" smtClean="0">
                <a:solidFill>
                  <a:srgbClr val="0070C0"/>
                </a:solidFill>
              </a:rPr>
              <a:t>Unlicensed treatments should be administered </a:t>
            </a:r>
            <a:r>
              <a:rPr lang="en-US" sz="2400" u="sng" dirty="0" smtClean="0">
                <a:solidFill>
                  <a:srgbClr val="0070C0"/>
                </a:solidFill>
              </a:rPr>
              <a:t>only in the context of ethically-approved clinical trials or the Monitored Emergency Use of Unregistered Interventions Framework (MEURI), with strict monitoring. </a:t>
            </a:r>
          </a:p>
          <a:p>
            <a:endParaRPr lang="en-US" sz="2400" dirty="0" smtClean="0">
              <a:solidFill>
                <a:srgbClr val="0070C0"/>
              </a:solidFill>
            </a:endParaRPr>
          </a:p>
          <a:p>
            <a:r>
              <a:rPr lang="en-US" sz="2400" dirty="0" smtClean="0">
                <a:solidFill>
                  <a:srgbClr val="0070C0"/>
                </a:solidFill>
              </a:rPr>
              <a:t>Pregnant women with suspected or confirmed </a:t>
            </a:r>
            <a:r>
              <a:rPr lang="en-US" sz="2400" dirty="0" err="1" smtClean="0">
                <a:solidFill>
                  <a:srgbClr val="0070C0"/>
                </a:solidFill>
              </a:rPr>
              <a:t>nCoV</a:t>
            </a:r>
            <a:r>
              <a:rPr lang="en-US" sz="2400" dirty="0" smtClean="0">
                <a:solidFill>
                  <a:srgbClr val="0070C0"/>
                </a:solidFill>
              </a:rPr>
              <a:t> should be treated with supportive therapies as described above, taking into account the physiologic adaptations of pregnancy.</a:t>
            </a:r>
          </a:p>
          <a:p>
            <a:endParaRPr lang="en-US" sz="2400" dirty="0" smtClean="0">
              <a:solidFill>
                <a:srgbClr val="0070C0"/>
              </a:solidFill>
            </a:endParaRPr>
          </a:p>
          <a:p>
            <a:r>
              <a:rPr lang="en-US" sz="2400" dirty="0" smtClean="0">
                <a:solidFill>
                  <a:srgbClr val="0070C0"/>
                </a:solidFill>
              </a:rPr>
              <a:t>The use of investigational therapeutic agents outside of a research study should be guided by individual risk-benefit analysis based on potential benefit for mother and safety to fetus, with consultation from an obstetric specialist and ethics committee.</a:t>
            </a:r>
          </a:p>
          <a:p>
            <a:endParaRPr lang="en-US" sz="2400" dirty="0" smtClean="0">
              <a:solidFill>
                <a:srgbClr val="0070C0"/>
              </a:solidFill>
            </a:endParaRPr>
          </a:p>
          <a:p>
            <a:r>
              <a:rPr lang="en-US" sz="2400" dirty="0">
                <a:solidFill>
                  <a:srgbClr val="0070C0"/>
                </a:solidFill>
              </a:rPr>
              <a:t>Emergency delivery and pregnancy termination decisions are challenging and based on many factors: gestational age, maternal condition, and fetal stability. Consultations with obstetric, neonatal, and intensive care specialists (depending on the condition of the mother) are essential</a:t>
            </a:r>
            <a:endParaRPr lang="en-US" sz="2400" dirty="0" smtClean="0">
              <a:solidFill>
                <a:srgbClr val="0070C0"/>
              </a:solidFill>
            </a:endParaRPr>
          </a:p>
          <a:p>
            <a:endParaRPr lang="en-US" dirty="0" smtClean="0"/>
          </a:p>
          <a:p>
            <a:endParaRPr lang="en-US" dirty="0"/>
          </a:p>
        </p:txBody>
      </p:sp>
    </p:spTree>
    <p:extLst>
      <p:ext uri="{BB962C8B-B14F-4D97-AF65-F5344CB8AC3E}">
        <p14:creationId xmlns:p14="http://schemas.microsoft.com/office/powerpoint/2010/main" val="307556822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6021287"/>
            <a:ext cx="12192000" cy="0"/>
          </a:xfrm>
          <a:custGeom>
            <a:avLst/>
            <a:gdLst/>
            <a:ahLst/>
            <a:cxnLst/>
            <a:rect l="l" t="t" r="r" b="b"/>
            <a:pathLst>
              <a:path w="12192000">
                <a:moveTo>
                  <a:pt x="0" y="0"/>
                </a:moveTo>
                <a:lnTo>
                  <a:pt x="12192000" y="3"/>
                </a:lnTo>
              </a:path>
            </a:pathLst>
          </a:custGeom>
          <a:ln w="25400">
            <a:solidFill>
              <a:srgbClr val="4A7EBB"/>
            </a:solidFill>
          </a:ln>
        </p:spPr>
        <p:txBody>
          <a:bodyPr wrap="square" lIns="0" tIns="0" rIns="0" bIns="0" rtlCol="0"/>
          <a:lstStyle/>
          <a:p>
            <a:endParaRPr/>
          </a:p>
        </p:txBody>
      </p:sp>
      <p:sp>
        <p:nvSpPr>
          <p:cNvPr id="3" name="object 3"/>
          <p:cNvSpPr/>
          <p:nvPr/>
        </p:nvSpPr>
        <p:spPr>
          <a:xfrm>
            <a:off x="609600" y="6096000"/>
            <a:ext cx="2285532" cy="699535"/>
          </a:xfrm>
          <a:prstGeom prst="rect">
            <a:avLst/>
          </a:prstGeom>
          <a:blipFill>
            <a:blip r:embed="rId2" cstate="print"/>
            <a:stretch>
              <a:fillRect/>
            </a:stretch>
          </a:blipFill>
        </p:spPr>
        <p:txBody>
          <a:bodyPr wrap="square" lIns="0" tIns="0" rIns="0" bIns="0" rtlCol="0"/>
          <a:lstStyle/>
          <a:p>
            <a:endParaRPr/>
          </a:p>
        </p:txBody>
      </p:sp>
      <p:sp>
        <p:nvSpPr>
          <p:cNvPr id="6" name="object 6"/>
          <p:cNvSpPr txBox="1"/>
          <p:nvPr/>
        </p:nvSpPr>
        <p:spPr>
          <a:xfrm>
            <a:off x="9164165" y="6202215"/>
            <a:ext cx="481965" cy="152400"/>
          </a:xfrm>
          <a:prstGeom prst="rect">
            <a:avLst/>
          </a:prstGeom>
        </p:spPr>
        <p:txBody>
          <a:bodyPr vert="horz" wrap="square" lIns="0" tIns="0" rIns="0" bIns="0" rtlCol="0">
            <a:spAutoFit/>
          </a:bodyPr>
          <a:lstStyle/>
          <a:p>
            <a:pPr marL="12700">
              <a:lnSpc>
                <a:spcPts val="1045"/>
              </a:lnSpc>
            </a:pPr>
            <a:r>
              <a:rPr sz="1000" spc="-5" dirty="0">
                <a:solidFill>
                  <a:srgbClr val="1E7FB8"/>
                </a:solidFill>
                <a:latin typeface="Corbel"/>
                <a:cs typeface="Corbel"/>
              </a:rPr>
              <a:t>HE</a:t>
            </a:r>
            <a:r>
              <a:rPr sz="1000" dirty="0">
                <a:solidFill>
                  <a:srgbClr val="1E7FB8"/>
                </a:solidFill>
                <a:latin typeface="Corbel"/>
                <a:cs typeface="Corbel"/>
              </a:rPr>
              <a:t>A</a:t>
            </a:r>
            <a:r>
              <a:rPr sz="1000" spc="5" dirty="0">
                <a:solidFill>
                  <a:srgbClr val="1E7FB8"/>
                </a:solidFill>
                <a:latin typeface="Corbel"/>
                <a:cs typeface="Corbel"/>
              </a:rPr>
              <a:t>L</a:t>
            </a:r>
            <a:r>
              <a:rPr sz="1000" spc="-10" dirty="0">
                <a:solidFill>
                  <a:srgbClr val="1E7FB8"/>
                </a:solidFill>
                <a:latin typeface="Corbel"/>
                <a:cs typeface="Corbel"/>
              </a:rPr>
              <a:t>T</a:t>
            </a:r>
            <a:r>
              <a:rPr sz="1000" dirty="0">
                <a:solidFill>
                  <a:srgbClr val="1E7FB8"/>
                </a:solidFill>
                <a:latin typeface="Corbel"/>
                <a:cs typeface="Corbel"/>
              </a:rPr>
              <a:t>H</a:t>
            </a:r>
            <a:endParaRPr sz="1000">
              <a:latin typeface="Corbel"/>
              <a:cs typeface="Corbel"/>
            </a:endParaRPr>
          </a:p>
        </p:txBody>
      </p:sp>
      <p:sp>
        <p:nvSpPr>
          <p:cNvPr id="7" name="object 7"/>
          <p:cNvSpPr txBox="1">
            <a:spLocks noGrp="1"/>
          </p:cNvSpPr>
          <p:nvPr>
            <p:ph type="dt" sz="half" idx="4294967295"/>
          </p:nvPr>
        </p:nvSpPr>
        <p:spPr>
          <a:xfrm>
            <a:off x="9144960" y="6269982"/>
            <a:ext cx="1603375" cy="329565"/>
          </a:xfrm>
          <a:prstGeom prst="rect">
            <a:avLst/>
          </a:prstGeom>
        </p:spPr>
        <p:txBody>
          <a:bodyPr vert="horz" wrap="square" lIns="0" tIns="1905" rIns="0" bIns="0" rtlCol="0">
            <a:spAutoFit/>
          </a:bodyPr>
          <a:lstStyle/>
          <a:p>
            <a:pPr marL="12700">
              <a:lnSpc>
                <a:spcPct val="100000"/>
              </a:lnSpc>
              <a:spcBef>
                <a:spcPts val="15"/>
              </a:spcBef>
            </a:pPr>
            <a:r>
              <a:rPr spc="-85" dirty="0"/>
              <a:t>EMERGENCIES</a:t>
            </a:r>
          </a:p>
        </p:txBody>
      </p:sp>
      <p:sp>
        <p:nvSpPr>
          <p:cNvPr id="8" name="object 8"/>
          <p:cNvSpPr txBox="1">
            <a:spLocks noGrp="1"/>
          </p:cNvSpPr>
          <p:nvPr>
            <p:ph type="ftr" sz="quarter" idx="4294967295"/>
          </p:nvPr>
        </p:nvSpPr>
        <p:spPr>
          <a:xfrm>
            <a:off x="10436169" y="6515859"/>
            <a:ext cx="630554" cy="165100"/>
          </a:xfrm>
          <a:prstGeom prst="rect">
            <a:avLst/>
          </a:prstGeom>
        </p:spPr>
        <p:txBody>
          <a:bodyPr vert="horz" wrap="square" lIns="0" tIns="0" rIns="0" bIns="0" rtlCol="0">
            <a:spAutoFit/>
          </a:bodyPr>
          <a:lstStyle/>
          <a:p>
            <a:pPr marL="12700">
              <a:lnSpc>
                <a:spcPts val="1140"/>
              </a:lnSpc>
            </a:pPr>
            <a:r>
              <a:rPr spc="-80" dirty="0"/>
              <a:t>p</a:t>
            </a:r>
            <a:r>
              <a:rPr spc="-90" dirty="0"/>
              <a:t>r</a:t>
            </a:r>
            <a:r>
              <a:rPr spc="-80" dirty="0"/>
              <a:t>og</a:t>
            </a:r>
            <a:r>
              <a:rPr spc="-90" dirty="0"/>
              <a:t>r</a:t>
            </a:r>
            <a:r>
              <a:rPr spc="-85" dirty="0"/>
              <a:t>a</a:t>
            </a:r>
            <a:r>
              <a:rPr spc="-80" dirty="0"/>
              <a:t>mm</a:t>
            </a:r>
            <a:r>
              <a:rPr dirty="0"/>
              <a:t>e</a:t>
            </a:r>
          </a:p>
        </p:txBody>
      </p:sp>
      <p:sp>
        <p:nvSpPr>
          <p:cNvPr id="5" name="object 5"/>
          <p:cNvSpPr txBox="1"/>
          <p:nvPr/>
        </p:nvSpPr>
        <p:spPr>
          <a:xfrm>
            <a:off x="492981" y="856789"/>
            <a:ext cx="11412374" cy="4442242"/>
          </a:xfrm>
          <a:prstGeom prst="rect">
            <a:avLst/>
          </a:prstGeom>
        </p:spPr>
        <p:txBody>
          <a:bodyPr vert="horz" wrap="square" lIns="0" tIns="12700" rIns="0" bIns="0" rtlCol="0">
            <a:spAutoFit/>
          </a:bodyPr>
          <a:lstStyle/>
          <a:p>
            <a:pPr marL="12700" marR="6073140">
              <a:lnSpc>
                <a:spcPct val="105000"/>
              </a:lnSpc>
              <a:spcBef>
                <a:spcPts val="100"/>
              </a:spcBef>
            </a:pPr>
            <a:r>
              <a:rPr sz="1600" dirty="0">
                <a:solidFill>
                  <a:srgbClr val="0070C0"/>
                </a:solidFill>
                <a:latin typeface="Tahoma"/>
                <a:cs typeface="Tahoma"/>
              </a:rPr>
              <a:t>Dr </a:t>
            </a:r>
            <a:r>
              <a:rPr sz="1600" spc="-5" dirty="0">
                <a:solidFill>
                  <a:srgbClr val="0070C0"/>
                </a:solidFill>
                <a:latin typeface="Tahoma"/>
                <a:cs typeface="Tahoma"/>
              </a:rPr>
              <a:t>Shevin Jacob, University </a:t>
            </a:r>
            <a:r>
              <a:rPr sz="1600" dirty="0">
                <a:solidFill>
                  <a:srgbClr val="0070C0"/>
                </a:solidFill>
                <a:latin typeface="Tahoma"/>
                <a:cs typeface="Tahoma"/>
              </a:rPr>
              <a:t>of </a:t>
            </a:r>
            <a:r>
              <a:rPr sz="1600" spc="-5" dirty="0">
                <a:solidFill>
                  <a:srgbClr val="0070C0"/>
                </a:solidFill>
                <a:latin typeface="Tahoma"/>
                <a:cs typeface="Tahoma"/>
              </a:rPr>
              <a:t>Washington, Seattle, WA  </a:t>
            </a:r>
            <a:r>
              <a:rPr sz="1600" dirty="0">
                <a:solidFill>
                  <a:srgbClr val="0070C0"/>
                </a:solidFill>
                <a:latin typeface="Tahoma"/>
                <a:cs typeface="Tahoma"/>
              </a:rPr>
              <a:t>Dr </a:t>
            </a:r>
            <a:r>
              <a:rPr sz="1600" spc="-5" dirty="0">
                <a:solidFill>
                  <a:srgbClr val="0070C0"/>
                </a:solidFill>
                <a:latin typeface="Tahoma"/>
                <a:cs typeface="Tahoma"/>
              </a:rPr>
              <a:t>Janet </a:t>
            </a:r>
            <a:r>
              <a:rPr sz="1600" dirty="0">
                <a:solidFill>
                  <a:srgbClr val="0070C0"/>
                </a:solidFill>
                <a:latin typeface="Tahoma"/>
                <a:cs typeface="Tahoma"/>
              </a:rPr>
              <a:t>V </a:t>
            </a:r>
            <a:r>
              <a:rPr sz="1600" spc="-5" dirty="0">
                <a:solidFill>
                  <a:srgbClr val="0070C0"/>
                </a:solidFill>
                <a:latin typeface="Tahoma"/>
                <a:cs typeface="Tahoma"/>
              </a:rPr>
              <a:t>Diaz, WHO Consultant, San Francisco </a:t>
            </a:r>
            <a:r>
              <a:rPr sz="1600" dirty="0">
                <a:solidFill>
                  <a:srgbClr val="0070C0"/>
                </a:solidFill>
                <a:latin typeface="Tahoma"/>
                <a:cs typeface="Tahoma"/>
              </a:rPr>
              <a:t>CA, </a:t>
            </a:r>
            <a:r>
              <a:rPr sz="1600" spc="-5" dirty="0">
                <a:solidFill>
                  <a:srgbClr val="0070C0"/>
                </a:solidFill>
                <a:latin typeface="Tahoma"/>
                <a:cs typeface="Tahoma"/>
              </a:rPr>
              <a:t>USA</a:t>
            </a:r>
            <a:endParaRPr sz="1600" dirty="0">
              <a:latin typeface="Tahoma"/>
              <a:cs typeface="Tahoma"/>
            </a:endParaRPr>
          </a:p>
          <a:p>
            <a:pPr marL="12700">
              <a:lnSpc>
                <a:spcPct val="100000"/>
              </a:lnSpc>
              <a:spcBef>
                <a:spcPts val="165"/>
              </a:spcBef>
            </a:pPr>
            <a:r>
              <a:rPr sz="1600" dirty="0">
                <a:solidFill>
                  <a:srgbClr val="0070C0"/>
                </a:solidFill>
                <a:latin typeface="Tahoma"/>
                <a:cs typeface="Tahoma"/>
              </a:rPr>
              <a:t>Dr </a:t>
            </a:r>
            <a:r>
              <a:rPr sz="1600" spc="-5" dirty="0">
                <a:solidFill>
                  <a:srgbClr val="0070C0"/>
                </a:solidFill>
                <a:latin typeface="Tahoma"/>
                <a:cs typeface="Tahoma"/>
              </a:rPr>
              <a:t>Neill Adhikari, Sunnybrook Health Sciences Centre, </a:t>
            </a:r>
            <a:r>
              <a:rPr sz="1600" dirty="0">
                <a:solidFill>
                  <a:srgbClr val="0070C0"/>
                </a:solidFill>
                <a:latin typeface="Tahoma"/>
                <a:cs typeface="Tahoma"/>
              </a:rPr>
              <a:t>Toronto,</a:t>
            </a:r>
            <a:r>
              <a:rPr sz="1600" spc="5" dirty="0">
                <a:solidFill>
                  <a:srgbClr val="0070C0"/>
                </a:solidFill>
                <a:latin typeface="Tahoma"/>
                <a:cs typeface="Tahoma"/>
              </a:rPr>
              <a:t> </a:t>
            </a:r>
            <a:r>
              <a:rPr sz="1600" spc="-5" dirty="0">
                <a:solidFill>
                  <a:srgbClr val="0070C0"/>
                </a:solidFill>
                <a:latin typeface="Tahoma"/>
                <a:cs typeface="Tahoma"/>
              </a:rPr>
              <a:t>Canada</a:t>
            </a:r>
            <a:endParaRPr sz="1600" dirty="0">
              <a:latin typeface="Tahoma"/>
              <a:cs typeface="Tahoma"/>
            </a:endParaRPr>
          </a:p>
          <a:p>
            <a:pPr marL="12700" marR="3215005">
              <a:lnSpc>
                <a:spcPct val="103800"/>
              </a:lnSpc>
              <a:spcBef>
                <a:spcPts val="25"/>
              </a:spcBef>
            </a:pPr>
            <a:r>
              <a:rPr sz="1600" dirty="0">
                <a:solidFill>
                  <a:srgbClr val="0070C0"/>
                </a:solidFill>
                <a:latin typeface="Tahoma"/>
                <a:cs typeface="Tahoma"/>
              </a:rPr>
              <a:t>Dr </a:t>
            </a:r>
            <a:r>
              <a:rPr sz="1600" spc="-5" dirty="0">
                <a:solidFill>
                  <a:srgbClr val="0070C0"/>
                </a:solidFill>
                <a:latin typeface="Tahoma"/>
                <a:cs typeface="Tahoma"/>
              </a:rPr>
              <a:t>Edgar Bautista, Instituto Nacional </a:t>
            </a:r>
            <a:r>
              <a:rPr sz="1600" dirty="0">
                <a:solidFill>
                  <a:srgbClr val="0070C0"/>
                </a:solidFill>
                <a:latin typeface="Tahoma"/>
                <a:cs typeface="Tahoma"/>
              </a:rPr>
              <a:t>de </a:t>
            </a:r>
            <a:r>
              <a:rPr sz="1600" spc="-5" dirty="0">
                <a:solidFill>
                  <a:srgbClr val="0070C0"/>
                </a:solidFill>
                <a:latin typeface="Tahoma"/>
                <a:cs typeface="Tahoma"/>
              </a:rPr>
              <a:t>Enfermedades Respiratorias, México City, Mexico  </a:t>
            </a:r>
            <a:r>
              <a:rPr sz="1600" dirty="0">
                <a:solidFill>
                  <a:srgbClr val="0070C0"/>
                </a:solidFill>
                <a:latin typeface="Tahoma"/>
                <a:cs typeface="Tahoma"/>
              </a:rPr>
              <a:t>Dr </a:t>
            </a:r>
            <a:r>
              <a:rPr sz="1600" spc="-5" dirty="0">
                <a:solidFill>
                  <a:srgbClr val="0070C0"/>
                </a:solidFill>
                <a:latin typeface="Tahoma"/>
                <a:cs typeface="Tahoma"/>
              </a:rPr>
              <a:t>Paula Lister, Great </a:t>
            </a:r>
            <a:r>
              <a:rPr sz="1600" dirty="0">
                <a:solidFill>
                  <a:srgbClr val="0070C0"/>
                </a:solidFill>
                <a:latin typeface="Tahoma"/>
                <a:cs typeface="Tahoma"/>
              </a:rPr>
              <a:t>Ormond </a:t>
            </a:r>
            <a:r>
              <a:rPr sz="1600" spc="-5" dirty="0">
                <a:solidFill>
                  <a:srgbClr val="0070C0"/>
                </a:solidFill>
                <a:latin typeface="Tahoma"/>
                <a:cs typeface="Tahoma"/>
              </a:rPr>
              <a:t>Street Hospital, </a:t>
            </a:r>
            <a:r>
              <a:rPr sz="1600" dirty="0">
                <a:solidFill>
                  <a:srgbClr val="0070C0"/>
                </a:solidFill>
                <a:latin typeface="Tahoma"/>
                <a:cs typeface="Tahoma"/>
              </a:rPr>
              <a:t>London, </a:t>
            </a:r>
            <a:r>
              <a:rPr sz="1600" spc="-5" dirty="0">
                <a:solidFill>
                  <a:srgbClr val="0070C0"/>
                </a:solidFill>
                <a:latin typeface="Tahoma"/>
                <a:cs typeface="Tahoma"/>
              </a:rPr>
              <a:t>United</a:t>
            </a:r>
            <a:r>
              <a:rPr sz="1600" spc="15" dirty="0">
                <a:solidFill>
                  <a:srgbClr val="0070C0"/>
                </a:solidFill>
                <a:latin typeface="Tahoma"/>
                <a:cs typeface="Tahoma"/>
              </a:rPr>
              <a:t> </a:t>
            </a:r>
            <a:r>
              <a:rPr sz="1600" spc="-5" dirty="0">
                <a:solidFill>
                  <a:srgbClr val="0070C0"/>
                </a:solidFill>
                <a:latin typeface="Tahoma"/>
                <a:cs typeface="Tahoma"/>
              </a:rPr>
              <a:t>Kingdom</a:t>
            </a:r>
            <a:endParaRPr sz="1600" dirty="0">
              <a:latin typeface="Tahoma"/>
              <a:cs typeface="Tahoma"/>
            </a:endParaRPr>
          </a:p>
          <a:p>
            <a:pPr marL="12700">
              <a:lnSpc>
                <a:spcPct val="100000"/>
              </a:lnSpc>
              <a:spcBef>
                <a:spcPts val="70"/>
              </a:spcBef>
            </a:pPr>
            <a:r>
              <a:rPr sz="1600" dirty="0">
                <a:solidFill>
                  <a:srgbClr val="0070C0"/>
                </a:solidFill>
                <a:latin typeface="Tahoma"/>
                <a:cs typeface="Tahoma"/>
              </a:rPr>
              <a:t>Dr </a:t>
            </a:r>
            <a:r>
              <a:rPr sz="1600" spc="-5" dirty="0">
                <a:solidFill>
                  <a:srgbClr val="0070C0"/>
                </a:solidFill>
                <a:latin typeface="Tahoma"/>
                <a:cs typeface="Tahoma"/>
              </a:rPr>
              <a:t>Steven Webb, Royal Perth Hospital, Perth,</a:t>
            </a:r>
            <a:r>
              <a:rPr sz="1600" dirty="0">
                <a:solidFill>
                  <a:srgbClr val="0070C0"/>
                </a:solidFill>
                <a:latin typeface="Tahoma"/>
                <a:cs typeface="Tahoma"/>
              </a:rPr>
              <a:t> </a:t>
            </a:r>
            <a:r>
              <a:rPr sz="1600" spc="-5" dirty="0">
                <a:solidFill>
                  <a:srgbClr val="0070C0"/>
                </a:solidFill>
                <a:latin typeface="Tahoma"/>
                <a:cs typeface="Tahoma"/>
              </a:rPr>
              <a:t>Australia</a:t>
            </a:r>
            <a:endParaRPr sz="1600" dirty="0">
              <a:latin typeface="Tahoma"/>
              <a:cs typeface="Tahoma"/>
            </a:endParaRPr>
          </a:p>
          <a:p>
            <a:pPr marL="12700">
              <a:lnSpc>
                <a:spcPct val="100000"/>
              </a:lnSpc>
              <a:spcBef>
                <a:spcPts val="195"/>
              </a:spcBef>
            </a:pPr>
            <a:r>
              <a:rPr sz="1600" dirty="0">
                <a:solidFill>
                  <a:srgbClr val="0070C0"/>
                </a:solidFill>
                <a:latin typeface="Tahoma"/>
                <a:cs typeface="Tahoma"/>
              </a:rPr>
              <a:t>Dr </a:t>
            </a:r>
            <a:r>
              <a:rPr sz="1600" spc="-5" dirty="0">
                <a:solidFill>
                  <a:srgbClr val="0070C0"/>
                </a:solidFill>
                <a:latin typeface="Tahoma"/>
                <a:cs typeface="Tahoma"/>
              </a:rPr>
              <a:t>Niranjan Bhat, Johns Hopkins University, Baltimore,</a:t>
            </a:r>
            <a:r>
              <a:rPr sz="1600" spc="5" dirty="0">
                <a:solidFill>
                  <a:srgbClr val="0070C0"/>
                </a:solidFill>
                <a:latin typeface="Tahoma"/>
                <a:cs typeface="Tahoma"/>
              </a:rPr>
              <a:t> </a:t>
            </a:r>
            <a:r>
              <a:rPr sz="1600" spc="-5" dirty="0">
                <a:solidFill>
                  <a:srgbClr val="0070C0"/>
                </a:solidFill>
                <a:latin typeface="Tahoma"/>
                <a:cs typeface="Tahoma"/>
              </a:rPr>
              <a:t>USA</a:t>
            </a:r>
            <a:endParaRPr sz="1600" dirty="0">
              <a:latin typeface="Tahoma"/>
              <a:cs typeface="Tahoma"/>
            </a:endParaRPr>
          </a:p>
          <a:p>
            <a:pPr marL="12700" marR="4422775">
              <a:lnSpc>
                <a:spcPct val="103699"/>
              </a:lnSpc>
            </a:pPr>
            <a:r>
              <a:rPr sz="1600" dirty="0">
                <a:solidFill>
                  <a:srgbClr val="0070C0"/>
                </a:solidFill>
                <a:latin typeface="Tahoma"/>
                <a:cs typeface="Tahoma"/>
              </a:rPr>
              <a:t>Dr </a:t>
            </a:r>
            <a:r>
              <a:rPr sz="1600" spc="-5" dirty="0">
                <a:solidFill>
                  <a:srgbClr val="0070C0"/>
                </a:solidFill>
                <a:latin typeface="Tahoma"/>
                <a:cs typeface="Tahoma"/>
              </a:rPr>
              <a:t>Timothy Uyeki, Centers </a:t>
            </a:r>
            <a:r>
              <a:rPr sz="1600" dirty="0">
                <a:solidFill>
                  <a:srgbClr val="0070C0"/>
                </a:solidFill>
                <a:latin typeface="Tahoma"/>
                <a:cs typeface="Tahoma"/>
              </a:rPr>
              <a:t>for </a:t>
            </a:r>
            <a:r>
              <a:rPr sz="1600" spc="-5" dirty="0">
                <a:solidFill>
                  <a:srgbClr val="0070C0"/>
                </a:solidFill>
                <a:latin typeface="Tahoma"/>
                <a:cs typeface="Tahoma"/>
              </a:rPr>
              <a:t>Disease </a:t>
            </a:r>
            <a:r>
              <a:rPr sz="1600" dirty="0">
                <a:solidFill>
                  <a:srgbClr val="0070C0"/>
                </a:solidFill>
                <a:latin typeface="Tahoma"/>
                <a:cs typeface="Tahoma"/>
              </a:rPr>
              <a:t>Control </a:t>
            </a:r>
            <a:r>
              <a:rPr sz="1600" spc="-5" dirty="0">
                <a:solidFill>
                  <a:srgbClr val="0070C0"/>
                </a:solidFill>
                <a:latin typeface="Tahoma"/>
                <a:cs typeface="Tahoma"/>
              </a:rPr>
              <a:t>and Prevention, Atlanta, USA  </a:t>
            </a:r>
            <a:r>
              <a:rPr sz="1600" dirty="0">
                <a:solidFill>
                  <a:srgbClr val="0070C0"/>
                </a:solidFill>
                <a:latin typeface="Tahoma"/>
                <a:cs typeface="Tahoma"/>
              </a:rPr>
              <a:t>Dr </a:t>
            </a:r>
            <a:r>
              <a:rPr sz="1600" spc="-5" dirty="0">
                <a:solidFill>
                  <a:srgbClr val="0070C0"/>
                </a:solidFill>
                <a:latin typeface="Tahoma"/>
                <a:cs typeface="Tahoma"/>
              </a:rPr>
              <a:t>Paula Lister, Great </a:t>
            </a:r>
            <a:r>
              <a:rPr sz="1600" dirty="0">
                <a:solidFill>
                  <a:srgbClr val="0070C0"/>
                </a:solidFill>
                <a:latin typeface="Tahoma"/>
                <a:cs typeface="Tahoma"/>
              </a:rPr>
              <a:t>Ormond </a:t>
            </a:r>
            <a:r>
              <a:rPr sz="1600" spc="-5" dirty="0">
                <a:solidFill>
                  <a:srgbClr val="0070C0"/>
                </a:solidFill>
                <a:latin typeface="Tahoma"/>
                <a:cs typeface="Tahoma"/>
              </a:rPr>
              <a:t>Street Hospital, </a:t>
            </a:r>
            <a:r>
              <a:rPr sz="1600" dirty="0">
                <a:solidFill>
                  <a:srgbClr val="0070C0"/>
                </a:solidFill>
                <a:latin typeface="Tahoma"/>
                <a:cs typeface="Tahoma"/>
              </a:rPr>
              <a:t>London,</a:t>
            </a:r>
            <a:r>
              <a:rPr sz="1600" spc="5" dirty="0">
                <a:solidFill>
                  <a:srgbClr val="0070C0"/>
                </a:solidFill>
                <a:latin typeface="Tahoma"/>
                <a:cs typeface="Tahoma"/>
              </a:rPr>
              <a:t> </a:t>
            </a:r>
            <a:r>
              <a:rPr sz="1600" dirty="0">
                <a:solidFill>
                  <a:srgbClr val="0070C0"/>
                </a:solidFill>
                <a:latin typeface="Tahoma"/>
                <a:cs typeface="Tahoma"/>
              </a:rPr>
              <a:t>UK</a:t>
            </a:r>
            <a:endParaRPr sz="1600" dirty="0">
              <a:latin typeface="Tahoma"/>
              <a:cs typeface="Tahoma"/>
            </a:endParaRPr>
          </a:p>
          <a:p>
            <a:pPr marL="12700" marR="5080">
              <a:lnSpc>
                <a:spcPct val="103699"/>
              </a:lnSpc>
              <a:spcBef>
                <a:spcPts val="120"/>
              </a:spcBef>
            </a:pPr>
            <a:r>
              <a:rPr sz="1600" dirty="0">
                <a:solidFill>
                  <a:srgbClr val="0070C0"/>
                </a:solidFill>
                <a:latin typeface="Tahoma"/>
                <a:cs typeface="Tahoma"/>
              </a:rPr>
              <a:t>Dr </a:t>
            </a:r>
            <a:r>
              <a:rPr sz="1600" spc="-5" dirty="0">
                <a:solidFill>
                  <a:srgbClr val="0070C0"/>
                </a:solidFill>
                <a:latin typeface="Tahoma"/>
                <a:cs typeface="Tahoma"/>
              </a:rPr>
              <a:t>Niranjan "Tex" Kissoon, British </a:t>
            </a:r>
            <a:r>
              <a:rPr sz="1600" dirty="0">
                <a:solidFill>
                  <a:srgbClr val="0070C0"/>
                </a:solidFill>
                <a:latin typeface="Tahoma"/>
                <a:cs typeface="Tahoma"/>
              </a:rPr>
              <a:t>Colombia </a:t>
            </a:r>
            <a:r>
              <a:rPr sz="1600" spc="-5" dirty="0">
                <a:solidFill>
                  <a:srgbClr val="0070C0"/>
                </a:solidFill>
                <a:latin typeface="Tahoma"/>
                <a:cs typeface="Tahoma"/>
              </a:rPr>
              <a:t>Children’s Hospital and Sunny Hill Health Centre </a:t>
            </a:r>
            <a:r>
              <a:rPr sz="1600" dirty="0">
                <a:solidFill>
                  <a:srgbClr val="0070C0"/>
                </a:solidFill>
                <a:latin typeface="Tahoma"/>
                <a:cs typeface="Tahoma"/>
              </a:rPr>
              <a:t>for </a:t>
            </a:r>
            <a:r>
              <a:rPr sz="1600" spc="-5" dirty="0">
                <a:solidFill>
                  <a:srgbClr val="0070C0"/>
                </a:solidFill>
                <a:latin typeface="Tahoma"/>
                <a:cs typeface="Tahoma"/>
              </a:rPr>
              <a:t>Children, Vancouver, Canada  </a:t>
            </a:r>
            <a:r>
              <a:rPr sz="1600" dirty="0">
                <a:solidFill>
                  <a:srgbClr val="0070C0"/>
                </a:solidFill>
                <a:latin typeface="Tahoma"/>
                <a:cs typeface="Tahoma"/>
              </a:rPr>
              <a:t>Dr Ashoke </a:t>
            </a:r>
            <a:r>
              <a:rPr sz="1600" spc="-10" dirty="0">
                <a:solidFill>
                  <a:srgbClr val="0070C0"/>
                </a:solidFill>
                <a:latin typeface="Tahoma"/>
                <a:cs typeface="Tahoma"/>
              </a:rPr>
              <a:t>Banarjee, </a:t>
            </a:r>
            <a:r>
              <a:rPr sz="1600" spc="-5" dirty="0">
                <a:solidFill>
                  <a:srgbClr val="0070C0"/>
                </a:solidFill>
                <a:latin typeface="Tahoma"/>
                <a:cs typeface="Tahoma"/>
              </a:rPr>
              <a:t>Westmead Hospital, New South Wales,</a:t>
            </a:r>
            <a:r>
              <a:rPr sz="1600" spc="10" dirty="0">
                <a:solidFill>
                  <a:srgbClr val="0070C0"/>
                </a:solidFill>
                <a:latin typeface="Tahoma"/>
                <a:cs typeface="Tahoma"/>
              </a:rPr>
              <a:t> </a:t>
            </a:r>
            <a:r>
              <a:rPr sz="1600" spc="-5" dirty="0">
                <a:solidFill>
                  <a:srgbClr val="0070C0"/>
                </a:solidFill>
                <a:latin typeface="Tahoma"/>
                <a:cs typeface="Tahoma"/>
              </a:rPr>
              <a:t>Australia</a:t>
            </a:r>
            <a:endParaRPr sz="1600" dirty="0">
              <a:latin typeface="Tahoma"/>
              <a:cs typeface="Tahoma"/>
            </a:endParaRPr>
          </a:p>
          <a:p>
            <a:pPr marL="12700" marR="4961255">
              <a:lnSpc>
                <a:spcPct val="103699"/>
              </a:lnSpc>
              <a:spcBef>
                <a:spcPts val="25"/>
              </a:spcBef>
            </a:pPr>
            <a:r>
              <a:rPr sz="1600" dirty="0">
                <a:solidFill>
                  <a:srgbClr val="0070C0"/>
                </a:solidFill>
                <a:latin typeface="Tahoma"/>
                <a:cs typeface="Tahoma"/>
              </a:rPr>
              <a:t>Dr </a:t>
            </a:r>
            <a:r>
              <a:rPr sz="1600" spc="-5" dirty="0">
                <a:solidFill>
                  <a:srgbClr val="0070C0"/>
                </a:solidFill>
                <a:latin typeface="Tahoma"/>
                <a:cs typeface="Tahoma"/>
              </a:rPr>
              <a:t>Christopher Seymour, University </a:t>
            </a:r>
            <a:r>
              <a:rPr sz="1600" dirty="0">
                <a:solidFill>
                  <a:srgbClr val="0070C0"/>
                </a:solidFill>
                <a:latin typeface="Tahoma"/>
                <a:cs typeface="Tahoma"/>
              </a:rPr>
              <a:t>of </a:t>
            </a:r>
            <a:r>
              <a:rPr sz="1600" spc="-5" dirty="0">
                <a:solidFill>
                  <a:srgbClr val="0070C0"/>
                </a:solidFill>
                <a:latin typeface="Tahoma"/>
                <a:cs typeface="Tahoma"/>
              </a:rPr>
              <a:t>Pittsburgh Medical Center, USA  </a:t>
            </a:r>
            <a:r>
              <a:rPr sz="1600" dirty="0">
                <a:solidFill>
                  <a:srgbClr val="0070C0"/>
                </a:solidFill>
                <a:latin typeface="Tahoma"/>
                <a:cs typeface="Tahoma"/>
              </a:rPr>
              <a:t>Dr </a:t>
            </a:r>
            <a:r>
              <a:rPr sz="1600" spc="-5" dirty="0">
                <a:solidFill>
                  <a:srgbClr val="0070C0"/>
                </a:solidFill>
                <a:latin typeface="Tahoma"/>
                <a:cs typeface="Tahoma"/>
              </a:rPr>
              <a:t>Derek Angus, University </a:t>
            </a:r>
            <a:r>
              <a:rPr sz="1600" dirty="0">
                <a:solidFill>
                  <a:srgbClr val="0070C0"/>
                </a:solidFill>
                <a:latin typeface="Tahoma"/>
                <a:cs typeface="Tahoma"/>
              </a:rPr>
              <a:t>of </a:t>
            </a:r>
            <a:r>
              <a:rPr sz="1600" spc="-5" dirty="0">
                <a:solidFill>
                  <a:srgbClr val="0070C0"/>
                </a:solidFill>
                <a:latin typeface="Tahoma"/>
                <a:cs typeface="Tahoma"/>
              </a:rPr>
              <a:t>Pittsburgh Medical Center,</a:t>
            </a:r>
            <a:r>
              <a:rPr sz="1600" spc="20" dirty="0">
                <a:solidFill>
                  <a:srgbClr val="0070C0"/>
                </a:solidFill>
                <a:latin typeface="Tahoma"/>
                <a:cs typeface="Tahoma"/>
              </a:rPr>
              <a:t> </a:t>
            </a:r>
            <a:r>
              <a:rPr sz="1600" spc="-5" dirty="0">
                <a:solidFill>
                  <a:srgbClr val="0070C0"/>
                </a:solidFill>
                <a:latin typeface="Tahoma"/>
                <a:cs typeface="Tahoma"/>
              </a:rPr>
              <a:t>USA</a:t>
            </a:r>
            <a:endParaRPr sz="1600" dirty="0">
              <a:latin typeface="Tahoma"/>
              <a:cs typeface="Tahoma"/>
            </a:endParaRPr>
          </a:p>
          <a:p>
            <a:pPr marL="12700" marR="2510155">
              <a:lnSpc>
                <a:spcPct val="105000"/>
              </a:lnSpc>
              <a:spcBef>
                <a:spcPts val="70"/>
              </a:spcBef>
            </a:pPr>
            <a:r>
              <a:rPr sz="1600" dirty="0">
                <a:solidFill>
                  <a:srgbClr val="0070C0"/>
                </a:solidFill>
                <a:latin typeface="Tahoma"/>
                <a:cs typeface="Tahoma"/>
              </a:rPr>
              <a:t>Dr </a:t>
            </a:r>
            <a:r>
              <a:rPr sz="1600" spc="-5" dirty="0">
                <a:solidFill>
                  <a:srgbClr val="0070C0"/>
                </a:solidFill>
                <a:latin typeface="Tahoma"/>
                <a:cs typeface="Tahoma"/>
              </a:rPr>
              <a:t>Sergey Shlapikov, St Petersburg State Medical Academy, Saint Petersburg, Russian Federation  </a:t>
            </a:r>
            <a:r>
              <a:rPr sz="1600" dirty="0">
                <a:solidFill>
                  <a:srgbClr val="0070C0"/>
                </a:solidFill>
                <a:latin typeface="Tahoma"/>
                <a:cs typeface="Tahoma"/>
              </a:rPr>
              <a:t>Dr </a:t>
            </a:r>
            <a:r>
              <a:rPr sz="1600" spc="-5" dirty="0">
                <a:solidFill>
                  <a:srgbClr val="0070C0"/>
                </a:solidFill>
                <a:latin typeface="Tahoma"/>
                <a:cs typeface="Tahoma"/>
              </a:rPr>
              <a:t>Paul McGinn, Geelong, Victoria,</a:t>
            </a:r>
            <a:r>
              <a:rPr sz="1600" dirty="0">
                <a:solidFill>
                  <a:srgbClr val="0070C0"/>
                </a:solidFill>
                <a:latin typeface="Tahoma"/>
                <a:cs typeface="Tahoma"/>
              </a:rPr>
              <a:t> </a:t>
            </a:r>
            <a:r>
              <a:rPr sz="1600" spc="-5" dirty="0">
                <a:solidFill>
                  <a:srgbClr val="0070C0"/>
                </a:solidFill>
                <a:latin typeface="Tahoma"/>
                <a:cs typeface="Tahoma"/>
              </a:rPr>
              <a:t>Australia</a:t>
            </a:r>
            <a:endParaRPr sz="1600" dirty="0">
              <a:latin typeface="Tahoma"/>
              <a:cs typeface="Tahoma"/>
            </a:endParaRPr>
          </a:p>
          <a:p>
            <a:pPr marL="12700">
              <a:lnSpc>
                <a:spcPct val="100000"/>
              </a:lnSpc>
              <a:spcBef>
                <a:spcPts val="75"/>
              </a:spcBef>
            </a:pPr>
            <a:r>
              <a:rPr sz="1600" dirty="0">
                <a:solidFill>
                  <a:srgbClr val="0070C0"/>
                </a:solidFill>
                <a:latin typeface="Tahoma"/>
                <a:cs typeface="Tahoma"/>
              </a:rPr>
              <a:t>Dr </a:t>
            </a:r>
            <a:r>
              <a:rPr sz="1600" spc="-5" dirty="0">
                <a:solidFill>
                  <a:srgbClr val="0070C0"/>
                </a:solidFill>
                <a:latin typeface="Tahoma"/>
                <a:cs typeface="Tahoma"/>
              </a:rPr>
              <a:t>Bin Du, Peking Union Medical College Hospital, Beijing,</a:t>
            </a:r>
            <a:r>
              <a:rPr sz="1600" spc="10" dirty="0">
                <a:solidFill>
                  <a:srgbClr val="0070C0"/>
                </a:solidFill>
                <a:latin typeface="Tahoma"/>
                <a:cs typeface="Tahoma"/>
              </a:rPr>
              <a:t> </a:t>
            </a:r>
            <a:r>
              <a:rPr sz="1600" spc="-5" dirty="0">
                <a:solidFill>
                  <a:srgbClr val="0070C0"/>
                </a:solidFill>
                <a:latin typeface="Tahoma"/>
                <a:cs typeface="Tahoma"/>
              </a:rPr>
              <a:t>China</a:t>
            </a:r>
            <a:endParaRPr sz="1600" dirty="0">
              <a:latin typeface="Tahoma"/>
              <a:cs typeface="Tahoma"/>
            </a:endParaRPr>
          </a:p>
          <a:p>
            <a:pPr marL="12700">
              <a:lnSpc>
                <a:spcPct val="100000"/>
              </a:lnSpc>
              <a:spcBef>
                <a:spcPts val="70"/>
              </a:spcBef>
            </a:pPr>
            <a:r>
              <a:rPr sz="1600" dirty="0">
                <a:solidFill>
                  <a:srgbClr val="0070C0"/>
                </a:solidFill>
                <a:latin typeface="Tahoma"/>
                <a:cs typeface="Tahoma"/>
              </a:rPr>
              <a:t>Dr </a:t>
            </a:r>
            <a:r>
              <a:rPr sz="1600" spc="-5" dirty="0">
                <a:solidFill>
                  <a:srgbClr val="0070C0"/>
                </a:solidFill>
                <a:latin typeface="Tahoma"/>
                <a:cs typeface="Tahoma"/>
              </a:rPr>
              <a:t>Kath Maitland, Imperial College </a:t>
            </a:r>
            <a:r>
              <a:rPr sz="1600" dirty="0">
                <a:solidFill>
                  <a:srgbClr val="0070C0"/>
                </a:solidFill>
                <a:latin typeface="Tahoma"/>
                <a:cs typeface="Tahoma"/>
              </a:rPr>
              <a:t>of </a:t>
            </a:r>
            <a:r>
              <a:rPr sz="1600" spc="-5" dirty="0">
                <a:solidFill>
                  <a:srgbClr val="0070C0"/>
                </a:solidFill>
                <a:latin typeface="Tahoma"/>
                <a:cs typeface="Tahoma"/>
              </a:rPr>
              <a:t>Science, Technology and Medicine, </a:t>
            </a:r>
            <a:r>
              <a:rPr sz="1600" dirty="0">
                <a:solidFill>
                  <a:srgbClr val="0070C0"/>
                </a:solidFill>
                <a:latin typeface="Tahoma"/>
                <a:cs typeface="Tahoma"/>
              </a:rPr>
              <a:t>London,</a:t>
            </a:r>
            <a:r>
              <a:rPr sz="1600" spc="20" dirty="0">
                <a:solidFill>
                  <a:srgbClr val="0070C0"/>
                </a:solidFill>
                <a:latin typeface="Tahoma"/>
                <a:cs typeface="Tahoma"/>
              </a:rPr>
              <a:t> </a:t>
            </a:r>
            <a:r>
              <a:rPr sz="1600" dirty="0">
                <a:solidFill>
                  <a:srgbClr val="0070C0"/>
                </a:solidFill>
                <a:latin typeface="Tahoma"/>
                <a:cs typeface="Tahoma"/>
              </a:rPr>
              <a:t>UK</a:t>
            </a:r>
            <a:endParaRPr sz="1600" dirty="0">
              <a:latin typeface="Tahoma"/>
              <a:cs typeface="Tahoma"/>
            </a:endParaRPr>
          </a:p>
        </p:txBody>
      </p:sp>
      <p:sp>
        <p:nvSpPr>
          <p:cNvPr id="11" name="Title 1"/>
          <p:cNvSpPr>
            <a:spLocks noGrp="1"/>
          </p:cNvSpPr>
          <p:nvPr>
            <p:ph type="title"/>
          </p:nvPr>
        </p:nvSpPr>
        <p:spPr>
          <a:xfrm>
            <a:off x="838200" y="110684"/>
            <a:ext cx="4409661" cy="565178"/>
          </a:xfrm>
        </p:spPr>
        <p:txBody>
          <a:bodyPr>
            <a:normAutofit fontScale="90000"/>
          </a:bodyPr>
          <a:lstStyle/>
          <a:p>
            <a:r>
              <a:rPr lang="en-US" b="1" dirty="0" smtClean="0">
                <a:solidFill>
                  <a:srgbClr val="0070C0"/>
                </a:solidFill>
              </a:rPr>
              <a:t>Acknowledgements </a:t>
            </a:r>
            <a:endParaRPr lang="en-US" dirty="0">
              <a:solidFill>
                <a:srgbClr val="0070C0"/>
              </a:solidFill>
            </a:endParaRPr>
          </a:p>
        </p:txBody>
      </p:sp>
    </p:spTree>
    <p:extLst>
      <p:ext uri="{BB962C8B-B14F-4D97-AF65-F5344CB8AC3E}">
        <p14:creationId xmlns:p14="http://schemas.microsoft.com/office/powerpoint/2010/main" val="37784140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9011" y="63611"/>
            <a:ext cx="10954789" cy="413468"/>
          </a:xfrm>
        </p:spPr>
        <p:txBody>
          <a:bodyPr>
            <a:normAutofit fontScale="90000"/>
          </a:bodyPr>
          <a:lstStyle/>
          <a:p>
            <a:r>
              <a:rPr lang="en-US" sz="3600" b="1" dirty="0" smtClean="0">
                <a:solidFill>
                  <a:srgbClr val="0070C0"/>
                </a:solidFill>
              </a:rPr>
              <a:t>Suspect</a:t>
            </a:r>
            <a:endParaRPr lang="en-US" sz="3600" b="1" dirty="0">
              <a:solidFill>
                <a:srgbClr val="0070C0"/>
              </a:solidFill>
            </a:endParaRPr>
          </a:p>
        </p:txBody>
      </p:sp>
      <p:sp>
        <p:nvSpPr>
          <p:cNvPr id="3" name="Content Placeholder 2"/>
          <p:cNvSpPr>
            <a:spLocks noGrp="1"/>
          </p:cNvSpPr>
          <p:nvPr>
            <p:ph idx="1"/>
          </p:nvPr>
        </p:nvSpPr>
        <p:spPr>
          <a:xfrm>
            <a:off x="149629" y="540689"/>
            <a:ext cx="11812386" cy="6194066"/>
          </a:xfrm>
        </p:spPr>
        <p:txBody>
          <a:bodyPr>
            <a:normAutofit fontScale="92500" lnSpcReduction="20000"/>
          </a:bodyPr>
          <a:lstStyle/>
          <a:p>
            <a:pPr marL="0" indent="0">
              <a:buNone/>
            </a:pPr>
            <a:r>
              <a:rPr lang="en-US" sz="2600" dirty="0">
                <a:solidFill>
                  <a:srgbClr val="0070C0"/>
                </a:solidFill>
              </a:rPr>
              <a:t>1- Severe acute respiratory infection (SARI) in a person, with history of fever and cough requiring admission to hospital, with no other etiology that fully explains the clinical presentation1 (clinicians should also be alert to the possibility of atypical presentations in patients who are </a:t>
            </a:r>
            <a:r>
              <a:rPr lang="en-US" sz="2600" dirty="0" err="1">
                <a:solidFill>
                  <a:srgbClr val="0070C0"/>
                </a:solidFill>
              </a:rPr>
              <a:t>immunocompromised</a:t>
            </a:r>
            <a:r>
              <a:rPr lang="en-US" sz="2600" dirty="0">
                <a:solidFill>
                  <a:srgbClr val="0070C0"/>
                </a:solidFill>
              </a:rPr>
              <a:t>); AND any of the following:</a:t>
            </a:r>
          </a:p>
          <a:p>
            <a:pPr marL="0" indent="0">
              <a:buNone/>
            </a:pPr>
            <a:r>
              <a:rPr lang="en-US" sz="2600" dirty="0">
                <a:solidFill>
                  <a:srgbClr val="0070C0"/>
                </a:solidFill>
              </a:rPr>
              <a:t>    a) A history of travel to Wuhan, Hubei Province China in the 14 days prior to symptom onset; or the disease occurs in a health care worker who has been working in an environment where patients with severe acute respiratory infections are being cared for, without regard to place of residence or history of travel; or</a:t>
            </a:r>
          </a:p>
          <a:p>
            <a:pPr marL="0" indent="0">
              <a:buNone/>
            </a:pPr>
            <a:r>
              <a:rPr lang="en-US" sz="2600" dirty="0">
                <a:solidFill>
                  <a:srgbClr val="0070C0"/>
                </a:solidFill>
              </a:rPr>
              <a:t>   b) the person develops an unusual or unexpected clinical course, especially sudden deterioration despite appropriate treatment, without regard to place of residence or history of travel, even if another etiology has been identified that fully explains the clinical presentation.</a:t>
            </a:r>
          </a:p>
          <a:p>
            <a:pPr marL="0" indent="0">
              <a:buNone/>
            </a:pPr>
            <a:endParaRPr lang="en-US" sz="2600" dirty="0">
              <a:solidFill>
                <a:srgbClr val="0070C0"/>
              </a:solidFill>
            </a:endParaRPr>
          </a:p>
          <a:p>
            <a:pPr marL="0" lvl="0" indent="0">
              <a:buNone/>
            </a:pPr>
            <a:endParaRPr lang="en-US" sz="2600" dirty="0">
              <a:solidFill>
                <a:srgbClr val="0070C0"/>
              </a:solidFill>
            </a:endParaRPr>
          </a:p>
          <a:p>
            <a:pPr marL="0" lvl="0" indent="0">
              <a:buNone/>
            </a:pPr>
            <a:r>
              <a:rPr lang="en-US" sz="2600" dirty="0">
                <a:solidFill>
                  <a:srgbClr val="0070C0"/>
                </a:solidFill>
              </a:rPr>
              <a:t>2- A person with acute respiratory illness of any degree of severity who, within 14 days before onset of illness, had any of the following exposures: </a:t>
            </a:r>
          </a:p>
          <a:p>
            <a:pPr lvl="1"/>
            <a:r>
              <a:rPr lang="en-US" sz="2600" dirty="0">
                <a:solidFill>
                  <a:srgbClr val="0070C0"/>
                </a:solidFill>
              </a:rPr>
              <a:t>close physical contact2 with a confirmed case of </a:t>
            </a:r>
            <a:r>
              <a:rPr lang="en-US" sz="2600" dirty="0" err="1">
                <a:solidFill>
                  <a:srgbClr val="0070C0"/>
                </a:solidFill>
              </a:rPr>
              <a:t>nCoV</a:t>
            </a:r>
            <a:r>
              <a:rPr lang="en-US" sz="2600" dirty="0">
                <a:solidFill>
                  <a:srgbClr val="0070C0"/>
                </a:solidFill>
              </a:rPr>
              <a:t> infection, while that patient was symptomatic; or</a:t>
            </a:r>
          </a:p>
          <a:p>
            <a:pPr lvl="1"/>
            <a:r>
              <a:rPr lang="en-US" sz="2600" dirty="0">
                <a:solidFill>
                  <a:srgbClr val="0070C0"/>
                </a:solidFill>
              </a:rPr>
              <a:t>a healthcare facility in a country where hospital-associated </a:t>
            </a:r>
            <a:r>
              <a:rPr lang="en-US" sz="2600" dirty="0" err="1">
                <a:solidFill>
                  <a:srgbClr val="0070C0"/>
                </a:solidFill>
              </a:rPr>
              <a:t>nCoV</a:t>
            </a:r>
            <a:r>
              <a:rPr lang="en-US" sz="2600" dirty="0">
                <a:solidFill>
                  <a:srgbClr val="0070C0"/>
                </a:solidFill>
              </a:rPr>
              <a:t> infections have been reported;</a:t>
            </a:r>
          </a:p>
          <a:p>
            <a:pPr marL="0" indent="0">
              <a:buNone/>
            </a:pPr>
            <a:endParaRPr lang="en-US" sz="2000" dirty="0" smtClean="0"/>
          </a:p>
          <a:p>
            <a:pPr marL="0" indent="0">
              <a:buNone/>
            </a:pPr>
            <a:endParaRPr lang="en-US" dirty="0">
              <a:solidFill>
                <a:srgbClr val="0070C0"/>
              </a:solidFill>
            </a:endParaRPr>
          </a:p>
        </p:txBody>
      </p:sp>
    </p:spTree>
    <p:extLst>
      <p:ext uri="{BB962C8B-B14F-4D97-AF65-F5344CB8AC3E}">
        <p14:creationId xmlns:p14="http://schemas.microsoft.com/office/powerpoint/2010/main" val="36969152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448887" y="565265"/>
            <a:ext cx="11238807" cy="5493429"/>
          </a:xfrm>
          <a:prstGeom prst="rect">
            <a:avLst/>
          </a:prstGeom>
        </p:spPr>
      </p:pic>
    </p:spTree>
    <p:extLst>
      <p:ext uri="{BB962C8B-B14F-4D97-AF65-F5344CB8AC3E}">
        <p14:creationId xmlns:p14="http://schemas.microsoft.com/office/powerpoint/2010/main" val="2702587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6021287"/>
            <a:ext cx="12192000" cy="0"/>
          </a:xfrm>
          <a:custGeom>
            <a:avLst/>
            <a:gdLst/>
            <a:ahLst/>
            <a:cxnLst/>
            <a:rect l="l" t="t" r="r" b="b"/>
            <a:pathLst>
              <a:path w="12192000">
                <a:moveTo>
                  <a:pt x="0" y="0"/>
                </a:moveTo>
                <a:lnTo>
                  <a:pt x="12192000" y="0"/>
                </a:lnTo>
              </a:path>
            </a:pathLst>
          </a:custGeom>
          <a:ln w="25400">
            <a:solidFill>
              <a:srgbClr val="4A7EBB"/>
            </a:solidFill>
          </a:ln>
        </p:spPr>
        <p:txBody>
          <a:bodyPr wrap="square" lIns="0" tIns="0" rIns="0" bIns="0" rtlCol="0"/>
          <a:lstStyle/>
          <a:p>
            <a:endParaRPr/>
          </a:p>
        </p:txBody>
      </p:sp>
      <p:sp>
        <p:nvSpPr>
          <p:cNvPr id="3" name="object 3"/>
          <p:cNvSpPr/>
          <p:nvPr/>
        </p:nvSpPr>
        <p:spPr>
          <a:xfrm>
            <a:off x="609600" y="6096000"/>
            <a:ext cx="2285531" cy="699535"/>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838200" y="4270056"/>
            <a:ext cx="9117330" cy="821434"/>
          </a:xfrm>
          <a:custGeom>
            <a:avLst/>
            <a:gdLst/>
            <a:ahLst/>
            <a:cxnLst/>
            <a:rect l="l" t="t" r="r" b="b"/>
            <a:pathLst>
              <a:path w="9117330" h="1028700">
                <a:moveTo>
                  <a:pt x="8945679" y="0"/>
                </a:moveTo>
                <a:lnTo>
                  <a:pt x="171444" y="0"/>
                </a:lnTo>
                <a:lnTo>
                  <a:pt x="125867" y="6124"/>
                </a:lnTo>
                <a:lnTo>
                  <a:pt x="84912" y="23407"/>
                </a:lnTo>
                <a:lnTo>
                  <a:pt x="50214" y="50215"/>
                </a:lnTo>
                <a:lnTo>
                  <a:pt x="23407" y="84913"/>
                </a:lnTo>
                <a:lnTo>
                  <a:pt x="6124" y="125868"/>
                </a:lnTo>
                <a:lnTo>
                  <a:pt x="0" y="171444"/>
                </a:lnTo>
                <a:lnTo>
                  <a:pt x="0" y="857206"/>
                </a:lnTo>
                <a:lnTo>
                  <a:pt x="6124" y="902783"/>
                </a:lnTo>
                <a:lnTo>
                  <a:pt x="23407" y="943738"/>
                </a:lnTo>
                <a:lnTo>
                  <a:pt x="50214" y="978436"/>
                </a:lnTo>
                <a:lnTo>
                  <a:pt x="84912" y="1005244"/>
                </a:lnTo>
                <a:lnTo>
                  <a:pt x="125867" y="1022527"/>
                </a:lnTo>
                <a:lnTo>
                  <a:pt x="171444" y="1028651"/>
                </a:lnTo>
                <a:lnTo>
                  <a:pt x="8945679" y="1028651"/>
                </a:lnTo>
                <a:lnTo>
                  <a:pt x="8991256" y="1022527"/>
                </a:lnTo>
                <a:lnTo>
                  <a:pt x="9032210" y="1005244"/>
                </a:lnTo>
                <a:lnTo>
                  <a:pt x="9066909" y="978436"/>
                </a:lnTo>
                <a:lnTo>
                  <a:pt x="9093716" y="943738"/>
                </a:lnTo>
                <a:lnTo>
                  <a:pt x="9111000" y="902783"/>
                </a:lnTo>
                <a:lnTo>
                  <a:pt x="9117124" y="857206"/>
                </a:lnTo>
                <a:lnTo>
                  <a:pt x="9117124" y="171444"/>
                </a:lnTo>
                <a:lnTo>
                  <a:pt x="9111000" y="125868"/>
                </a:lnTo>
                <a:lnTo>
                  <a:pt x="9093716" y="84913"/>
                </a:lnTo>
                <a:lnTo>
                  <a:pt x="9066909" y="50215"/>
                </a:lnTo>
                <a:lnTo>
                  <a:pt x="9032210" y="23407"/>
                </a:lnTo>
                <a:lnTo>
                  <a:pt x="8991256" y="6124"/>
                </a:lnTo>
                <a:lnTo>
                  <a:pt x="8945679" y="0"/>
                </a:lnTo>
                <a:close/>
              </a:path>
            </a:pathLst>
          </a:custGeom>
          <a:solidFill>
            <a:srgbClr val="C0504D"/>
          </a:solidFill>
        </p:spPr>
        <p:txBody>
          <a:bodyPr wrap="square" lIns="0" tIns="0" rIns="0" bIns="0" rtlCol="0"/>
          <a:lstStyle/>
          <a:p>
            <a:endParaRPr/>
          </a:p>
        </p:txBody>
      </p:sp>
      <p:sp>
        <p:nvSpPr>
          <p:cNvPr id="5" name="object 5"/>
          <p:cNvSpPr txBox="1"/>
          <p:nvPr/>
        </p:nvSpPr>
        <p:spPr>
          <a:xfrm>
            <a:off x="278296" y="0"/>
            <a:ext cx="10788427" cy="4987006"/>
          </a:xfrm>
          <a:prstGeom prst="rect">
            <a:avLst/>
          </a:prstGeom>
        </p:spPr>
        <p:txBody>
          <a:bodyPr vert="horz" wrap="square" lIns="0" tIns="12700" rIns="0" bIns="0" rtlCol="0">
            <a:spAutoFit/>
          </a:bodyPr>
          <a:lstStyle/>
          <a:p>
            <a:pPr marL="240665">
              <a:lnSpc>
                <a:spcPct val="100000"/>
              </a:lnSpc>
              <a:spcBef>
                <a:spcPts val="100"/>
              </a:spcBef>
            </a:pPr>
            <a:r>
              <a:rPr lang="en-US" sz="3200" b="1" dirty="0" smtClean="0">
                <a:solidFill>
                  <a:srgbClr val="0070C0"/>
                </a:solidFill>
                <a:latin typeface="Times New Roman"/>
                <a:cs typeface="Times New Roman"/>
              </a:rPr>
              <a:t>Principles for caring for Patients Critically ill SARI patient</a:t>
            </a:r>
            <a:endParaRPr sz="3200" b="1" dirty="0" smtClean="0">
              <a:solidFill>
                <a:srgbClr val="0070C0"/>
              </a:solidFill>
              <a:latin typeface="Times New Roman"/>
              <a:cs typeface="Times New Roman"/>
            </a:endParaRPr>
          </a:p>
          <a:p>
            <a:pPr marL="497205" indent="-484505">
              <a:spcBef>
                <a:spcPts val="1995"/>
              </a:spcBef>
              <a:buFontTx/>
              <a:buChar char="•"/>
              <a:tabLst>
                <a:tab pos="496570" algn="l"/>
                <a:tab pos="497205" algn="l"/>
              </a:tabLst>
            </a:pPr>
            <a:r>
              <a:rPr lang="en-US" sz="2800" spc="-5" dirty="0">
                <a:solidFill>
                  <a:srgbClr val="4F81BD"/>
                </a:solidFill>
                <a:latin typeface="Arial"/>
                <a:cs typeface="Arial"/>
              </a:rPr>
              <a:t>Recognize the </a:t>
            </a:r>
            <a:r>
              <a:rPr lang="en-US" sz="2800" dirty="0">
                <a:solidFill>
                  <a:srgbClr val="4F81BD"/>
                </a:solidFill>
                <a:latin typeface="Arial"/>
                <a:cs typeface="Arial"/>
              </a:rPr>
              <a:t>critically ill </a:t>
            </a:r>
            <a:r>
              <a:rPr lang="en-US" sz="2800" spc="-5" dirty="0">
                <a:solidFill>
                  <a:srgbClr val="4F81BD"/>
                </a:solidFill>
                <a:latin typeface="Arial"/>
                <a:cs typeface="Arial"/>
              </a:rPr>
              <a:t>patient</a:t>
            </a:r>
            <a:r>
              <a:rPr lang="en-US" sz="2800" spc="-40" dirty="0">
                <a:solidFill>
                  <a:srgbClr val="4F81BD"/>
                </a:solidFill>
                <a:latin typeface="Arial"/>
                <a:cs typeface="Arial"/>
              </a:rPr>
              <a:t> </a:t>
            </a:r>
            <a:r>
              <a:rPr lang="en-US" sz="2800" spc="-5" dirty="0">
                <a:solidFill>
                  <a:srgbClr val="4F81BD"/>
                </a:solidFill>
                <a:latin typeface="Arial"/>
                <a:cs typeface="Arial"/>
              </a:rPr>
              <a:t>early</a:t>
            </a:r>
            <a:r>
              <a:rPr lang="en-US" sz="2800" spc="-5" dirty="0" smtClean="0">
                <a:solidFill>
                  <a:srgbClr val="4F81BD"/>
                </a:solidFill>
                <a:latin typeface="Arial"/>
                <a:cs typeface="Arial"/>
              </a:rPr>
              <a:t>.</a:t>
            </a:r>
          </a:p>
          <a:p>
            <a:pPr marL="497205" indent="-484505">
              <a:lnSpc>
                <a:spcPct val="100000"/>
              </a:lnSpc>
              <a:spcBef>
                <a:spcPts val="1995"/>
              </a:spcBef>
              <a:buChar char="•"/>
              <a:tabLst>
                <a:tab pos="496570" algn="l"/>
                <a:tab pos="497205" algn="l"/>
              </a:tabLst>
            </a:pPr>
            <a:r>
              <a:rPr sz="2800" spc="-5" dirty="0" smtClean="0">
                <a:solidFill>
                  <a:srgbClr val="4F81BD"/>
                </a:solidFill>
                <a:latin typeface="Arial"/>
                <a:cs typeface="Arial"/>
              </a:rPr>
              <a:t>Apply </a:t>
            </a:r>
            <a:r>
              <a:rPr sz="2800" spc="-5" dirty="0">
                <a:solidFill>
                  <a:srgbClr val="4F81BD"/>
                </a:solidFill>
                <a:latin typeface="Arial"/>
                <a:cs typeface="Arial"/>
              </a:rPr>
              <a:t>appropriate IPC precautions</a:t>
            </a:r>
            <a:r>
              <a:rPr sz="2800" spc="-20" dirty="0">
                <a:solidFill>
                  <a:srgbClr val="4F81BD"/>
                </a:solidFill>
                <a:latin typeface="Arial"/>
                <a:cs typeface="Arial"/>
              </a:rPr>
              <a:t> </a:t>
            </a:r>
            <a:r>
              <a:rPr sz="2800" spc="-5" dirty="0">
                <a:solidFill>
                  <a:srgbClr val="4F81BD"/>
                </a:solidFill>
                <a:latin typeface="Arial"/>
                <a:cs typeface="Arial"/>
              </a:rPr>
              <a:t>immediately.</a:t>
            </a:r>
            <a:endParaRPr sz="2800" dirty="0">
              <a:latin typeface="Arial"/>
              <a:cs typeface="Arial"/>
            </a:endParaRPr>
          </a:p>
          <a:p>
            <a:pPr marL="496570" indent="-483870">
              <a:lnSpc>
                <a:spcPct val="100000"/>
              </a:lnSpc>
              <a:spcBef>
                <a:spcPts val="625"/>
              </a:spcBef>
              <a:buChar char="•"/>
              <a:tabLst>
                <a:tab pos="495934" algn="l"/>
                <a:tab pos="496570" algn="l"/>
              </a:tabLst>
            </a:pPr>
            <a:r>
              <a:rPr sz="2800" spc="-5" dirty="0" smtClean="0">
                <a:solidFill>
                  <a:srgbClr val="4F81BD"/>
                </a:solidFill>
                <a:latin typeface="Arial"/>
                <a:cs typeface="Arial"/>
              </a:rPr>
              <a:t>Treat </a:t>
            </a:r>
            <a:r>
              <a:rPr sz="2800" spc="-5" dirty="0">
                <a:solidFill>
                  <a:srgbClr val="4F81BD"/>
                </a:solidFill>
                <a:latin typeface="Arial"/>
                <a:cs typeface="Arial"/>
              </a:rPr>
              <a:t>the underlying aetiology as </a:t>
            </a:r>
            <a:r>
              <a:rPr sz="2800" dirty="0">
                <a:solidFill>
                  <a:srgbClr val="4F81BD"/>
                </a:solidFill>
                <a:latin typeface="Arial"/>
                <a:cs typeface="Arial"/>
              </a:rPr>
              <a:t>soon </a:t>
            </a:r>
            <a:r>
              <a:rPr sz="2800" spc="-5" dirty="0">
                <a:solidFill>
                  <a:srgbClr val="4F81BD"/>
                </a:solidFill>
                <a:latin typeface="Arial"/>
                <a:cs typeface="Arial"/>
              </a:rPr>
              <a:t>as</a:t>
            </a:r>
            <a:r>
              <a:rPr sz="2800" spc="-55" dirty="0">
                <a:solidFill>
                  <a:srgbClr val="4F81BD"/>
                </a:solidFill>
                <a:latin typeface="Arial"/>
                <a:cs typeface="Arial"/>
              </a:rPr>
              <a:t> </a:t>
            </a:r>
            <a:r>
              <a:rPr sz="2800" spc="-5" dirty="0">
                <a:solidFill>
                  <a:srgbClr val="4F81BD"/>
                </a:solidFill>
                <a:latin typeface="Arial"/>
                <a:cs typeface="Arial"/>
              </a:rPr>
              <a:t>possible.</a:t>
            </a:r>
            <a:endParaRPr sz="2800" dirty="0">
              <a:latin typeface="Arial"/>
              <a:cs typeface="Arial"/>
            </a:endParaRPr>
          </a:p>
          <a:p>
            <a:pPr marL="495934" marR="5080" indent="-483870">
              <a:lnSpc>
                <a:spcPts val="3410"/>
              </a:lnSpc>
              <a:spcBef>
                <a:spcPts val="795"/>
              </a:spcBef>
              <a:buChar char="•"/>
              <a:tabLst>
                <a:tab pos="495934" algn="l"/>
                <a:tab pos="496570" algn="l"/>
              </a:tabLst>
            </a:pPr>
            <a:r>
              <a:rPr sz="2800" spc="-5" dirty="0">
                <a:solidFill>
                  <a:srgbClr val="4F81BD"/>
                </a:solidFill>
                <a:latin typeface="Arial"/>
                <a:cs typeface="Arial"/>
              </a:rPr>
              <a:t>Treat </a:t>
            </a:r>
            <a:r>
              <a:rPr sz="2800" dirty="0">
                <a:solidFill>
                  <a:srgbClr val="4F81BD"/>
                </a:solidFill>
                <a:latin typeface="Arial"/>
                <a:cs typeface="Arial"/>
              </a:rPr>
              <a:t>with </a:t>
            </a:r>
            <a:r>
              <a:rPr sz="2800" spc="-5" dirty="0">
                <a:solidFill>
                  <a:srgbClr val="4F81BD"/>
                </a:solidFill>
                <a:latin typeface="Arial"/>
                <a:cs typeface="Arial"/>
              </a:rPr>
              <a:t>evidence-based, supportive therapies as </a:t>
            </a:r>
            <a:r>
              <a:rPr sz="2800" dirty="0">
                <a:solidFill>
                  <a:srgbClr val="4F81BD"/>
                </a:solidFill>
                <a:latin typeface="Arial"/>
                <a:cs typeface="Arial"/>
              </a:rPr>
              <a:t>soon </a:t>
            </a:r>
            <a:r>
              <a:rPr sz="2800" spc="-5" dirty="0">
                <a:solidFill>
                  <a:srgbClr val="4F81BD"/>
                </a:solidFill>
                <a:latin typeface="Arial"/>
                <a:cs typeface="Arial"/>
              </a:rPr>
              <a:t>as  possible.</a:t>
            </a:r>
            <a:endParaRPr sz="2800" dirty="0">
              <a:latin typeface="Arial"/>
              <a:cs typeface="Arial"/>
            </a:endParaRPr>
          </a:p>
          <a:p>
            <a:pPr marL="496570" indent="-483870">
              <a:lnSpc>
                <a:spcPct val="100000"/>
              </a:lnSpc>
              <a:spcBef>
                <a:spcPts val="520"/>
              </a:spcBef>
              <a:buChar char="•"/>
              <a:tabLst>
                <a:tab pos="495934" algn="l"/>
                <a:tab pos="496570" algn="l"/>
              </a:tabLst>
            </a:pPr>
            <a:r>
              <a:rPr sz="2800" spc="-5" dirty="0">
                <a:solidFill>
                  <a:srgbClr val="4F81BD"/>
                </a:solidFill>
                <a:latin typeface="Arial"/>
                <a:cs typeface="Arial"/>
              </a:rPr>
              <a:t>Monitor-record-interpret-respond.</a:t>
            </a:r>
            <a:endParaRPr sz="2800" dirty="0">
              <a:latin typeface="Arial"/>
              <a:cs typeface="Arial"/>
            </a:endParaRPr>
          </a:p>
          <a:p>
            <a:pPr marL="496570" indent="-483870">
              <a:lnSpc>
                <a:spcPct val="100000"/>
              </a:lnSpc>
              <a:spcBef>
                <a:spcPts val="600"/>
              </a:spcBef>
              <a:buChar char="•"/>
              <a:tabLst>
                <a:tab pos="495934" algn="l"/>
                <a:tab pos="496570" algn="l"/>
              </a:tabLst>
            </a:pPr>
            <a:r>
              <a:rPr sz="2800" dirty="0">
                <a:solidFill>
                  <a:srgbClr val="4F81BD"/>
                </a:solidFill>
                <a:latin typeface="Arial"/>
                <a:cs typeface="Arial"/>
              </a:rPr>
              <a:t>Deliver </a:t>
            </a:r>
            <a:r>
              <a:rPr sz="2800" spc="-5" dirty="0">
                <a:solidFill>
                  <a:srgbClr val="4F81BD"/>
                </a:solidFill>
                <a:latin typeface="Arial"/>
                <a:cs typeface="Arial"/>
              </a:rPr>
              <a:t>quality</a:t>
            </a:r>
            <a:r>
              <a:rPr sz="2800" spc="-25" dirty="0">
                <a:solidFill>
                  <a:srgbClr val="4F81BD"/>
                </a:solidFill>
                <a:latin typeface="Arial"/>
                <a:cs typeface="Arial"/>
              </a:rPr>
              <a:t> </a:t>
            </a:r>
            <a:r>
              <a:rPr sz="2800" spc="-5" dirty="0">
                <a:solidFill>
                  <a:srgbClr val="4F81BD"/>
                </a:solidFill>
                <a:latin typeface="Arial"/>
                <a:cs typeface="Arial"/>
              </a:rPr>
              <a:t>care</a:t>
            </a:r>
            <a:r>
              <a:rPr sz="2800" spc="-5" dirty="0" smtClean="0">
                <a:solidFill>
                  <a:srgbClr val="4F81BD"/>
                </a:solidFill>
                <a:latin typeface="Arial"/>
                <a:cs typeface="Arial"/>
              </a:rPr>
              <a:t>.</a:t>
            </a:r>
            <a:endParaRPr sz="2800" dirty="0">
              <a:latin typeface="Times New Roman"/>
              <a:cs typeface="Times New Roman"/>
            </a:endParaRPr>
          </a:p>
          <a:p>
            <a:pPr marL="1193800" marR="765175" indent="-504825">
              <a:lnSpc>
                <a:spcPct val="101499"/>
              </a:lnSpc>
              <a:tabLst>
                <a:tab pos="8823960" algn="l"/>
              </a:tabLst>
            </a:pPr>
            <a:r>
              <a:rPr spc="-5" dirty="0" smtClean="0">
                <a:solidFill>
                  <a:srgbClr val="FFFFFF"/>
                </a:solidFill>
                <a:latin typeface="Arial"/>
                <a:cs typeface="Arial"/>
              </a:rPr>
              <a:t>I</a:t>
            </a:r>
            <a:r>
              <a:rPr dirty="0" smtClean="0">
                <a:solidFill>
                  <a:srgbClr val="FFFFFF"/>
                </a:solidFill>
                <a:latin typeface="Arial"/>
                <a:cs typeface="Arial"/>
              </a:rPr>
              <a:t>f</a:t>
            </a:r>
            <a:r>
              <a:rPr spc="-5" dirty="0" smtClean="0">
                <a:solidFill>
                  <a:srgbClr val="FFFFFF"/>
                </a:solidFill>
                <a:latin typeface="Arial"/>
                <a:cs typeface="Arial"/>
              </a:rPr>
              <a:t> </a:t>
            </a:r>
            <a:r>
              <a:rPr dirty="0">
                <a:solidFill>
                  <a:srgbClr val="FFFFFF"/>
                </a:solidFill>
                <a:latin typeface="Arial"/>
                <a:cs typeface="Arial"/>
              </a:rPr>
              <a:t>a</a:t>
            </a:r>
            <a:r>
              <a:rPr spc="-5" dirty="0">
                <a:solidFill>
                  <a:srgbClr val="FFFFFF"/>
                </a:solidFill>
                <a:latin typeface="Arial"/>
                <a:cs typeface="Arial"/>
              </a:rPr>
              <a:t> pat</a:t>
            </a:r>
            <a:r>
              <a:rPr dirty="0">
                <a:solidFill>
                  <a:srgbClr val="FFFFFF"/>
                </a:solidFill>
                <a:latin typeface="Arial"/>
                <a:cs typeface="Arial"/>
              </a:rPr>
              <a:t>i</a:t>
            </a:r>
            <a:r>
              <a:rPr spc="-5" dirty="0">
                <a:solidFill>
                  <a:srgbClr val="FFFFFF"/>
                </a:solidFill>
                <a:latin typeface="Arial"/>
                <a:cs typeface="Arial"/>
              </a:rPr>
              <a:t>en</a:t>
            </a:r>
            <a:r>
              <a:rPr dirty="0">
                <a:solidFill>
                  <a:srgbClr val="FFFFFF"/>
                </a:solidFill>
                <a:latin typeface="Arial"/>
                <a:cs typeface="Arial"/>
              </a:rPr>
              <a:t>t</a:t>
            </a:r>
            <a:r>
              <a:rPr spc="-5" dirty="0">
                <a:solidFill>
                  <a:srgbClr val="FFFFFF"/>
                </a:solidFill>
                <a:latin typeface="Arial"/>
                <a:cs typeface="Arial"/>
              </a:rPr>
              <a:t> </a:t>
            </a:r>
            <a:r>
              <a:rPr dirty="0">
                <a:solidFill>
                  <a:srgbClr val="FFFFFF"/>
                </a:solidFill>
                <a:latin typeface="Arial"/>
                <a:cs typeface="Arial"/>
              </a:rPr>
              <a:t>is</a:t>
            </a:r>
            <a:r>
              <a:rPr spc="-5" dirty="0">
                <a:solidFill>
                  <a:srgbClr val="FFFFFF"/>
                </a:solidFill>
                <a:latin typeface="Arial"/>
                <a:cs typeface="Arial"/>
              </a:rPr>
              <a:t> </a:t>
            </a:r>
            <a:r>
              <a:rPr dirty="0">
                <a:solidFill>
                  <a:srgbClr val="FFFFFF"/>
                </a:solidFill>
                <a:latin typeface="Arial"/>
                <a:cs typeface="Arial"/>
              </a:rPr>
              <a:t>s</a:t>
            </a:r>
            <a:r>
              <a:rPr spc="-5" dirty="0">
                <a:solidFill>
                  <a:srgbClr val="FFFFFF"/>
                </a:solidFill>
                <a:latin typeface="Arial"/>
                <a:cs typeface="Arial"/>
              </a:rPr>
              <a:t>u</a:t>
            </a:r>
            <a:r>
              <a:rPr dirty="0">
                <a:solidFill>
                  <a:srgbClr val="FFFFFF"/>
                </a:solidFill>
                <a:latin typeface="Arial"/>
                <a:cs typeface="Arial"/>
              </a:rPr>
              <a:t>s</a:t>
            </a:r>
            <a:r>
              <a:rPr spc="-5" dirty="0">
                <a:solidFill>
                  <a:srgbClr val="FFFFFF"/>
                </a:solidFill>
                <a:latin typeface="Arial"/>
                <a:cs typeface="Arial"/>
              </a:rPr>
              <a:t>pe</a:t>
            </a:r>
            <a:r>
              <a:rPr dirty="0">
                <a:solidFill>
                  <a:srgbClr val="FFFFFF"/>
                </a:solidFill>
                <a:latin typeface="Arial"/>
                <a:cs typeface="Arial"/>
              </a:rPr>
              <a:t>c</a:t>
            </a:r>
            <a:r>
              <a:rPr spc="-5" dirty="0">
                <a:solidFill>
                  <a:srgbClr val="FFFFFF"/>
                </a:solidFill>
                <a:latin typeface="Arial"/>
                <a:cs typeface="Arial"/>
              </a:rPr>
              <a:t>te</a:t>
            </a:r>
            <a:r>
              <a:rPr dirty="0">
                <a:solidFill>
                  <a:srgbClr val="FFFFFF"/>
                </a:solidFill>
                <a:latin typeface="Arial"/>
                <a:cs typeface="Arial"/>
              </a:rPr>
              <a:t>d</a:t>
            </a:r>
            <a:r>
              <a:rPr spc="-5" dirty="0">
                <a:solidFill>
                  <a:srgbClr val="FFFFFF"/>
                </a:solidFill>
                <a:latin typeface="Arial"/>
                <a:cs typeface="Arial"/>
              </a:rPr>
              <a:t> t</a:t>
            </a:r>
            <a:r>
              <a:rPr dirty="0">
                <a:solidFill>
                  <a:srgbClr val="FFFFFF"/>
                </a:solidFill>
                <a:latin typeface="Arial"/>
                <a:cs typeface="Arial"/>
              </a:rPr>
              <a:t>o</a:t>
            </a:r>
            <a:r>
              <a:rPr spc="-5" dirty="0">
                <a:solidFill>
                  <a:srgbClr val="FFFFFF"/>
                </a:solidFill>
                <a:latin typeface="Arial"/>
                <a:cs typeface="Arial"/>
              </a:rPr>
              <a:t> ha</a:t>
            </a:r>
            <a:r>
              <a:rPr dirty="0">
                <a:solidFill>
                  <a:srgbClr val="FFFFFF"/>
                </a:solidFill>
                <a:latin typeface="Arial"/>
                <a:cs typeface="Arial"/>
              </a:rPr>
              <a:t>ve</a:t>
            </a:r>
            <a:r>
              <a:rPr spc="-5" dirty="0">
                <a:solidFill>
                  <a:srgbClr val="FFFFFF"/>
                </a:solidFill>
                <a:latin typeface="Arial"/>
                <a:cs typeface="Arial"/>
              </a:rPr>
              <a:t> </a:t>
            </a:r>
            <a:r>
              <a:rPr dirty="0">
                <a:solidFill>
                  <a:srgbClr val="FFFFFF"/>
                </a:solidFill>
                <a:latin typeface="Arial"/>
                <a:cs typeface="Arial"/>
              </a:rPr>
              <a:t>a</a:t>
            </a:r>
            <a:r>
              <a:rPr spc="-5" dirty="0">
                <a:solidFill>
                  <a:srgbClr val="FFFFFF"/>
                </a:solidFill>
                <a:latin typeface="Arial"/>
                <a:cs typeface="Arial"/>
              </a:rPr>
              <a:t> no</a:t>
            </a:r>
            <a:r>
              <a:rPr dirty="0">
                <a:solidFill>
                  <a:srgbClr val="FFFFFF"/>
                </a:solidFill>
                <a:latin typeface="Arial"/>
                <a:cs typeface="Arial"/>
              </a:rPr>
              <a:t>v</a:t>
            </a:r>
            <a:r>
              <a:rPr spc="-5" dirty="0">
                <a:solidFill>
                  <a:srgbClr val="FFFFFF"/>
                </a:solidFill>
                <a:latin typeface="Arial"/>
                <a:cs typeface="Arial"/>
              </a:rPr>
              <a:t>e</a:t>
            </a:r>
            <a:r>
              <a:rPr dirty="0">
                <a:solidFill>
                  <a:srgbClr val="FFFFFF"/>
                </a:solidFill>
                <a:latin typeface="Arial"/>
                <a:cs typeface="Arial"/>
              </a:rPr>
              <a:t>l </a:t>
            </a:r>
            <a:r>
              <a:rPr spc="-5" dirty="0">
                <a:solidFill>
                  <a:srgbClr val="FFFFFF"/>
                </a:solidFill>
                <a:latin typeface="Arial"/>
                <a:cs typeface="Arial"/>
              </a:rPr>
              <a:t>o</a:t>
            </a:r>
            <a:r>
              <a:rPr dirty="0">
                <a:solidFill>
                  <a:srgbClr val="FFFFFF"/>
                </a:solidFill>
                <a:latin typeface="Arial"/>
                <a:cs typeface="Arial"/>
              </a:rPr>
              <a:t>r </a:t>
            </a:r>
            <a:r>
              <a:rPr spc="-5" dirty="0" smtClean="0">
                <a:solidFill>
                  <a:srgbClr val="FFFFFF"/>
                </a:solidFill>
                <a:latin typeface="Arial"/>
                <a:cs typeface="Arial"/>
              </a:rPr>
              <a:t>e</a:t>
            </a:r>
            <a:r>
              <a:rPr dirty="0" smtClean="0">
                <a:solidFill>
                  <a:srgbClr val="FFFFFF"/>
                </a:solidFill>
                <a:latin typeface="Arial"/>
                <a:cs typeface="Arial"/>
              </a:rPr>
              <a:t>m</a:t>
            </a:r>
            <a:r>
              <a:rPr spc="-5" dirty="0" smtClean="0">
                <a:solidFill>
                  <a:srgbClr val="FFFFFF"/>
                </a:solidFill>
                <a:latin typeface="Arial"/>
                <a:cs typeface="Arial"/>
              </a:rPr>
              <a:t>e</a:t>
            </a:r>
            <a:r>
              <a:rPr dirty="0" smtClean="0">
                <a:solidFill>
                  <a:srgbClr val="FFFFFF"/>
                </a:solidFill>
                <a:latin typeface="Arial"/>
                <a:cs typeface="Arial"/>
              </a:rPr>
              <a:t>r</a:t>
            </a:r>
            <a:r>
              <a:rPr spc="-5" dirty="0" smtClean="0">
                <a:solidFill>
                  <a:srgbClr val="FFFFFF"/>
                </a:solidFill>
                <a:latin typeface="Arial"/>
                <a:cs typeface="Arial"/>
              </a:rPr>
              <a:t>g</a:t>
            </a:r>
            <a:r>
              <a:rPr dirty="0" smtClean="0">
                <a:solidFill>
                  <a:srgbClr val="FFFFFF"/>
                </a:solidFill>
                <a:latin typeface="Arial"/>
                <a:cs typeface="Arial"/>
              </a:rPr>
              <a:t>i</a:t>
            </a:r>
            <a:r>
              <a:rPr spc="-5" dirty="0" smtClean="0">
                <a:solidFill>
                  <a:srgbClr val="FFFFFF"/>
                </a:solidFill>
                <a:latin typeface="Arial"/>
                <a:cs typeface="Arial"/>
              </a:rPr>
              <a:t>n</a:t>
            </a:r>
            <a:r>
              <a:rPr dirty="0" smtClean="0">
                <a:solidFill>
                  <a:srgbClr val="FFFFFF"/>
                </a:solidFill>
                <a:latin typeface="Arial"/>
                <a:cs typeface="Arial"/>
              </a:rPr>
              <a:t>g</a:t>
            </a:r>
            <a:r>
              <a:rPr lang="en-US" dirty="0" smtClean="0">
                <a:solidFill>
                  <a:srgbClr val="FFFFFF"/>
                </a:solidFill>
                <a:latin typeface="Arial"/>
                <a:cs typeface="Arial"/>
              </a:rPr>
              <a:t> </a:t>
            </a:r>
            <a:r>
              <a:rPr dirty="0" smtClean="0">
                <a:solidFill>
                  <a:srgbClr val="FFFFFF"/>
                </a:solidFill>
                <a:latin typeface="Arial"/>
                <a:cs typeface="Arial"/>
              </a:rPr>
              <a:t>vir</a:t>
            </a:r>
            <a:r>
              <a:rPr spc="-5" dirty="0" smtClean="0">
                <a:solidFill>
                  <a:srgbClr val="FFFFFF"/>
                </a:solidFill>
                <a:latin typeface="Arial"/>
                <a:cs typeface="Arial"/>
              </a:rPr>
              <a:t>a</a:t>
            </a:r>
            <a:r>
              <a:rPr dirty="0" smtClean="0">
                <a:solidFill>
                  <a:srgbClr val="FFFFFF"/>
                </a:solidFill>
                <a:latin typeface="Arial"/>
                <a:cs typeface="Arial"/>
              </a:rPr>
              <a:t>l  </a:t>
            </a:r>
            <a:r>
              <a:rPr spc="-5" dirty="0">
                <a:solidFill>
                  <a:srgbClr val="FFFFFF"/>
                </a:solidFill>
                <a:latin typeface="Arial"/>
                <a:cs typeface="Arial"/>
              </a:rPr>
              <a:t>infection, notify health officials as soon as</a:t>
            </a:r>
            <a:r>
              <a:rPr dirty="0">
                <a:solidFill>
                  <a:srgbClr val="FFFFFF"/>
                </a:solidFill>
                <a:latin typeface="Arial"/>
                <a:cs typeface="Arial"/>
              </a:rPr>
              <a:t> </a:t>
            </a:r>
            <a:r>
              <a:rPr spc="-5" dirty="0">
                <a:solidFill>
                  <a:srgbClr val="FFFFFF"/>
                </a:solidFill>
                <a:latin typeface="Arial"/>
                <a:cs typeface="Arial"/>
              </a:rPr>
              <a:t>possible.</a:t>
            </a:r>
            <a:endParaRPr dirty="0">
              <a:latin typeface="Arial"/>
              <a:cs typeface="Arial"/>
            </a:endParaRPr>
          </a:p>
        </p:txBody>
      </p:sp>
      <p:sp>
        <p:nvSpPr>
          <p:cNvPr id="6" name="object 6"/>
          <p:cNvSpPr txBox="1"/>
          <p:nvPr/>
        </p:nvSpPr>
        <p:spPr>
          <a:xfrm>
            <a:off x="9164167" y="6202215"/>
            <a:ext cx="481965" cy="152400"/>
          </a:xfrm>
          <a:prstGeom prst="rect">
            <a:avLst/>
          </a:prstGeom>
        </p:spPr>
        <p:txBody>
          <a:bodyPr vert="horz" wrap="square" lIns="0" tIns="0" rIns="0" bIns="0" rtlCol="0">
            <a:spAutoFit/>
          </a:bodyPr>
          <a:lstStyle/>
          <a:p>
            <a:pPr marL="12700">
              <a:lnSpc>
                <a:spcPts val="1045"/>
              </a:lnSpc>
            </a:pPr>
            <a:r>
              <a:rPr sz="1000" spc="-5" dirty="0">
                <a:solidFill>
                  <a:srgbClr val="1E7FB8"/>
                </a:solidFill>
                <a:latin typeface="Corbel"/>
                <a:cs typeface="Corbel"/>
              </a:rPr>
              <a:t>HE</a:t>
            </a:r>
            <a:r>
              <a:rPr sz="1000" dirty="0">
                <a:solidFill>
                  <a:srgbClr val="1E7FB8"/>
                </a:solidFill>
                <a:latin typeface="Corbel"/>
                <a:cs typeface="Corbel"/>
              </a:rPr>
              <a:t>A</a:t>
            </a:r>
            <a:r>
              <a:rPr sz="1000" spc="5" dirty="0">
                <a:solidFill>
                  <a:srgbClr val="1E7FB8"/>
                </a:solidFill>
                <a:latin typeface="Corbel"/>
                <a:cs typeface="Corbel"/>
              </a:rPr>
              <a:t>L</a:t>
            </a:r>
            <a:r>
              <a:rPr sz="1000" spc="-10" dirty="0">
                <a:solidFill>
                  <a:srgbClr val="1E7FB8"/>
                </a:solidFill>
                <a:latin typeface="Corbel"/>
                <a:cs typeface="Corbel"/>
              </a:rPr>
              <a:t>T</a:t>
            </a:r>
            <a:r>
              <a:rPr sz="1000" dirty="0">
                <a:solidFill>
                  <a:srgbClr val="1E7FB8"/>
                </a:solidFill>
                <a:latin typeface="Corbel"/>
                <a:cs typeface="Corbel"/>
              </a:rPr>
              <a:t>H</a:t>
            </a:r>
            <a:endParaRPr sz="1000">
              <a:latin typeface="Corbel"/>
              <a:cs typeface="Corbel"/>
            </a:endParaRPr>
          </a:p>
        </p:txBody>
      </p:sp>
      <p:sp>
        <p:nvSpPr>
          <p:cNvPr id="7" name="object 7"/>
          <p:cNvSpPr txBox="1">
            <a:spLocks noGrp="1"/>
          </p:cNvSpPr>
          <p:nvPr>
            <p:ph type="dt" sz="half" idx="4294967295"/>
          </p:nvPr>
        </p:nvSpPr>
        <p:spPr>
          <a:xfrm>
            <a:off x="9144967" y="6269982"/>
            <a:ext cx="1603375" cy="329565"/>
          </a:xfrm>
          <a:prstGeom prst="rect">
            <a:avLst/>
          </a:prstGeom>
        </p:spPr>
        <p:txBody>
          <a:bodyPr vert="horz" wrap="square" lIns="0" tIns="1905" rIns="0" bIns="0" rtlCol="0">
            <a:spAutoFit/>
          </a:bodyPr>
          <a:lstStyle/>
          <a:p>
            <a:pPr marL="12700">
              <a:lnSpc>
                <a:spcPct val="100000"/>
              </a:lnSpc>
              <a:spcBef>
                <a:spcPts val="15"/>
              </a:spcBef>
            </a:pPr>
            <a:r>
              <a:rPr spc="-85" dirty="0"/>
              <a:t>EMERGENCIES</a:t>
            </a:r>
          </a:p>
        </p:txBody>
      </p:sp>
      <p:sp>
        <p:nvSpPr>
          <p:cNvPr id="8" name="object 8"/>
          <p:cNvSpPr txBox="1">
            <a:spLocks noGrp="1"/>
          </p:cNvSpPr>
          <p:nvPr>
            <p:ph type="ftr" sz="quarter" idx="4294967295"/>
          </p:nvPr>
        </p:nvSpPr>
        <p:spPr>
          <a:xfrm>
            <a:off x="10436169" y="6515859"/>
            <a:ext cx="630554" cy="165100"/>
          </a:xfrm>
          <a:prstGeom prst="rect">
            <a:avLst/>
          </a:prstGeom>
        </p:spPr>
        <p:txBody>
          <a:bodyPr vert="horz" wrap="square" lIns="0" tIns="0" rIns="0" bIns="0" rtlCol="0">
            <a:spAutoFit/>
          </a:bodyPr>
          <a:lstStyle/>
          <a:p>
            <a:pPr marL="12700">
              <a:lnSpc>
                <a:spcPts val="1140"/>
              </a:lnSpc>
            </a:pPr>
            <a:r>
              <a:rPr spc="-80" dirty="0"/>
              <a:t>p</a:t>
            </a:r>
            <a:r>
              <a:rPr spc="-90" dirty="0"/>
              <a:t>r</a:t>
            </a:r>
            <a:r>
              <a:rPr spc="-80" dirty="0"/>
              <a:t>og</a:t>
            </a:r>
            <a:r>
              <a:rPr spc="-90" dirty="0"/>
              <a:t>r</a:t>
            </a:r>
            <a:r>
              <a:rPr spc="-85" dirty="0"/>
              <a:t>a</a:t>
            </a:r>
            <a:r>
              <a:rPr spc="-80" dirty="0"/>
              <a:t>mm</a:t>
            </a:r>
            <a:r>
              <a:rPr dirty="0"/>
              <a:t>e</a:t>
            </a:r>
          </a:p>
        </p:txBody>
      </p:sp>
      <p:sp>
        <p:nvSpPr>
          <p:cNvPr id="9" name="Title 1"/>
          <p:cNvSpPr txBox="1">
            <a:spLocks/>
          </p:cNvSpPr>
          <p:nvPr/>
        </p:nvSpPr>
        <p:spPr>
          <a:xfrm>
            <a:off x="838200" y="365126"/>
            <a:ext cx="10515600" cy="7740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GB" b="1" dirty="0"/>
          </a:p>
        </p:txBody>
      </p:sp>
    </p:spTree>
    <p:extLst>
      <p:ext uri="{BB962C8B-B14F-4D97-AF65-F5344CB8AC3E}">
        <p14:creationId xmlns:p14="http://schemas.microsoft.com/office/powerpoint/2010/main" val="9372953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4946</TotalTime>
  <Words>4552</Words>
  <Application>Microsoft Office PowerPoint</Application>
  <PresentationFormat>Widescreen</PresentationFormat>
  <Paragraphs>681</Paragraphs>
  <Slides>62</Slides>
  <Notes>0</Notes>
  <HiddenSlides>6</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62</vt:i4>
      </vt:variant>
    </vt:vector>
  </HeadingPairs>
  <TitlesOfParts>
    <vt:vector size="72" baseType="lpstr">
      <vt:lpstr>Arial</vt:lpstr>
      <vt:lpstr>Calibri</vt:lpstr>
      <vt:lpstr>Calibri Light</vt:lpstr>
      <vt:lpstr>Cambria Math</vt:lpstr>
      <vt:lpstr>Corbel</vt:lpstr>
      <vt:lpstr>Leelawadee</vt:lpstr>
      <vt:lpstr>Lucida Sans Unicode</vt:lpstr>
      <vt:lpstr>Tahoma</vt:lpstr>
      <vt:lpstr>Times New Roman</vt:lpstr>
      <vt:lpstr>Office Theme</vt:lpstr>
      <vt:lpstr> Clinical Management of the Novel Corona Virus Disease (COVID-19)</vt:lpstr>
      <vt:lpstr>Introduction</vt:lpstr>
      <vt:lpstr>PowerPoint Presentation</vt:lpstr>
      <vt:lpstr>Learning objectives</vt:lpstr>
      <vt:lpstr>Incubation  Period</vt:lpstr>
      <vt:lpstr>Case Definition </vt:lpstr>
      <vt:lpstr>Suspect</vt:lpstr>
      <vt:lpstr>PowerPoint Presentation</vt:lpstr>
      <vt:lpstr>PowerPoint Presentation</vt:lpstr>
      <vt:lpstr>TRIAGE</vt:lpstr>
      <vt:lpstr>Triage</vt:lpstr>
      <vt:lpstr>Triage</vt:lpstr>
      <vt:lpstr>WHO hospital care handbooks</vt:lpstr>
      <vt:lpstr>PowerPoint Presentation</vt:lpstr>
      <vt:lpstr>PowerPoint Presentation</vt:lpstr>
      <vt:lpstr>Assess patients with ARI (suspect COVID-19)</vt:lpstr>
      <vt:lpstr>Risk factors for severe disease- who is at risk for severe disease?</vt:lpstr>
      <vt:lpstr> Clinical Signs and symptoms of COVID-19</vt:lpstr>
      <vt:lpstr>PowerPoint Presentation</vt:lpstr>
      <vt:lpstr>Management of Clinical Syndromes including IPC measures required in the Hospital Setting </vt:lpstr>
      <vt:lpstr>CLINICAL SYNDROMES ASSOCIATED WITH COVID-19</vt:lpstr>
      <vt:lpstr>PRINCIPLES OF CLINICAL MANGEMENT OF  COVID-19 DISEASE.</vt:lpstr>
      <vt:lpstr> Immediate appropriate IPC) measures </vt:lpstr>
      <vt:lpstr>Apply droplet precautions</vt:lpstr>
      <vt:lpstr>Apply contact precautions -</vt:lpstr>
      <vt:lpstr> Early supportive therapy and monitoring. </vt:lpstr>
      <vt:lpstr>1. Uncomplicated Illnes </vt:lpstr>
      <vt:lpstr>Mgt</vt:lpstr>
      <vt:lpstr>2. Pneumonia </vt:lpstr>
      <vt:lpstr>Recognize  pneumonia in children </vt:lpstr>
      <vt:lpstr>Treatment of Pneumonia </vt:lpstr>
      <vt:lpstr>Recognize Severe pneumonia</vt:lpstr>
      <vt:lpstr>Recognize  pneumonia in children </vt:lpstr>
      <vt:lpstr>Pneumonia severity scores (1/2)</vt:lpstr>
      <vt:lpstr>Pneumonia severity scores (2/2)</vt:lpstr>
      <vt:lpstr>3. Severe  Pneumonia – Diagnostic criteria</vt:lpstr>
      <vt:lpstr>Treatment of Severe Pneumonia </vt:lpstr>
      <vt:lpstr>PowerPoint Presentation</vt:lpstr>
      <vt:lpstr>4. Acute Respiratory Distress Syndrome (ARDS) – </vt:lpstr>
      <vt:lpstr>ARDS - Diagnostic criteria</vt:lpstr>
      <vt:lpstr>ARDS - Diagnostic criteria</vt:lpstr>
      <vt:lpstr>PowerPoint Presentation</vt:lpstr>
      <vt:lpstr>ARDS in resource-limited settings</vt:lpstr>
      <vt:lpstr>ARDS in infants and children (1/2)</vt:lpstr>
      <vt:lpstr>ARDS in infants and children (2/2)</vt:lpstr>
      <vt:lpstr> 4. Acute respiratory distress syndrome (ARDS) – Diagnostic Criteria  </vt:lpstr>
      <vt:lpstr>PowerPoint Presentation</vt:lpstr>
      <vt:lpstr>ARDS- Diagnostic criteria</vt:lpstr>
      <vt:lpstr>ARDS Treatment</vt:lpstr>
      <vt:lpstr> ARDS Treatment (cont’d)</vt:lpstr>
      <vt:lpstr>6. Sepsis – Diagnostic Criteria (Adults)  </vt:lpstr>
      <vt:lpstr>Clinical features of shock in child</vt:lpstr>
      <vt:lpstr>Shock definition WHO ETAT 2016</vt:lpstr>
      <vt:lpstr>Sepsis – Diagnostic Criteria (Children)</vt:lpstr>
      <vt:lpstr>Sepsis - Treatment</vt:lpstr>
      <vt:lpstr> 5. Septic shock – Diagnostic criteria </vt:lpstr>
      <vt:lpstr> Septic shock - Treatment </vt:lpstr>
      <vt:lpstr>PowerPoint Presentation</vt:lpstr>
      <vt:lpstr>PowerPoint Presentation</vt:lpstr>
      <vt:lpstr>Prevention of Complications of COVID-19 during treatment </vt:lpstr>
      <vt:lpstr> Specific anti-COVID virus  treatments and considerations in pregnancy </vt:lpstr>
      <vt:lpstr>Acknowledgements </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Clinical Care  and Infection Prevention and Control in the management of  the Novel Corona Virus Disease (2019-nCoV)</dc:title>
  <dc:creator>Bodob</dc:creator>
  <cp:lastModifiedBy>user8</cp:lastModifiedBy>
  <cp:revision>100</cp:revision>
  <dcterms:created xsi:type="dcterms:W3CDTF">2020-01-30T01:58:42Z</dcterms:created>
  <dcterms:modified xsi:type="dcterms:W3CDTF">2020-02-24T10:38:36Z</dcterms:modified>
</cp:coreProperties>
</file>